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handoutMasterIdLst>
    <p:handoutMasterId r:id="rId47"/>
  </p:handoutMasterIdLst>
  <p:sldIdLst>
    <p:sldId id="256" r:id="rId2"/>
    <p:sldId id="371" r:id="rId3"/>
    <p:sldId id="372" r:id="rId4"/>
    <p:sldId id="423" r:id="rId5"/>
    <p:sldId id="425" r:id="rId6"/>
    <p:sldId id="369" r:id="rId7"/>
    <p:sldId id="344" r:id="rId8"/>
    <p:sldId id="440" r:id="rId9"/>
    <p:sldId id="472" r:id="rId10"/>
    <p:sldId id="441" r:id="rId11"/>
    <p:sldId id="267" r:id="rId12"/>
    <p:sldId id="406" r:id="rId13"/>
    <p:sldId id="429" r:id="rId14"/>
    <p:sldId id="442" r:id="rId15"/>
    <p:sldId id="443" r:id="rId16"/>
    <p:sldId id="258" r:id="rId17"/>
    <p:sldId id="260" r:id="rId18"/>
    <p:sldId id="495" r:id="rId19"/>
    <p:sldId id="257" r:id="rId20"/>
    <p:sldId id="261" r:id="rId21"/>
    <p:sldId id="262" r:id="rId22"/>
    <p:sldId id="268" r:id="rId23"/>
    <p:sldId id="493" r:id="rId24"/>
    <p:sldId id="265" r:id="rId25"/>
    <p:sldId id="445" r:id="rId26"/>
    <p:sldId id="449" r:id="rId27"/>
    <p:sldId id="473" r:id="rId28"/>
    <p:sldId id="404" r:id="rId29"/>
    <p:sldId id="379" r:id="rId30"/>
    <p:sldId id="474" r:id="rId31"/>
    <p:sldId id="464" r:id="rId32"/>
    <p:sldId id="478" r:id="rId33"/>
    <p:sldId id="480" r:id="rId34"/>
    <p:sldId id="489" r:id="rId35"/>
    <p:sldId id="477" r:id="rId36"/>
    <p:sldId id="269" r:id="rId37"/>
    <p:sldId id="444" r:id="rId38"/>
    <p:sldId id="274" r:id="rId39"/>
    <p:sldId id="470" r:id="rId40"/>
    <p:sldId id="386" r:id="rId41"/>
    <p:sldId id="475" r:id="rId42"/>
    <p:sldId id="433" r:id="rId43"/>
    <p:sldId id="401" r:id="rId44"/>
    <p:sldId id="450" r:id="rId4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4F913"/>
    <a:srgbClr val="0066FF"/>
    <a:srgbClr val="CC3300"/>
    <a:srgbClr val="7F8D8D"/>
    <a:srgbClr val="000000"/>
    <a:srgbClr val="FCFD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872" autoAdjust="0"/>
    <p:restoredTop sz="99543" autoAdjust="0"/>
  </p:normalViewPr>
  <p:slideViewPr>
    <p:cSldViewPr>
      <p:cViewPr varScale="1">
        <p:scale>
          <a:sx n="67" d="100"/>
          <a:sy n="67" d="100"/>
        </p:scale>
        <p:origin x="174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72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04D2D8C-B9AD-4DD2-BF06-0C1E2AAC35F6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890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90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35EAA5C3-42CF-480B-96B4-78375ECD14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3745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5FE4A9C-302E-4963-8148-F4AC47B4D08A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/>
              <a:t>Klepnutím lze upravit styly předlohy textu.</a:t>
            </a:r>
          </a:p>
          <a:p>
            <a:pPr lvl="1"/>
            <a:r>
              <a:rPr lang="cs-CZ" noProof="0"/>
              <a:t>Druhá úroveň</a:t>
            </a:r>
          </a:p>
          <a:p>
            <a:pPr lvl="2"/>
            <a:r>
              <a:rPr lang="cs-CZ" noProof="0"/>
              <a:t>Třetí úroveň</a:t>
            </a:r>
          </a:p>
          <a:p>
            <a:pPr lvl="3"/>
            <a:r>
              <a:rPr lang="cs-CZ" noProof="0"/>
              <a:t>Čtvrtá úroveň</a:t>
            </a:r>
          </a:p>
          <a:p>
            <a:pPr lvl="4"/>
            <a:r>
              <a:rPr lang="cs-CZ" noProof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7F4466E-F6A3-410B-A333-FB06E5952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35205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646EDC4-A5CC-46CE-B980-6C7783F82D85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8975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9F05B12-A6A0-48F5-B847-5DB0064C7B0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3691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8DAC3C2-CAF5-4C71-A44F-87FCAC387505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5688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5777169-1320-46E2-8CBD-BDEC3B87DB4E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5950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035918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322196-C757-4322-A624-E77795B4EC5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669511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2B26AAB-F911-40C9-AE8C-18120AE5C739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1155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F4466E-F6A3-410B-A333-FB06E59526E5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081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F4466E-F6A3-410B-A333-FB06E59526E5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1826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2B26AAB-F911-40C9-AE8C-18120AE5C739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8750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D060E0B-5A8D-428C-B5FC-315586A3B347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96945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4062520-96E6-4011-A9BA-532B7CD26DD8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2122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E81A728-0243-49B0-9210-4668CCA74DA6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030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0EDEE9C-8F19-4D5A-8AB6-3792608EEE57}" type="slidenum">
              <a:rPr lang="cs-CZ" smtClean="0"/>
              <a:pPr>
                <a:defRPr/>
              </a:pPr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0186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F4DC270-FD2C-44B8-BEBD-12F5EA265CAF}" type="slidenum">
              <a:rPr lang="cs-CZ" smtClean="0"/>
              <a:pPr>
                <a:defRPr/>
              </a:pPr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1716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F4DC270-FD2C-44B8-BEBD-12F5EA265CAF}" type="slidenum">
              <a:rPr lang="cs-CZ" smtClean="0"/>
              <a:pPr>
                <a:defRPr/>
              </a:pPr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780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0F7ADF-2E90-4997-BCC1-B121FA0C5FCD}" type="slidenum">
              <a:rPr lang="cs-CZ" smtClean="0"/>
              <a:pPr>
                <a:defRPr/>
              </a:pPr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003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29D3994-310F-416C-9A62-A8C2B6F7A502}" type="slidenum">
              <a:rPr lang="cs-CZ" smtClean="0"/>
              <a:pPr>
                <a:defRPr/>
              </a:pPr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3229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F4466E-F6A3-410B-A333-FB06E59526E5}" type="slidenum">
              <a:rPr lang="cs-CZ" smtClean="0"/>
              <a:pPr>
                <a:defRPr/>
              </a:pPr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25372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8D59C1-AF71-455C-B067-BB7DFACA8634}" type="slidenum">
              <a:rPr lang="cs-CZ" smtClean="0"/>
              <a:pPr>
                <a:defRPr/>
              </a:pPr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681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B3F696-BA75-465F-9584-453E035E2EFA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5465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F4466E-F6A3-410B-A333-FB06E59526E5}" type="slidenum">
              <a:rPr lang="cs-CZ" smtClean="0"/>
              <a:pPr>
                <a:defRPr/>
              </a:pPr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6899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F4466E-F6A3-410B-A333-FB06E59526E5}" type="slidenum">
              <a:rPr lang="cs-CZ" smtClean="0"/>
              <a:pPr>
                <a:defRPr/>
              </a:pPr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0689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29AE558-E0F0-4ADC-B64E-4964113BBF1B}" type="slidenum">
              <a:rPr lang="cs-CZ" smtClean="0"/>
              <a:pPr>
                <a:defRPr/>
              </a:pPr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8088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E71E24D-E44E-45CD-BFF0-0E2111F49A9F}" type="slidenum">
              <a:rPr lang="cs-CZ" smtClean="0"/>
              <a:pPr>
                <a:defRPr/>
              </a:pPr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4967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42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/>
          </a:p>
        </p:txBody>
      </p:sp>
      <p:sp>
        <p:nvSpPr>
          <p:cNvPr id="7680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>
              <a:defRPr/>
            </a:pPr>
            <a:fld id="{714ACE22-4988-4DB6-AC84-AE8A70899DEC}" type="slidenum">
              <a:rPr lang="cs-CZ" altLang="cs-CZ" sz="1200" b="0" smtClean="0">
                <a:cs typeface="+mn-cs"/>
              </a:rPr>
              <a:pPr algn="r">
                <a:defRPr/>
              </a:pPr>
              <a:t>39</a:t>
            </a:fld>
            <a:endParaRPr lang="cs-CZ" altLang="cs-CZ" sz="1200" b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08130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5906FB1-8CC2-41E0-A7F5-88205A9858F2}" type="slidenum">
              <a:rPr lang="cs-CZ" smtClean="0"/>
              <a:pPr>
                <a:defRPr/>
              </a:pPr>
              <a:t>40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9023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F4466E-F6A3-410B-A333-FB06E59526E5}" type="slidenum">
              <a:rPr lang="cs-CZ" smtClean="0"/>
              <a:pPr>
                <a:defRPr/>
              </a:pPr>
              <a:t>41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76093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5235" name="Zástupný symbol pro poznámky 2"/>
          <p:cNvSpPr>
            <a:spLocks noGrp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/>
          </a:p>
        </p:txBody>
      </p:sp>
      <p:sp>
        <p:nvSpPr>
          <p:cNvPr id="9523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744C677-5A3D-4A71-91ED-339BD9BB8B56}" type="slidenum">
              <a:rPr lang="cs-CZ" altLang="cs-CZ" sz="1200">
                <a:latin typeface="Calibri" pitchFamily="34" charset="0"/>
              </a:rPr>
              <a:pPr algn="r"/>
              <a:t>42</a:t>
            </a:fld>
            <a:endParaRPr lang="cs-CZ" altLang="cs-CZ" sz="1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737382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/>
          </a:p>
        </p:txBody>
      </p:sp>
      <p:sp>
        <p:nvSpPr>
          <p:cNvPr id="686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102F534-A1AE-42C2-9C5F-13839B420A3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58136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13AB61-CCEB-4CCA-9F76-E01D36781E8C}" type="slidenum">
              <a:rPr lang="cs-CZ" smtClean="0"/>
              <a:t>44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858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F8DC9-AAA1-49CC-92BF-4808F6AB3BE8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02B9A-79AA-43B8-BF48-7C2FB6AC3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A493A-3FEF-4F31-BCC9-52121C866C15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045CA-0BC1-4861-A1C0-23B25F4E85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2744C-58BA-4E7B-9BCC-099F72126DBB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F047F-B7B9-4681-8794-95A572A55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5D4D8-0ECD-48AE-B1FC-EC63DBF5E44E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82C97-DB6E-4AA2-87A0-6693CE5362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5F110-EA88-49B6-8E7A-9B8CFE160C9D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FA0E2D-73AB-4503-8D78-82B35DFAFF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F97F0-BE37-4C33-B1D0-1A4902702A33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1E1E8E-15F2-41E3-9C3C-06A25E421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81A15-59A0-4206-9A4E-3450458F7989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09AEF-72A2-4B0C-9419-51824C2494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881C2-6558-4055-8BA0-D40837E060C6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81BBE-AB06-40F6-A5A8-C0DD122103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64EFEC-417C-4EB3-AFA0-41512F46D5D5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9BD5C-A7F1-44CF-B2F5-A18869E286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CD738-6871-45B5-B469-28CF32FC23F6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9D2DB-149D-4E83-9EB0-DBA8D45B6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FA3FC-C69D-4185-8B9C-07418D1F41BD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D8C75-E8FF-424D-BA4C-D1EBB35C05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459CEF-1681-4BBE-A974-25390D71DEEC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5ECDC-35B5-4E9F-AB86-B641ADFB0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/>
              <a:t>Klepnutím lze upravit styly předlohy textu.</a:t>
            </a:r>
          </a:p>
          <a:p>
            <a:pPr lvl="1"/>
            <a:r>
              <a:rPr lang="cs-CZ" altLang="cs-CZ"/>
              <a:t>Druhá úroveň</a:t>
            </a:r>
          </a:p>
          <a:p>
            <a:pPr lvl="2"/>
            <a:r>
              <a:rPr lang="cs-CZ" altLang="cs-CZ"/>
              <a:t>Třetí úroveň</a:t>
            </a:r>
          </a:p>
          <a:p>
            <a:pPr lvl="3"/>
            <a:r>
              <a:rPr lang="cs-CZ" altLang="cs-CZ"/>
              <a:t>Čtvrtá úroveň</a:t>
            </a:r>
          </a:p>
          <a:p>
            <a:pPr lvl="4"/>
            <a:r>
              <a:rPr lang="cs-CZ" alt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1CAC0FF-605A-4F55-93BD-AA1C31C11E42}" type="datetimeFigureOut">
              <a:rPr lang="cs-CZ"/>
              <a:pPr>
                <a:defRPr/>
              </a:pPr>
              <a:t>18.12.2019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DE02159-5D27-45E2-8EC7-5BA850141B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Jaroslav\Desktop\videa\videovesmir1.mp4" TargetMode="External"/><Relationship Id="rId1" Type="http://schemas.microsoft.com/office/2007/relationships/media" Target="file:///C:\Users\Jaroslav\Desktop\videa\videovesmir1.mp4" TargetMode="External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Jaroslav\Desktop\videa\videovesmir2.mp4" TargetMode="External"/><Relationship Id="rId1" Type="http://schemas.microsoft.com/office/2007/relationships/media" Target="file:///C:\Users\Jaroslav\Desktop\videa\videovesmir2.mp4" TargetMode="External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3.png"/><Relationship Id="rId5" Type="http://schemas.openxmlformats.org/officeDocument/2006/relationships/image" Target="../media/image32.jpeg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9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0.jpeg"/><Relationship Id="rId5" Type="http://schemas.openxmlformats.org/officeDocument/2006/relationships/image" Target="../media/image33.png"/><Relationship Id="rId4" Type="http://schemas.openxmlformats.org/officeDocument/2006/relationships/image" Target="../media/image3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51.png"/><Relationship Id="rId5" Type="http://schemas.openxmlformats.org/officeDocument/2006/relationships/image" Target="../media/image53.jpeg"/><Relationship Id="rId4" Type="http://schemas.openxmlformats.org/officeDocument/2006/relationships/image" Target="../media/image5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6.png"/><Relationship Id="rId2" Type="http://schemas.openxmlformats.org/officeDocument/2006/relationships/video" Target="../media/media8.wmv"/><Relationship Id="rId1" Type="http://schemas.microsoft.com/office/2007/relationships/media" Target="../media/media8.wmv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notesSlide" Target="../notesSlides/notesSlide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9.jpeg"/><Relationship Id="rId4" Type="http://schemas.openxmlformats.org/officeDocument/2006/relationships/image" Target="../media/image5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5.jpeg"/><Relationship Id="rId4" Type="http://schemas.openxmlformats.org/officeDocument/2006/relationships/image" Target="../media/image6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jpeg"/><Relationship Id="rId5" Type="http://schemas.openxmlformats.org/officeDocument/2006/relationships/image" Target="../media/image78.jpeg"/><Relationship Id="rId4" Type="http://schemas.openxmlformats.org/officeDocument/2006/relationships/image" Target="../media/image77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4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7" Type="http://schemas.openxmlformats.org/officeDocument/2006/relationships/image" Target="../media/image8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jpeg"/><Relationship Id="rId5" Type="http://schemas.openxmlformats.org/officeDocument/2006/relationships/image" Target="../media/image87.jpeg"/><Relationship Id="rId4" Type="http://schemas.openxmlformats.org/officeDocument/2006/relationships/image" Target="../media/image86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7" Type="http://schemas.openxmlformats.org/officeDocument/2006/relationships/image" Target="../media/image9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6.png"/><Relationship Id="rId5" Type="http://schemas.openxmlformats.org/officeDocument/2006/relationships/image" Target="../media/image95.jpeg"/><Relationship Id="rId4" Type="http://schemas.openxmlformats.org/officeDocument/2006/relationships/image" Target="../media/image9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7" Type="http://schemas.openxmlformats.org/officeDocument/2006/relationships/image" Target="../media/image10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.jpeg"/><Relationship Id="rId5" Type="http://schemas.openxmlformats.org/officeDocument/2006/relationships/image" Target="../media/image100.jpeg"/><Relationship Id="rId4" Type="http://schemas.openxmlformats.org/officeDocument/2006/relationships/image" Target="../media/image99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9.jpeg"/><Relationship Id="rId5" Type="http://schemas.openxmlformats.org/officeDocument/2006/relationships/hyperlink" Target="http://www.calacademy.org/" TargetMode="External"/><Relationship Id="rId4" Type="http://schemas.openxmlformats.org/officeDocument/2006/relationships/image" Target="../media/image10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0EE0DD4-A63B-43D8-B220-B1CF7E2AA3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6453" y="411859"/>
            <a:ext cx="4900613" cy="1407318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je řízena eroze pískovcových útvarů</a:t>
            </a:r>
            <a:endParaRPr lang="cs-CZ" b="1" dirty="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AE600A14-1EEC-4C6C-A272-975D194CED8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lum/>
            <a:alphaModFix/>
          </a:blip>
          <a:srcRect l="50062"/>
          <a:stretch/>
        </p:blipFill>
        <p:spPr>
          <a:xfrm>
            <a:off x="1244834" y="2666504"/>
            <a:ext cx="3190097" cy="2831782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C3256AC8-CE24-4390-8A88-C70928591189}"/>
              </a:ext>
            </a:extLst>
          </p:cNvPr>
          <p:cNvCxnSpPr>
            <a:cxnSpLocks/>
          </p:cNvCxnSpPr>
          <p:nvPr/>
        </p:nvCxnSpPr>
        <p:spPr>
          <a:xfrm>
            <a:off x="1043608" y="2808904"/>
            <a:ext cx="0" cy="254698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436C9BD0-DEED-42A8-9AC8-8D9E023F8764}"/>
              </a:ext>
            </a:extLst>
          </p:cNvPr>
          <p:cNvCxnSpPr>
            <a:cxnSpLocks/>
          </p:cNvCxnSpPr>
          <p:nvPr/>
        </p:nvCxnSpPr>
        <p:spPr>
          <a:xfrm>
            <a:off x="7884368" y="2761927"/>
            <a:ext cx="0" cy="27362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>
            <a:extLst>
              <a:ext uri="{FF2B5EF4-FFF2-40B4-BE49-F238E27FC236}">
                <a16:creationId xmlns:a16="http://schemas.microsoft.com/office/drawing/2014/main" id="{B60241F3-D82E-4658-96AA-E87DB2E54A88}"/>
              </a:ext>
            </a:extLst>
          </p:cNvPr>
          <p:cNvSpPr txBox="1"/>
          <p:nvPr/>
        </p:nvSpPr>
        <p:spPr>
          <a:xfrm>
            <a:off x="7994483" y="389772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10 cm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0D86485-B51B-40E6-BB48-BB720741150A}"/>
              </a:ext>
            </a:extLst>
          </p:cNvPr>
          <p:cNvSpPr txBox="1"/>
          <p:nvPr/>
        </p:nvSpPr>
        <p:spPr>
          <a:xfrm>
            <a:off x="178562" y="3881368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16 m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256BDE47-668E-47B0-AC00-77B4E439B9B9}"/>
              </a:ext>
            </a:extLst>
          </p:cNvPr>
          <p:cNvSpPr txBox="1"/>
          <p:nvPr/>
        </p:nvSpPr>
        <p:spPr>
          <a:xfrm>
            <a:off x="1326346" y="1819177"/>
            <a:ext cx="64956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J. </a:t>
            </a:r>
            <a:r>
              <a:rPr lang="en-US" dirty="0" err="1"/>
              <a:t>Bruthans</a:t>
            </a:r>
            <a:r>
              <a:rPr lang="cs-CZ" dirty="0"/>
              <a:t> </a:t>
            </a:r>
            <a:r>
              <a:rPr lang="en-US" altLang="cs-CZ" baseline="30000" dirty="0"/>
              <a:t>1</a:t>
            </a:r>
            <a:r>
              <a:rPr lang="en-US" dirty="0"/>
              <a:t>, </a:t>
            </a:r>
            <a:r>
              <a:rPr lang="cs-CZ" b="1" dirty="0"/>
              <a:t>J. Řihošek</a:t>
            </a:r>
            <a:r>
              <a:rPr lang="cs-CZ" baseline="30000" dirty="0"/>
              <a:t>1</a:t>
            </a:r>
            <a:r>
              <a:rPr lang="cs-CZ" dirty="0"/>
              <a:t>, M. Slavík</a:t>
            </a:r>
            <a:r>
              <a:rPr lang="cs-CZ" baseline="30000" dirty="0"/>
              <a:t>1</a:t>
            </a:r>
            <a:r>
              <a:rPr lang="cs-CZ" dirty="0"/>
              <a:t>, </a:t>
            </a:r>
            <a:r>
              <a:rPr lang="en-US" dirty="0"/>
              <a:t>D. </a:t>
            </a:r>
            <a:r>
              <a:rPr lang="en-US" dirty="0" err="1"/>
              <a:t>Mašín</a:t>
            </a:r>
            <a:r>
              <a:rPr lang="en-US" dirty="0"/>
              <a:t> </a:t>
            </a:r>
            <a:r>
              <a:rPr lang="en-US" altLang="cs-CZ" baseline="30000" dirty="0"/>
              <a:t>1</a:t>
            </a:r>
            <a:r>
              <a:rPr lang="en-US" dirty="0"/>
              <a:t>, </a:t>
            </a:r>
            <a:r>
              <a:rPr lang="cs-CZ" altLang="cs-CZ" dirty="0"/>
              <a:t>M</a:t>
            </a:r>
            <a:r>
              <a:rPr lang="en-US" dirty="0"/>
              <a:t>. </a:t>
            </a:r>
            <a:r>
              <a:rPr lang="en-US" dirty="0" err="1"/>
              <a:t>Filippi</a:t>
            </a:r>
            <a:r>
              <a:rPr lang="en-US" dirty="0"/>
              <a:t> </a:t>
            </a:r>
            <a:r>
              <a:rPr lang="en-US" altLang="cs-CZ" baseline="30000" dirty="0"/>
              <a:t>2</a:t>
            </a:r>
            <a:r>
              <a:rPr lang="cs-CZ" dirty="0"/>
              <a:t>,</a:t>
            </a:r>
          </a:p>
          <a:p>
            <a:r>
              <a:rPr lang="cs-CZ" dirty="0"/>
              <a:t>J</a:t>
            </a:r>
            <a:r>
              <a:rPr lang="en-US" dirty="0"/>
              <a:t>. Soukup </a:t>
            </a:r>
            <a:r>
              <a:rPr lang="en-US" altLang="cs-CZ" baseline="30000" dirty="0"/>
              <a:t>1</a:t>
            </a:r>
            <a:r>
              <a:rPr lang="en-US" dirty="0"/>
              <a:t>, J. </a:t>
            </a:r>
            <a:r>
              <a:rPr lang="en-US" dirty="0" err="1"/>
              <a:t>Vaculíková</a:t>
            </a:r>
            <a:r>
              <a:rPr lang="en-US" dirty="0"/>
              <a:t> </a:t>
            </a:r>
            <a:r>
              <a:rPr lang="en-US" altLang="cs-CZ" baseline="30000" dirty="0"/>
              <a:t>1</a:t>
            </a:r>
            <a:r>
              <a:rPr lang="en-US" dirty="0"/>
              <a:t>,</a:t>
            </a:r>
            <a:r>
              <a:rPr lang="cs-CZ" altLang="cs-CZ" dirty="0"/>
              <a:t> </a:t>
            </a:r>
            <a:r>
              <a:rPr lang="en-US" dirty="0"/>
              <a:t>J. </a:t>
            </a:r>
            <a:r>
              <a:rPr lang="en-US" dirty="0" err="1"/>
              <a:t>Schweigstillová</a:t>
            </a:r>
            <a:r>
              <a:rPr lang="en-US" dirty="0"/>
              <a:t> </a:t>
            </a:r>
            <a:r>
              <a:rPr lang="en-US" baseline="30000" dirty="0"/>
              <a:t>3</a:t>
            </a:r>
            <a:endParaRPr lang="cs-CZ" dirty="0"/>
          </a:p>
        </p:txBody>
      </p:sp>
      <p:pic>
        <p:nvPicPr>
          <p:cNvPr id="13" name="Obrázek 12">
            <a:extLst>
              <a:ext uri="{FF2B5EF4-FFF2-40B4-BE49-F238E27FC236}">
                <a16:creationId xmlns:a16="http://schemas.microsoft.com/office/drawing/2014/main" id="{E3E33577-3279-4E4A-BADB-4D64D7714A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lum/>
            <a:alphaModFix/>
          </a:blip>
          <a:srcRect r="50905"/>
          <a:stretch/>
        </p:blipFill>
        <p:spPr>
          <a:xfrm>
            <a:off x="4572000" y="2666504"/>
            <a:ext cx="3136258" cy="2831782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ovéPole 13">
            <a:extLst>
              <a:ext uri="{FF2B5EF4-FFF2-40B4-BE49-F238E27FC236}">
                <a16:creationId xmlns:a16="http://schemas.microsoft.com/office/drawing/2014/main" id="{15BFE9AE-5240-49DE-94E6-583AE6F95171}"/>
              </a:ext>
            </a:extLst>
          </p:cNvPr>
          <p:cNvSpPr txBox="1"/>
          <p:nvPr/>
        </p:nvSpPr>
        <p:spPr>
          <a:xfrm>
            <a:off x="1408903" y="5092482"/>
            <a:ext cx="1075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4F913"/>
                </a:solidFill>
              </a:rPr>
              <a:t>Příroda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F6D8E49-4834-4F51-823A-879FC09487A6}"/>
              </a:ext>
            </a:extLst>
          </p:cNvPr>
          <p:cNvSpPr txBox="1"/>
          <p:nvPr/>
        </p:nvSpPr>
        <p:spPr>
          <a:xfrm>
            <a:off x="6244307" y="5092482"/>
            <a:ext cx="1552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4F913"/>
                </a:solidFill>
              </a:rPr>
              <a:t>Experiment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A8149BF9-97F5-408A-9FE3-C63BC1781D9F}"/>
              </a:ext>
            </a:extLst>
          </p:cNvPr>
          <p:cNvSpPr/>
          <p:nvPr/>
        </p:nvSpPr>
        <p:spPr>
          <a:xfrm>
            <a:off x="2192753" y="5699282"/>
            <a:ext cx="503013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aseline="30000" dirty="0"/>
              <a:t>1</a:t>
            </a:r>
            <a:r>
              <a:rPr lang="cs-CZ" baseline="30000" dirty="0"/>
              <a:t> </a:t>
            </a:r>
            <a:r>
              <a:rPr lang="cs-CZ" dirty="0"/>
              <a:t>Přírodovědecká fakulta UK</a:t>
            </a:r>
          </a:p>
          <a:p>
            <a:r>
              <a:rPr lang="en-US" baseline="30000" dirty="0"/>
              <a:t>2</a:t>
            </a:r>
            <a:r>
              <a:rPr lang="cs-CZ" baseline="30000" dirty="0"/>
              <a:t> </a:t>
            </a:r>
            <a:r>
              <a:rPr lang="cs-CZ" dirty="0"/>
              <a:t>Geologický ústav AVČR</a:t>
            </a:r>
          </a:p>
          <a:p>
            <a:r>
              <a:rPr lang="cs-CZ" baseline="30000" dirty="0"/>
              <a:t>3</a:t>
            </a:r>
            <a:r>
              <a:rPr lang="cs-CZ" dirty="0"/>
              <a:t> Ústav struktury a mechaniky hornin AVČR</a:t>
            </a:r>
            <a:r>
              <a:rPr lang="en-US" dirty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9467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3" descr="C:\BRUTUS_\import 10_2012\                         adr prednaska\P1140847 delicate soukup vyre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628775"/>
            <a:ext cx="4587875" cy="24526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0" y="1557338"/>
            <a:ext cx="806450" cy="366712"/>
          </a:xfrm>
          <a:prstGeom prst="rect">
            <a:avLst/>
          </a:prstGeom>
          <a:solidFill>
            <a:schemeClr val="bg1">
              <a:alpha val="50999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/>
              <a:t>brána</a:t>
            </a:r>
          </a:p>
        </p:txBody>
      </p:sp>
      <p:sp>
        <p:nvSpPr>
          <p:cNvPr id="18438" name="Rectangle 12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39" name="TextovéPole 1"/>
          <p:cNvSpPr txBox="1">
            <a:spLocks noChangeArrowheads="1"/>
          </p:cNvSpPr>
          <p:nvPr/>
        </p:nvSpPr>
        <p:spPr bwMode="auto">
          <a:xfrm>
            <a:off x="0" y="0"/>
            <a:ext cx="8316913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Pískovcové skalní útvary</a:t>
            </a:r>
          </a:p>
          <a:p>
            <a:pPr algn="ctr"/>
            <a:endParaRPr lang="cs-CZ" altLang="cs-CZ" sz="1000" b="1" dirty="0">
              <a:solidFill>
                <a:schemeClr val="hlink"/>
              </a:solidFill>
            </a:endParaRPr>
          </a:p>
          <a:p>
            <a:pPr>
              <a:buFontTx/>
              <a:buChar char="•"/>
            </a:pPr>
            <a:r>
              <a:rPr lang="cs-CZ" altLang="cs-CZ" dirty="0"/>
              <a:t> pískovce jsou řazeny pod </a:t>
            </a:r>
            <a:r>
              <a:rPr lang="cs-CZ" altLang="cs-CZ" b="1" dirty="0" err="1"/>
              <a:t>pseudokras</a:t>
            </a:r>
            <a:r>
              <a:rPr lang="cs-CZ" altLang="cs-CZ" dirty="0"/>
              <a:t>, ale tvoří </a:t>
            </a:r>
            <a:r>
              <a:rPr lang="cs-CZ" altLang="cs-CZ" b="1" dirty="0"/>
              <a:t>svébytné útvary</a:t>
            </a:r>
          </a:p>
          <a:p>
            <a:pPr>
              <a:buFontTx/>
              <a:buChar char="•"/>
            </a:pPr>
            <a:r>
              <a:rPr lang="cs-CZ" altLang="cs-CZ" dirty="0"/>
              <a:t> dosud neexistuje jiná definice pískovcového reliéfu, než výčtem forem</a:t>
            </a:r>
            <a:endParaRPr lang="cs-CZ" altLang="cs-CZ" b="1" dirty="0"/>
          </a:p>
          <a:p>
            <a:pPr>
              <a:buFontTx/>
              <a:buChar char="•"/>
            </a:pPr>
            <a:r>
              <a:rPr lang="cs-CZ" altLang="cs-CZ" b="1" dirty="0"/>
              <a:t> </a:t>
            </a:r>
            <a:r>
              <a:rPr lang="cs-CZ" altLang="cs-CZ" dirty="0"/>
              <a:t>vyskytují se zde skalní brány, převisy, oblouky, sloupky apod.</a:t>
            </a:r>
          </a:p>
        </p:txBody>
      </p:sp>
      <p:pic>
        <p:nvPicPr>
          <p:cNvPr id="18440" name="Picture 14" descr="Cilek_hrib_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338" y="3454290"/>
            <a:ext cx="3649221" cy="35006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8441" name="TextovéPole 6"/>
          <p:cNvSpPr txBox="1">
            <a:spLocks noChangeArrowheads="1"/>
          </p:cNvSpPr>
          <p:nvPr/>
        </p:nvSpPr>
        <p:spPr bwMode="auto">
          <a:xfrm>
            <a:off x="5004048" y="3355975"/>
            <a:ext cx="2233612" cy="366713"/>
          </a:xfrm>
          <a:prstGeom prst="rect">
            <a:avLst/>
          </a:prstGeom>
          <a:solidFill>
            <a:schemeClr val="bg1">
              <a:alpha val="50999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 dirty="0"/>
              <a:t>hřib</a:t>
            </a:r>
            <a:r>
              <a:rPr lang="cs-CZ" altLang="cs-CZ" dirty="0"/>
              <a:t> </a:t>
            </a:r>
            <a:r>
              <a:rPr lang="cs-CZ" altLang="cs-CZ" sz="1400" i="1" dirty="0"/>
              <a:t>(</a:t>
            </a:r>
            <a:r>
              <a:rPr lang="cs-CZ" altLang="cs-CZ" sz="1400" i="1" dirty="0">
                <a:solidFill>
                  <a:schemeClr val="hlink"/>
                </a:solidFill>
              </a:rPr>
              <a:t>foto: V. </a:t>
            </a:r>
            <a:r>
              <a:rPr lang="cs-CZ" altLang="cs-CZ" sz="1400" i="1" dirty="0" err="1">
                <a:solidFill>
                  <a:schemeClr val="hlink"/>
                </a:solidFill>
              </a:rPr>
              <a:t>Cílek</a:t>
            </a:r>
            <a:r>
              <a:rPr lang="cs-CZ" altLang="cs-CZ" sz="1400" i="1" dirty="0"/>
              <a:t>)</a:t>
            </a:r>
          </a:p>
        </p:txBody>
      </p:sp>
      <p:pic>
        <p:nvPicPr>
          <p:cNvPr id="1844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94263" y="1628775"/>
            <a:ext cx="4249737" cy="1727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8443" name="TextovéPole 11"/>
          <p:cNvSpPr txBox="1">
            <a:spLocks noChangeArrowheads="1"/>
          </p:cNvSpPr>
          <p:nvPr/>
        </p:nvSpPr>
        <p:spPr bwMode="auto">
          <a:xfrm>
            <a:off x="4859338" y="1630363"/>
            <a:ext cx="857250" cy="366712"/>
          </a:xfrm>
          <a:prstGeom prst="rect">
            <a:avLst/>
          </a:prstGeom>
          <a:solidFill>
            <a:schemeClr val="bg1">
              <a:alpha val="50999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/>
              <a:t>převis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70853" y="3454290"/>
            <a:ext cx="1956007" cy="33569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3803236"/>
            <a:ext cx="4572000" cy="3057384"/>
          </a:xfrm>
          <a:prstGeom prst="rect">
            <a:avLst/>
          </a:prstGeom>
        </p:spPr>
      </p:pic>
      <p:sp>
        <p:nvSpPr>
          <p:cNvPr id="14" name="TextovéPole 8"/>
          <p:cNvSpPr txBox="1">
            <a:spLocks noChangeArrowheads="1"/>
          </p:cNvSpPr>
          <p:nvPr/>
        </p:nvSpPr>
        <p:spPr bwMode="auto">
          <a:xfrm>
            <a:off x="-10835" y="3803236"/>
            <a:ext cx="2273300" cy="366713"/>
          </a:xfrm>
          <a:prstGeom prst="rect">
            <a:avLst/>
          </a:prstGeom>
          <a:solidFill>
            <a:schemeClr val="bg1">
              <a:alpha val="50999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 dirty="0"/>
              <a:t>sloupky</a:t>
            </a:r>
            <a:r>
              <a:rPr lang="cs-CZ" altLang="cs-CZ" dirty="0"/>
              <a:t> </a:t>
            </a:r>
            <a:r>
              <a:rPr lang="cs-CZ" altLang="cs-CZ" sz="1400" i="1" dirty="0"/>
              <a:t>(</a:t>
            </a:r>
            <a:r>
              <a:rPr lang="cs-CZ" altLang="cs-CZ" sz="1400" i="1" dirty="0">
                <a:solidFill>
                  <a:schemeClr val="hlink"/>
                </a:solidFill>
              </a:rPr>
              <a:t>foto: M. </a:t>
            </a:r>
            <a:r>
              <a:rPr lang="cs-CZ" altLang="cs-CZ" sz="1400" i="1" dirty="0" err="1">
                <a:solidFill>
                  <a:schemeClr val="hlink"/>
                </a:solidFill>
              </a:rPr>
              <a:t>Audy</a:t>
            </a:r>
            <a:r>
              <a:rPr lang="cs-CZ" altLang="cs-CZ" sz="1400" i="1" dirty="0"/>
              <a:t>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8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0482" name="Picture 4" descr="E:\cilek in varilov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724400"/>
            <a:ext cx="5111750" cy="170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ovéPole 1"/>
          <p:cNvSpPr txBox="1">
            <a:spLocks noChangeArrowheads="1"/>
          </p:cNvSpPr>
          <p:nvPr/>
        </p:nvSpPr>
        <p:spPr bwMode="auto">
          <a:xfrm>
            <a:off x="-22225" y="6489700"/>
            <a:ext cx="2559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i="1">
                <a:solidFill>
                  <a:schemeClr val="hlink"/>
                </a:solidFill>
              </a:rPr>
              <a:t>Cílek in Vařilová (2010)</a:t>
            </a:r>
          </a:p>
        </p:txBody>
      </p:sp>
      <p:pic>
        <p:nvPicPr>
          <p:cNvPr id="20484" name="Picture 2" descr="C:\BRUTUS_\import 10_2012\                            ! seminar pisk fakule\kunsk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888" y="3573463"/>
            <a:ext cx="2965450" cy="328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2"/>
          <p:cNvSpPr txBox="1">
            <a:spLocks noChangeArrowheads="1"/>
          </p:cNvSpPr>
          <p:nvPr/>
        </p:nvSpPr>
        <p:spPr bwMode="auto">
          <a:xfrm>
            <a:off x="0" y="3730625"/>
            <a:ext cx="5070475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altLang="cs-CZ">
                <a:solidFill>
                  <a:schemeClr val="hlink"/>
                </a:solidFill>
              </a:rPr>
              <a:t> na základě experimentů se ukázalo, že skalní brány mohou vznikat (odspoda) odlupováním bloků horniny podle zakřivených puklin</a:t>
            </a:r>
            <a:endParaRPr lang="cs-CZ">
              <a:solidFill>
                <a:schemeClr val="hlink"/>
              </a:solidFill>
            </a:endParaRPr>
          </a:p>
        </p:txBody>
      </p:sp>
      <p:sp>
        <p:nvSpPr>
          <p:cNvPr id="20486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358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chemeClr val="hlink"/>
                </a:solidFill>
              </a:rPr>
              <a:t>Jak tyto formy vznikají?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cs-CZ" altLang="cs-CZ"/>
              <a:t> </a:t>
            </a:r>
            <a:r>
              <a:rPr lang="cs-CZ" altLang="cs-CZ" u="sng"/>
              <a:t>pískovcové formy studovány 150 let</a:t>
            </a:r>
            <a:r>
              <a:rPr lang="en-US" altLang="cs-CZ"/>
              <a:t> </a:t>
            </a:r>
            <a:r>
              <a:rPr lang="en-US" altLang="cs-CZ" i="1"/>
              <a:t>(</a:t>
            </a:r>
            <a:r>
              <a:rPr lang="en-US" altLang="cs-CZ" i="1">
                <a:solidFill>
                  <a:schemeClr val="hlink"/>
                </a:solidFill>
              </a:rPr>
              <a:t>Turkinkton a Paradise 2005</a:t>
            </a:r>
            <a:r>
              <a:rPr lang="en-US" altLang="cs-CZ" i="1"/>
              <a:t>)</a:t>
            </a:r>
            <a:endParaRPr lang="cs-CZ" altLang="cs-CZ" i="1"/>
          </a:p>
          <a:p>
            <a:pPr>
              <a:spcBef>
                <a:spcPts val="600"/>
              </a:spcBef>
              <a:buFontTx/>
              <a:buChar char="•"/>
            </a:pPr>
            <a:r>
              <a:rPr lang="cs-CZ" altLang="cs-CZ" i="1"/>
              <a:t> </a:t>
            </a:r>
            <a:r>
              <a:rPr lang="cs-CZ" altLang="cs-CZ"/>
              <a:t>většina autorů považuje </a:t>
            </a:r>
            <a:r>
              <a:rPr lang="cs-CZ" altLang="cs-CZ" b="1"/>
              <a:t>erozní procesy přímo odpovědné na vznik forem = </a:t>
            </a:r>
            <a:r>
              <a:rPr lang="cs-CZ" altLang="cs-CZ"/>
              <a:t>„</a:t>
            </a:r>
            <a:r>
              <a:rPr lang="cs-CZ" altLang="cs-CZ" b="1"/>
              <a:t>erozní formy reliéfu</a:t>
            </a:r>
            <a:r>
              <a:rPr lang="cs-CZ" altLang="cs-CZ"/>
              <a:t>“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cs-CZ" altLang="cs-CZ"/>
              <a:t> existuje </a:t>
            </a:r>
            <a:r>
              <a:rPr lang="cs-CZ" altLang="cs-CZ" b="1"/>
              <a:t>obrovské množství různých názorů</a:t>
            </a:r>
            <a:r>
              <a:rPr lang="cs-CZ" altLang="cs-CZ"/>
              <a:t>, obvykle opřených o pozorování morfologie a případně měření obsahu solí: </a:t>
            </a:r>
            <a:r>
              <a:rPr lang="cs-CZ" altLang="cs-CZ" b="1"/>
              <a:t>obrušování pískovými zrny</a:t>
            </a:r>
            <a:r>
              <a:rPr lang="cs-CZ" altLang="cs-CZ"/>
              <a:t> nesenými větrem (</a:t>
            </a:r>
            <a:r>
              <a:rPr lang="cs-CZ" altLang="cs-CZ" i="1">
                <a:solidFill>
                  <a:schemeClr val="hlink"/>
                </a:solidFill>
              </a:rPr>
              <a:t>Kettner 1955</a:t>
            </a:r>
            <a:r>
              <a:rPr lang="cs-CZ" altLang="cs-CZ"/>
              <a:t>), </a:t>
            </a:r>
            <a:r>
              <a:rPr lang="cs-CZ" altLang="cs-CZ" b="1"/>
              <a:t>sapping</a:t>
            </a:r>
            <a:r>
              <a:rPr lang="cs-CZ" altLang="cs-CZ"/>
              <a:t> (</a:t>
            </a:r>
            <a:r>
              <a:rPr lang="cs-CZ" altLang="cs-CZ" i="1">
                <a:solidFill>
                  <a:schemeClr val="hlink"/>
                </a:solidFill>
              </a:rPr>
              <a:t>Laity a Malin 1985</a:t>
            </a:r>
            <a:r>
              <a:rPr lang="cs-CZ" altLang="cs-CZ"/>
              <a:t>), </a:t>
            </a:r>
            <a:r>
              <a:rPr lang="cs-CZ" altLang="cs-CZ" b="1"/>
              <a:t>exfoliace</a:t>
            </a:r>
            <a:r>
              <a:rPr lang="cs-CZ" altLang="cs-CZ"/>
              <a:t> (</a:t>
            </a:r>
            <a:r>
              <a:rPr lang="cs-CZ" altLang="cs-CZ" i="1">
                <a:solidFill>
                  <a:schemeClr val="hlink"/>
                </a:solidFill>
              </a:rPr>
              <a:t>Migon 2010</a:t>
            </a:r>
            <a:r>
              <a:rPr lang="cs-CZ" altLang="cs-CZ"/>
              <a:t>), </a:t>
            </a:r>
            <a:r>
              <a:rPr lang="cs-CZ" altLang="cs-CZ" b="1"/>
              <a:t>rozpouštění</a:t>
            </a:r>
            <a:r>
              <a:rPr lang="cs-CZ" altLang="cs-CZ"/>
              <a:t> (</a:t>
            </a:r>
            <a:r>
              <a:rPr lang="cs-CZ" altLang="cs-CZ" i="1">
                <a:solidFill>
                  <a:schemeClr val="hlink"/>
                </a:solidFill>
              </a:rPr>
              <a:t>Young et al. 2009</a:t>
            </a:r>
            <a:r>
              <a:rPr lang="cs-CZ" altLang="cs-CZ"/>
              <a:t>), </a:t>
            </a:r>
            <a:r>
              <a:rPr lang="cs-CZ" altLang="cs-CZ" b="1"/>
              <a:t>solné </a:t>
            </a:r>
            <a:r>
              <a:rPr lang="cs-CZ" altLang="cs-CZ"/>
              <a:t>či </a:t>
            </a:r>
            <a:r>
              <a:rPr lang="cs-CZ" altLang="cs-CZ" b="1"/>
              <a:t>mrazové zvětrání</a:t>
            </a:r>
            <a:r>
              <a:rPr lang="cs-CZ" altLang="cs-CZ"/>
              <a:t>, tzv. </a:t>
            </a:r>
            <a:r>
              <a:rPr lang="cs-CZ" altLang="cs-CZ" b="1"/>
              <a:t>selektivní eroze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cs-CZ" altLang="cs-CZ"/>
              <a:t> někteří autoři ale uvažují, že samotné erozní procesy nebudou stačit:</a:t>
            </a:r>
          </a:p>
          <a:p>
            <a:pPr>
              <a:spcBef>
                <a:spcPts val="600"/>
              </a:spcBef>
              <a:buFont typeface="Arial" charset="0"/>
              <a:buNone/>
            </a:pPr>
            <a:r>
              <a:rPr lang="cs-CZ" altLang="cs-CZ"/>
              <a:t>„I když bylo prokázáno že solné zvětrání je zodpovědné za rozpad horniny, jak vznikají dutiny zůstává nejasné“ (</a:t>
            </a:r>
            <a:r>
              <a:rPr lang="en-US" altLang="cs-CZ" i="1">
                <a:solidFill>
                  <a:schemeClr val="hlink"/>
                </a:solidFill>
              </a:rPr>
              <a:t>Turkinkton a Paradise 2005</a:t>
            </a:r>
            <a:r>
              <a:rPr lang="cs-CZ" altLang="cs-CZ"/>
              <a:t>)</a:t>
            </a:r>
          </a:p>
        </p:txBody>
      </p:sp>
      <p:sp>
        <p:nvSpPr>
          <p:cNvPr id="20487" name="TextovéPole 1"/>
          <p:cNvSpPr txBox="1">
            <a:spLocks noChangeArrowheads="1"/>
          </p:cNvSpPr>
          <p:nvPr/>
        </p:nvSpPr>
        <p:spPr bwMode="auto">
          <a:xfrm>
            <a:off x="5724525" y="3789363"/>
            <a:ext cx="933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i="1">
                <a:solidFill>
                  <a:schemeClr val="hlink"/>
                </a:solidFill>
              </a:rPr>
              <a:t>Kunský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30" name="Rectangle 10"/>
          <p:cNvSpPr>
            <a:spLocks noChangeArrowheads="1"/>
          </p:cNvSpPr>
          <p:nvPr/>
        </p:nvSpPr>
        <p:spPr bwMode="auto">
          <a:xfrm>
            <a:off x="0" y="0"/>
            <a:ext cx="8769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hlink"/>
                </a:solidFill>
              </a:rPr>
              <a:t>Jak ale může samotná eroze vytvořit něco tak dokonalého?</a:t>
            </a:r>
          </a:p>
        </p:txBody>
      </p:sp>
      <p:sp>
        <p:nvSpPr>
          <p:cNvPr id="22531" name="TextovéPole 5"/>
          <p:cNvSpPr txBox="1">
            <a:spLocks noChangeArrowheads="1"/>
          </p:cNvSpPr>
          <p:nvPr/>
        </p:nvSpPr>
        <p:spPr bwMode="auto">
          <a:xfrm>
            <a:off x="0" y="692150"/>
            <a:ext cx="9144000" cy="13542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600"/>
              </a:spcBef>
              <a:buFontTx/>
              <a:buChar char="•"/>
            </a:pPr>
            <a:r>
              <a:rPr lang="cs-CZ" altLang="cs-CZ" dirty="0"/>
              <a:t> tvary mají podezřele dokonalou geometrii… </a:t>
            </a:r>
            <a:r>
              <a:rPr lang="cs-CZ" altLang="cs-CZ" b="1" dirty="0"/>
              <a:t>nevypadají jako dílo náhody</a:t>
            </a:r>
            <a:r>
              <a:rPr lang="cs-CZ" altLang="cs-CZ" dirty="0"/>
              <a:t>…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cs-CZ" altLang="cs-CZ" dirty="0"/>
              <a:t> jak mohou být pískovcové oblouky vykroužené na vzdálenosti desítek metrů, když eroze působí v několika cm masivu? </a:t>
            </a:r>
            <a:r>
              <a:rPr lang="cs-CZ" altLang="cs-CZ" b="1" dirty="0"/>
              <a:t>Co jí v celé formě koordinuje?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cs-CZ" altLang="cs-CZ" dirty="0"/>
              <a:t> proč brány vyčnívají často nad okolní pískovec a co je chrání proti erozi více než okolí? </a:t>
            </a:r>
          </a:p>
        </p:txBody>
      </p:sp>
      <p:pic>
        <p:nvPicPr>
          <p:cNvPr id="22532" name="Picture 4" descr="C:\BRUTUS_\import 10_2012\                         adr prednaska\Rainbow_Bridge_National_Monument wik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76475"/>
            <a:ext cx="5688013" cy="33305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2533" name="TextovéPole 1"/>
          <p:cNvSpPr txBox="1">
            <a:spLocks noChangeArrowheads="1"/>
          </p:cNvSpPr>
          <p:nvPr/>
        </p:nvSpPr>
        <p:spPr bwMode="auto">
          <a:xfrm>
            <a:off x="0" y="5876925"/>
            <a:ext cx="5761038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Duhový most, plošina Colorado, USA (</a:t>
            </a:r>
            <a:r>
              <a:rPr lang="cs-CZ" altLang="cs-CZ" sz="1600" i="1">
                <a:solidFill>
                  <a:schemeClr val="hlink"/>
                </a:solidFill>
              </a:rPr>
              <a:t>Wiki</a:t>
            </a:r>
            <a:r>
              <a:rPr lang="cs-CZ" altLang="cs-CZ" sz="1600"/>
              <a:t>); stáří oblouku lze odhadnout na </a:t>
            </a:r>
            <a:r>
              <a:rPr lang="cs-CZ" altLang="cs-CZ" sz="1600" b="1"/>
              <a:t>0.5 - 1 milion let </a:t>
            </a:r>
            <a:r>
              <a:rPr lang="cs-CZ" altLang="cs-CZ" sz="1600"/>
              <a:t>(zařezávání  řeky 100-160 m/mil. let – </a:t>
            </a:r>
            <a:r>
              <a:rPr lang="cs-CZ" altLang="cs-CZ" sz="1600" i="1">
                <a:solidFill>
                  <a:schemeClr val="hlink"/>
                </a:solidFill>
              </a:rPr>
              <a:t>Crow et al. 2014</a:t>
            </a:r>
            <a:r>
              <a:rPr lang="cs-CZ" altLang="cs-CZ" sz="1600"/>
              <a:t>)</a:t>
            </a:r>
          </a:p>
        </p:txBody>
      </p:sp>
      <p:sp>
        <p:nvSpPr>
          <p:cNvPr id="22534" name="TextovéPole 13"/>
          <p:cNvSpPr txBox="1">
            <a:spLocks noChangeArrowheads="1"/>
          </p:cNvSpPr>
          <p:nvPr/>
        </p:nvSpPr>
        <p:spPr bwMode="auto">
          <a:xfrm>
            <a:off x="4284663" y="3789363"/>
            <a:ext cx="69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0000"/>
                </a:solidFill>
              </a:rPr>
              <a:t>88 m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22536" name="Line 24"/>
          <p:cNvSpPr>
            <a:spLocks noChangeShapeType="1"/>
          </p:cNvSpPr>
          <p:nvPr/>
        </p:nvSpPr>
        <p:spPr bwMode="auto">
          <a:xfrm flipV="1">
            <a:off x="4211638" y="2781300"/>
            <a:ext cx="0" cy="2376488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1" name="TextovéPole 1"/>
          <p:cNvSpPr txBox="1">
            <a:spLocks noChangeArrowheads="1"/>
          </p:cNvSpPr>
          <p:nvPr/>
        </p:nvSpPr>
        <p:spPr bwMode="auto">
          <a:xfrm>
            <a:off x="5760814" y="5710258"/>
            <a:ext cx="3419475" cy="58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 dirty="0"/>
              <a:t>Skalní hřib (</a:t>
            </a:r>
            <a:r>
              <a:rPr lang="cs-CZ" altLang="cs-CZ" sz="1600" i="1" dirty="0">
                <a:solidFill>
                  <a:schemeClr val="hlink"/>
                </a:solidFill>
              </a:rPr>
              <a:t>foto G. </a:t>
            </a:r>
            <a:r>
              <a:rPr lang="cs-CZ" altLang="cs-CZ" sz="1600" i="1" dirty="0" err="1">
                <a:solidFill>
                  <a:schemeClr val="hlink"/>
                </a:solidFill>
              </a:rPr>
              <a:t>Steinmetz</a:t>
            </a:r>
            <a:r>
              <a:rPr lang="cs-CZ" altLang="cs-CZ" sz="1600" i="1" dirty="0">
                <a:solidFill>
                  <a:schemeClr val="hlink"/>
                </a:solidFill>
              </a:rPr>
              <a:t>, </a:t>
            </a:r>
            <a:r>
              <a:rPr lang="cs-CZ" altLang="cs-CZ" sz="1600" i="1" dirty="0" err="1">
                <a:solidFill>
                  <a:schemeClr val="hlink"/>
                </a:solidFill>
              </a:rPr>
              <a:t>National</a:t>
            </a:r>
            <a:r>
              <a:rPr lang="cs-CZ" altLang="cs-CZ" sz="1600" i="1" dirty="0">
                <a:solidFill>
                  <a:schemeClr val="hlink"/>
                </a:solidFill>
              </a:rPr>
              <a:t> </a:t>
            </a:r>
            <a:r>
              <a:rPr lang="cs-CZ" altLang="cs-CZ" sz="1600" i="1" dirty="0" err="1">
                <a:solidFill>
                  <a:schemeClr val="hlink"/>
                </a:solidFill>
              </a:rPr>
              <a:t>Geographic</a:t>
            </a:r>
            <a:r>
              <a:rPr lang="cs-CZ" altLang="cs-CZ" sz="1600" dirty="0"/>
              <a:t>)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096" y="2213784"/>
            <a:ext cx="3844334" cy="339326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TextovéPole 1"/>
          <p:cNvSpPr txBox="1">
            <a:spLocks noChangeArrowheads="1"/>
          </p:cNvSpPr>
          <p:nvPr/>
        </p:nvSpPr>
        <p:spPr bwMode="auto">
          <a:xfrm>
            <a:off x="0" y="1263418"/>
            <a:ext cx="6732588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altLang="cs-CZ" i="1" dirty="0">
                <a:solidFill>
                  <a:schemeClr val="hlink"/>
                </a:solidFill>
              </a:rPr>
              <a:t>Radek Mikuláš (1997) </a:t>
            </a:r>
            <a:r>
              <a:rPr lang="cs-CZ" altLang="cs-CZ" dirty="0"/>
              <a:t>z pozorování v terénu odvodil že </a:t>
            </a:r>
            <a:r>
              <a:rPr lang="cs-CZ" altLang="cs-CZ" b="1" dirty="0"/>
              <a:t>napětí v hornině může ovlivňovat erozi </a:t>
            </a:r>
            <a:r>
              <a:rPr lang="cs-CZ" altLang="cs-CZ" sz="1400" u="sng" dirty="0"/>
              <a:t>(</a:t>
            </a:r>
            <a:r>
              <a:rPr lang="cs-CZ" altLang="cs-CZ" sz="1400" i="1" dirty="0" err="1">
                <a:solidFill>
                  <a:schemeClr val="hlink"/>
                </a:solidFill>
              </a:rPr>
              <a:t>Plešivecká</a:t>
            </a:r>
            <a:r>
              <a:rPr lang="cs-CZ" altLang="cs-CZ" sz="1400" i="1" dirty="0">
                <a:solidFill>
                  <a:schemeClr val="hlink"/>
                </a:solidFill>
              </a:rPr>
              <a:t> brána a skalní kanci, neboli pár poznámek k pískovcovému fenoménu Dubských skal. </a:t>
            </a:r>
            <a:r>
              <a:rPr lang="cs-CZ" altLang="cs-CZ" sz="1400" i="1" dirty="0" err="1">
                <a:solidFill>
                  <a:schemeClr val="hlink"/>
                </a:solidFill>
              </a:rPr>
              <a:t>Speleo</a:t>
            </a:r>
            <a:r>
              <a:rPr lang="cs-CZ" altLang="cs-CZ" sz="1400" i="1" dirty="0">
                <a:solidFill>
                  <a:schemeClr val="hlink"/>
                </a:solidFill>
              </a:rPr>
              <a:t> 25)</a:t>
            </a:r>
            <a:r>
              <a:rPr lang="cs-CZ" altLang="cs-CZ" sz="1400" i="1" dirty="0"/>
              <a:t>:</a:t>
            </a:r>
          </a:p>
          <a:p>
            <a:endParaRPr lang="cs-CZ" altLang="cs-CZ" sz="2000" dirty="0"/>
          </a:p>
        </p:txBody>
      </p:sp>
      <p:pic>
        <p:nvPicPr>
          <p:cNvPr id="28676" name="Picture 3"/>
          <p:cNvPicPr>
            <a:picLocks noChangeAspect="1" noChangeArrowheads="1"/>
          </p:cNvPicPr>
          <p:nvPr/>
        </p:nvPicPr>
        <p:blipFill>
          <a:blip r:embed="rId3" cstate="print"/>
          <a:srcRect l="1160" t="2341"/>
          <a:stretch>
            <a:fillRect/>
          </a:stretch>
        </p:blipFill>
        <p:spPr bwMode="auto">
          <a:xfrm>
            <a:off x="6745943" y="3356992"/>
            <a:ext cx="2277168" cy="423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7" name="TextovéPole 1"/>
          <p:cNvSpPr txBox="1">
            <a:spLocks noChangeArrowheads="1"/>
          </p:cNvSpPr>
          <p:nvPr/>
        </p:nvSpPr>
        <p:spPr bwMode="auto">
          <a:xfrm>
            <a:off x="-1" y="4293096"/>
            <a:ext cx="665956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altLang="cs-CZ" dirty="0"/>
              <a:t> v novějších pracích autora, kde jednotlivé formy popisuje, se tento názor již neobjevuje (např. </a:t>
            </a:r>
            <a:r>
              <a:rPr lang="cs-CZ" altLang="cs-CZ" i="1" dirty="0">
                <a:solidFill>
                  <a:schemeClr val="hlink"/>
                </a:solidFill>
              </a:rPr>
              <a:t>Adamovič a kol., 2010</a:t>
            </a:r>
            <a:r>
              <a:rPr lang="cs-CZ" altLang="cs-CZ" dirty="0"/>
              <a:t>)</a:t>
            </a:r>
          </a:p>
        </p:txBody>
      </p:sp>
      <p:sp>
        <p:nvSpPr>
          <p:cNvPr id="28678" name="Rectangle 8"/>
          <p:cNvSpPr>
            <a:spLocks noChangeArrowheads="1"/>
          </p:cNvSpPr>
          <p:nvPr/>
        </p:nvSpPr>
        <p:spPr bwMode="auto">
          <a:xfrm>
            <a:off x="-10203" y="2276872"/>
            <a:ext cx="6443663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 dirty="0"/>
              <a:t>„</a:t>
            </a:r>
            <a:r>
              <a:rPr lang="cs-CZ" altLang="cs-CZ" sz="1600" b="1" dirty="0"/>
              <a:t>Pískovec vystavený značnému tlaku je </a:t>
            </a:r>
            <a:r>
              <a:rPr lang="cs-CZ" altLang="cs-CZ" sz="1600" dirty="0"/>
              <a:t>totiž (podobně jako předpjatý beton) pevnější než pískovec méně "stlačený", </a:t>
            </a:r>
            <a:r>
              <a:rPr lang="cs-CZ" altLang="cs-CZ" sz="1600" dirty="0">
                <a:solidFill>
                  <a:srgbClr val="FF0000"/>
                </a:solidFill>
              </a:rPr>
              <a:t>kromě bezprostředně exponované povrchové vrstvičky</a:t>
            </a:r>
            <a:r>
              <a:rPr lang="cs-CZ" altLang="cs-CZ" sz="1600" dirty="0"/>
              <a:t> je </a:t>
            </a:r>
            <a:r>
              <a:rPr lang="cs-CZ" altLang="cs-CZ" sz="1600" b="1" dirty="0"/>
              <a:t>méně náchylný k solné a mrazové erozi</a:t>
            </a:r>
            <a:r>
              <a:rPr lang="cs-CZ" altLang="cs-CZ" sz="1600" dirty="0"/>
              <a:t> či k vytváření gravitačních či </a:t>
            </a:r>
            <a:r>
              <a:rPr lang="cs-CZ" altLang="cs-CZ" sz="1600" dirty="0" err="1"/>
              <a:t>bioerozních</a:t>
            </a:r>
            <a:r>
              <a:rPr lang="cs-CZ" altLang="cs-CZ" sz="1600" dirty="0"/>
              <a:t> puklin. </a:t>
            </a:r>
            <a:r>
              <a:rPr lang="cs-CZ" altLang="cs-CZ" sz="1600" b="1" dirty="0"/>
              <a:t>Dochází proto časem k jakémusi vypreparování nosných částí konstrukce </a:t>
            </a:r>
            <a:r>
              <a:rPr lang="cs-CZ" altLang="cs-CZ" sz="1600" dirty="0">
                <a:solidFill>
                  <a:srgbClr val="558ED5"/>
                </a:solidFill>
              </a:rPr>
              <a:t>a skalní kanec, zaoblený kvádr stojící na nožičkách, je na světě (viz obr. 2)</a:t>
            </a:r>
            <a:r>
              <a:rPr lang="cs-CZ" altLang="cs-CZ" sz="1600" dirty="0"/>
              <a:t>“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0127" y="5013176"/>
            <a:ext cx="636922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•"/>
            </a:pPr>
            <a:r>
              <a:rPr lang="cs-CZ" altLang="cs-CZ" sz="1400" dirty="0"/>
              <a:t> </a:t>
            </a:r>
            <a:r>
              <a:rPr lang="cs-CZ" altLang="cs-CZ" b="1" dirty="0"/>
              <a:t>tyto představy totiž kolidovaly s chápáním napětí v geomorfologii</a:t>
            </a:r>
            <a:r>
              <a:rPr lang="cs-CZ" altLang="cs-CZ" dirty="0"/>
              <a:t>: uvažovalo se, že napětí v hornině může jen urychlovat destrukci forem, nebo, že nemá vliv…</a:t>
            </a:r>
          </a:p>
          <a:p>
            <a:pPr>
              <a:buFontTx/>
              <a:buChar char="•"/>
            </a:pPr>
            <a:endParaRPr lang="cs-CZ" altLang="cs-CZ" dirty="0"/>
          </a:p>
          <a:p>
            <a:pPr>
              <a:buFontTx/>
              <a:buChar char="•"/>
            </a:pPr>
            <a:r>
              <a:rPr lang="cs-CZ" altLang="cs-CZ" dirty="0"/>
              <a:t> v </a:t>
            </a:r>
            <a:r>
              <a:rPr lang="cs-CZ" altLang="cs-CZ" b="1" dirty="0"/>
              <a:t>mechanice zemin nebyly experimenty</a:t>
            </a:r>
            <a:r>
              <a:rPr lang="cs-CZ" altLang="cs-CZ" dirty="0"/>
              <a:t>, které by toto chování podporovaly</a:t>
            </a:r>
          </a:p>
          <a:p>
            <a:endParaRPr lang="cs-CZ" dirty="0"/>
          </a:p>
        </p:txBody>
      </p:sp>
      <p:pic>
        <p:nvPicPr>
          <p:cNvPr id="12" name="Picture 3" descr="C:\BRUTUS_\import 10_2012\                                                    ! setkani cesky kras\zemni pyramidy araldo\eroz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919" y="-48915"/>
            <a:ext cx="2411412" cy="3504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508030"/>
            <a:ext cx="6817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-</a:t>
            </a:r>
            <a:r>
              <a:rPr lang="cs-CZ" dirty="0" err="1"/>
              <a:t>Émilie</a:t>
            </a:r>
            <a:r>
              <a:rPr lang="cs-CZ" dirty="0"/>
              <a:t> </a:t>
            </a:r>
            <a:r>
              <a:rPr lang="cs-CZ" dirty="0" err="1"/>
              <a:t>Beaumont</a:t>
            </a:r>
            <a:r>
              <a:rPr lang="cs-CZ" dirty="0"/>
              <a:t> (1994): Ilustrovaná příroda (encyklopedie pro děti od 9 let): vznik zemních pyramid řízený zatížením nadloží</a:t>
            </a:r>
          </a:p>
        </p:txBody>
      </p:sp>
      <p:sp>
        <p:nvSpPr>
          <p:cNvPr id="14" name="Rectangle 3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4"/>
          <p:cNvSpPr>
            <a:spLocks noChangeArrowheads="1"/>
          </p:cNvSpPr>
          <p:nvPr/>
        </p:nvSpPr>
        <p:spPr bwMode="auto">
          <a:xfrm>
            <a:off x="0" y="0"/>
            <a:ext cx="326243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Eroze řízená napětím</a:t>
            </a:r>
          </a:p>
        </p:txBody>
      </p:sp>
    </p:spTree>
    <p:extLst>
      <p:ext uri="{BB962C8B-B14F-4D97-AF65-F5344CB8AC3E}">
        <p14:creationId xmlns:p14="http://schemas.microsoft.com/office/powerpoint/2010/main" val="5128307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1026" descr="Strelec_13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66" y="449679"/>
            <a:ext cx="9350375" cy="721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Rectangle 1028"/>
          <p:cNvSpPr>
            <a:spLocks noChangeArrowheads="1"/>
          </p:cNvSpPr>
          <p:nvPr/>
        </p:nvSpPr>
        <p:spPr bwMode="auto">
          <a:xfrm>
            <a:off x="0" y="549274"/>
            <a:ext cx="4572000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endParaRPr lang="cs-CZ" altLang="cs-CZ" b="1" u="sng" dirty="0"/>
          </a:p>
          <a:p>
            <a:pPr>
              <a:buFontTx/>
              <a:buChar char="•"/>
            </a:pPr>
            <a:r>
              <a:rPr lang="cs-CZ" altLang="cs-CZ" dirty="0"/>
              <a:t> v</a:t>
            </a:r>
            <a:r>
              <a:rPr lang="cs-CZ" altLang="cs-CZ" b="1" dirty="0"/>
              <a:t> lomu </a:t>
            </a:r>
            <a:r>
              <a:rPr lang="cs-CZ" altLang="cs-CZ" b="1" dirty="0" err="1"/>
              <a:t>Střeleč</a:t>
            </a:r>
            <a:r>
              <a:rPr lang="cs-CZ" altLang="cs-CZ" b="1" dirty="0"/>
              <a:t> </a:t>
            </a:r>
            <a:r>
              <a:rPr lang="cs-CZ" altLang="cs-CZ" dirty="0"/>
              <a:t>se těží hruboskalský pískovec a jsou zde i polohy tzv. „</a:t>
            </a:r>
            <a:r>
              <a:rPr lang="cs-CZ" altLang="cs-CZ" b="1" dirty="0"/>
              <a:t>uzamčených písků</a:t>
            </a:r>
            <a:r>
              <a:rPr lang="cs-CZ" altLang="cs-CZ" dirty="0"/>
              <a:t>“ což je materiál s pro horniny neobvyklými vlastnostmi: za sucha je třeba ho rozdružit trhavinami, ale přitom se dá snadno rozplavit vodou, malý úlomek ani nelze vzít do ruky,  rozpadne se…</a:t>
            </a:r>
          </a:p>
          <a:p>
            <a:pPr>
              <a:buFontTx/>
              <a:buChar char="•"/>
            </a:pPr>
            <a:endParaRPr lang="cs-CZ" altLang="cs-CZ" b="1" dirty="0"/>
          </a:p>
        </p:txBody>
      </p:sp>
      <p:sp>
        <p:nvSpPr>
          <p:cNvPr id="30723" name="TextovéPole 8"/>
          <p:cNvSpPr txBox="1">
            <a:spLocks noChangeArrowheads="1"/>
          </p:cNvSpPr>
          <p:nvPr/>
        </p:nvSpPr>
        <p:spPr bwMode="auto">
          <a:xfrm>
            <a:off x="0" y="6216650"/>
            <a:ext cx="2736850" cy="641350"/>
          </a:xfrm>
          <a:prstGeom prst="rect">
            <a:avLst/>
          </a:prstGeom>
          <a:solidFill>
            <a:srgbClr val="FCFDFE">
              <a:alpha val="39999"/>
            </a:srgb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lom Střeleč, 3 km jjv. od hradu Trosky, Český ráj</a:t>
            </a:r>
            <a:endParaRPr lang="en-US"/>
          </a:p>
        </p:txBody>
      </p:sp>
      <p:pic>
        <p:nvPicPr>
          <p:cNvPr id="7" name="Picture 2" descr="C:\brutus\BYU sandstone\IMG_8136_up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6875"/>
            <a:ext cx="45735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10"/>
          <p:cNvSpPr>
            <a:spLocks noChangeArrowheads="1"/>
          </p:cNvSpPr>
          <p:nvPr/>
        </p:nvSpPr>
        <p:spPr bwMode="auto">
          <a:xfrm>
            <a:off x="0" y="-7144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auto">
          <a:xfrm>
            <a:off x="0" y="0"/>
            <a:ext cx="761779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Lom </a:t>
            </a:r>
            <a:r>
              <a:rPr lang="cs-CZ" altLang="cs-CZ" sz="2400" b="1" dirty="0" err="1">
                <a:solidFill>
                  <a:schemeClr val="hlink"/>
                </a:solidFill>
              </a:rPr>
              <a:t>Střeleč</a:t>
            </a:r>
            <a:r>
              <a:rPr lang="cs-CZ" altLang="cs-CZ" sz="2400" b="1" dirty="0">
                <a:solidFill>
                  <a:schemeClr val="hlink"/>
                </a:solidFill>
              </a:rPr>
              <a:t> – přírodní laboratoř pro studium eroze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14" descr="Fig_SI_0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1341438"/>
            <a:ext cx="8135938" cy="4433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2770" name="Text Box 5"/>
          <p:cNvSpPr txBox="1">
            <a:spLocks noChangeArrowheads="1"/>
          </p:cNvSpPr>
          <p:nvPr/>
        </p:nvSpPr>
        <p:spPr bwMode="auto">
          <a:xfrm>
            <a:off x="0" y="549275"/>
            <a:ext cx="8388350" cy="6413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altLang="cs-CZ"/>
              <a:t> v lomu se běžně vyskytují formy </a:t>
            </a:r>
            <a:r>
              <a:rPr lang="cs-CZ" altLang="cs-CZ" b="1"/>
              <a:t>morfologicky stejné jako ty na přírodních výchozech</a:t>
            </a:r>
            <a:r>
              <a:rPr lang="cs-CZ" altLang="cs-CZ"/>
              <a:t> kvádrových pískovců v okolí i jinde (úsečka = 10 cm)</a:t>
            </a:r>
            <a:endParaRPr lang="en-US" altLang="cs-CZ"/>
          </a:p>
        </p:txBody>
      </p:sp>
      <p:sp>
        <p:nvSpPr>
          <p:cNvPr id="32771" name="Text Box 5"/>
          <p:cNvSpPr txBox="1">
            <a:spLocks noChangeArrowheads="1"/>
          </p:cNvSpPr>
          <p:nvPr/>
        </p:nvSpPr>
        <p:spPr bwMode="auto">
          <a:xfrm>
            <a:off x="14288" y="5949950"/>
            <a:ext cx="9129712" cy="6413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altLang="cs-CZ"/>
              <a:t> protože tyto formy vznikly na pár let či jen dnů starých stěnách, </a:t>
            </a:r>
            <a:r>
              <a:rPr lang="cs-CZ" altLang="cs-CZ" b="1"/>
              <a:t>vznikají současnými procesy, za současných podmínek </a:t>
            </a:r>
            <a:r>
              <a:rPr lang="cs-CZ" altLang="cs-CZ" b="1">
                <a:solidFill>
                  <a:schemeClr val="hlink"/>
                </a:solidFill>
              </a:rPr>
              <a:t>= </a:t>
            </a:r>
            <a:r>
              <a:rPr lang="cs-CZ" altLang="cs-CZ" b="1" u="sng">
                <a:solidFill>
                  <a:schemeClr val="hlink"/>
                </a:solidFill>
              </a:rPr>
              <a:t>naděje přijít na to jak přesně vznikají</a:t>
            </a:r>
            <a:endParaRPr lang="en-US" altLang="cs-CZ" b="1" u="sng">
              <a:solidFill>
                <a:schemeClr val="hlink"/>
              </a:solidFill>
            </a:endParaRPr>
          </a:p>
        </p:txBody>
      </p:sp>
      <p:sp>
        <p:nvSpPr>
          <p:cNvPr id="32772" name="Rectangle 18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773" name="Rectangle 11"/>
          <p:cNvSpPr>
            <a:spLocks noChangeArrowheads="1"/>
          </p:cNvSpPr>
          <p:nvPr/>
        </p:nvSpPr>
        <p:spPr bwMode="auto">
          <a:xfrm>
            <a:off x="0" y="0"/>
            <a:ext cx="3244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hlink"/>
                </a:solidFill>
              </a:rPr>
              <a:t>Lom Střeleč jako klíč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" name="Rectangle 13"/>
          <p:cNvSpPr>
            <a:spLocks noChangeArrowheads="1"/>
          </p:cNvSpPr>
          <p:nvPr/>
        </p:nvSpPr>
        <p:spPr bwMode="auto">
          <a:xfrm>
            <a:off x="0" y="0"/>
            <a:ext cx="815800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cs-CZ" sz="2400" b="1" dirty="0" err="1">
                <a:solidFill>
                  <a:schemeClr val="hlink"/>
                </a:solidFill>
              </a:rPr>
              <a:t>Materi</a:t>
            </a:r>
            <a:r>
              <a:rPr lang="cs-CZ" altLang="cs-CZ" sz="2400" b="1" dirty="0">
                <a:solidFill>
                  <a:schemeClr val="hlink"/>
                </a:solidFill>
              </a:rPr>
              <a:t>á</a:t>
            </a:r>
            <a:r>
              <a:rPr lang="en-US" altLang="cs-CZ" sz="2400" b="1" dirty="0">
                <a:solidFill>
                  <a:schemeClr val="hlink"/>
                </a:solidFill>
              </a:rPr>
              <a:t>l </a:t>
            </a:r>
            <a:r>
              <a:rPr lang="cs-CZ" altLang="cs-CZ" sz="2400" b="1" dirty="0">
                <a:solidFill>
                  <a:schemeClr val="hlink"/>
                </a:solidFill>
              </a:rPr>
              <a:t>pro experimenty</a:t>
            </a:r>
            <a:r>
              <a:rPr lang="en-US" altLang="cs-CZ" sz="2400" b="1" dirty="0">
                <a:solidFill>
                  <a:schemeClr val="hlink"/>
                </a:solidFill>
              </a:rPr>
              <a:t> – Střeleč</a:t>
            </a:r>
            <a:r>
              <a:rPr lang="cs-CZ" altLang="cs-CZ" sz="2400" b="1" dirty="0" err="1">
                <a:solidFill>
                  <a:schemeClr val="hlink"/>
                </a:solidFill>
              </a:rPr>
              <a:t>ský</a:t>
            </a:r>
            <a:r>
              <a:rPr lang="cs-CZ" altLang="cs-CZ" sz="2400" b="1" dirty="0">
                <a:solidFill>
                  <a:schemeClr val="hlink"/>
                </a:solidFill>
              </a:rPr>
              <a:t> uzamčený písek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23240" y="572187"/>
            <a:ext cx="7236296" cy="31700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cs-CZ"/>
            </a:defPPr>
            <a:lvl1pPr>
              <a:buFontTx/>
              <a:buChar char="•"/>
            </a:lvl1pPr>
          </a:lstStyle>
          <a:p>
            <a:pPr>
              <a:spcBef>
                <a:spcPts val="600"/>
              </a:spcBef>
            </a:pPr>
            <a:r>
              <a:rPr lang="cs-CZ" dirty="0"/>
              <a:t> neobvyklé mechanické vlastnosti (ze stěny nelze těžit bagrem -</a:t>
            </a:r>
            <a:r>
              <a:rPr lang="en-US" dirty="0"/>
              <a:t>&gt;</a:t>
            </a:r>
            <a:r>
              <a:rPr lang="cs-CZ" dirty="0"/>
              <a:t> trhaviny pro těžbu, přitom </a:t>
            </a:r>
            <a:r>
              <a:rPr lang="en-US" dirty="0"/>
              <a:t>k</a:t>
            </a:r>
            <a:r>
              <a:rPr lang="cs-CZ" dirty="0" err="1"/>
              <a:t>řehký</a:t>
            </a:r>
            <a:r>
              <a:rPr lang="cs-CZ" dirty="0"/>
              <a:t>, ponořen do vody se rozpadá)</a:t>
            </a:r>
            <a:endParaRPr lang="en-US" dirty="0"/>
          </a:p>
          <a:p>
            <a:pPr>
              <a:spcBef>
                <a:spcPts val="600"/>
              </a:spcBef>
            </a:pPr>
            <a:r>
              <a:rPr lang="en-US" dirty="0"/>
              <a:t> </a:t>
            </a:r>
            <a:r>
              <a:rPr lang="en-US" dirty="0" err="1"/>
              <a:t>vlastnosti</a:t>
            </a:r>
            <a:r>
              <a:rPr lang="en-US" dirty="0"/>
              <a:t> </a:t>
            </a:r>
            <a:r>
              <a:rPr lang="cs-CZ" dirty="0"/>
              <a:t>lze dobře vysvětlit strukturou materiálu a nepřítomností tmelu</a:t>
            </a:r>
          </a:p>
          <a:p>
            <a:pPr>
              <a:spcBef>
                <a:spcPts val="600"/>
              </a:spcBef>
            </a:pPr>
            <a:r>
              <a:rPr lang="en-US" dirty="0"/>
              <a:t> </a:t>
            </a:r>
            <a:r>
              <a:rPr lang="cs-CZ" dirty="0"/>
              <a:t>křemenný uzamčený písek </a:t>
            </a:r>
            <a:r>
              <a:rPr lang="en-US" dirty="0"/>
              <a:t>(</a:t>
            </a:r>
            <a:r>
              <a:rPr lang="en-US" b="1" dirty="0">
                <a:sym typeface="Symbol"/>
              </a:rPr>
              <a:t>95-99% SiO</a:t>
            </a:r>
            <a:r>
              <a:rPr lang="en-US" b="1" baseline="-25000" dirty="0">
                <a:sym typeface="Symbol"/>
              </a:rPr>
              <a:t>2</a:t>
            </a:r>
            <a:r>
              <a:rPr lang="en-US" dirty="0">
                <a:sym typeface="Symbol"/>
              </a:rPr>
              <a:t>)</a:t>
            </a:r>
            <a:r>
              <a:rPr lang="en-US" dirty="0"/>
              <a:t>, </a:t>
            </a:r>
            <a:r>
              <a:rPr lang="cs-CZ" dirty="0"/>
              <a:t>křemenná zrna s nerovným povrchem,</a:t>
            </a:r>
            <a:r>
              <a:rPr lang="en-US" dirty="0"/>
              <a:t> </a:t>
            </a:r>
            <a:r>
              <a:rPr lang="cs-CZ" dirty="0"/>
              <a:t>nemá </a:t>
            </a:r>
            <a:r>
              <a:rPr lang="cs-CZ" b="1" dirty="0"/>
              <a:t>žádný tmel</a:t>
            </a:r>
            <a:endParaRPr lang="en-US" dirty="0"/>
          </a:p>
          <a:p>
            <a:pPr>
              <a:spcBef>
                <a:spcPts val="600"/>
              </a:spcBef>
            </a:pPr>
            <a:r>
              <a:rPr lang="en-US" dirty="0"/>
              <a:t> </a:t>
            </a:r>
            <a:r>
              <a:rPr lang="cs-CZ" dirty="0"/>
              <a:t>při stlačení se </a:t>
            </a:r>
            <a:r>
              <a:rPr lang="cs-CZ" b="1" dirty="0"/>
              <a:t>usmýkne až při rozdrcení zrn </a:t>
            </a:r>
            <a:r>
              <a:rPr lang="cs-CZ" dirty="0"/>
              <a:t>(výčnělky zabraňují pohybu zrn), unese 150 m nadloží</a:t>
            </a:r>
            <a:r>
              <a:rPr lang="en-US" dirty="0"/>
              <a:t> (</a:t>
            </a:r>
            <a:r>
              <a:rPr lang="cs-CZ" dirty="0"/>
              <a:t>pevnost v tlaku </a:t>
            </a:r>
            <a:r>
              <a:rPr lang="en-US" dirty="0"/>
              <a:t>3 MPa)</a:t>
            </a:r>
            <a:endParaRPr lang="cs-CZ" dirty="0"/>
          </a:p>
          <a:p>
            <a:pPr>
              <a:spcBef>
                <a:spcPts val="600"/>
              </a:spcBef>
            </a:pPr>
            <a:r>
              <a:rPr lang="en-US" dirty="0"/>
              <a:t> </a:t>
            </a:r>
            <a:r>
              <a:rPr lang="cs-CZ" dirty="0"/>
              <a:t>nevydrží ani </a:t>
            </a:r>
            <a:r>
              <a:rPr lang="cs-CZ" b="1" dirty="0"/>
              <a:t>malé tahové namáhání</a:t>
            </a:r>
            <a:r>
              <a:rPr lang="cs-CZ" dirty="0"/>
              <a:t>, protože nemá tmel (tahová pevnost</a:t>
            </a:r>
            <a:r>
              <a:rPr lang="en-US" dirty="0"/>
              <a:t> </a:t>
            </a:r>
            <a:r>
              <a:rPr lang="en-US" dirty="0">
                <a:sym typeface="Symbol"/>
              </a:rPr>
              <a:t>0.0005 MPa)</a:t>
            </a:r>
            <a:endParaRPr lang="en-US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33802"/>
            <a:ext cx="4929531" cy="3224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4079001" y="3933056"/>
            <a:ext cx="2769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00FF"/>
                </a:solidFill>
              </a:rPr>
              <a:t>úhel vnitřního tření </a:t>
            </a:r>
            <a:r>
              <a:rPr lang="en-US" b="1" dirty="0">
                <a:solidFill>
                  <a:srgbClr val="0000FF"/>
                </a:solidFill>
              </a:rPr>
              <a:t>74</a:t>
            </a:r>
            <a:r>
              <a:rPr lang="en-US" b="1" baseline="30000" dirty="0">
                <a:solidFill>
                  <a:srgbClr val="0000FF"/>
                </a:solidFill>
              </a:rPr>
              <a:t>o</a:t>
            </a:r>
            <a:endParaRPr lang="en-US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528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ChangeArrowheads="1"/>
          </p:cNvSpPr>
          <p:nvPr/>
        </p:nvSpPr>
        <p:spPr bwMode="auto">
          <a:xfrm>
            <a:off x="0" y="-7144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Rectangle 11"/>
          <p:cNvSpPr>
            <a:spLocks noChangeArrowheads="1"/>
          </p:cNvSpPr>
          <p:nvPr/>
        </p:nvSpPr>
        <p:spPr bwMode="auto">
          <a:xfrm>
            <a:off x="0" y="0"/>
            <a:ext cx="83054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 b="1" dirty="0">
                <a:solidFill>
                  <a:schemeClr val="hlink"/>
                </a:solidFill>
              </a:rPr>
              <a:t>Uzamčený písek</a:t>
            </a:r>
            <a:r>
              <a:rPr lang="en-US" altLang="cs-CZ" sz="2000" b="1" dirty="0">
                <a:solidFill>
                  <a:schemeClr val="hlink"/>
                </a:solidFill>
              </a:rPr>
              <a:t>–</a:t>
            </a:r>
            <a:r>
              <a:rPr lang="cs-CZ" altLang="cs-CZ" sz="2000" b="1" dirty="0">
                <a:solidFill>
                  <a:schemeClr val="hlink"/>
                </a:solidFill>
              </a:rPr>
              <a:t>10 cm krychle unese auto ale rozpadá se ve vodě</a:t>
            </a:r>
            <a:endParaRPr lang="en-US" altLang="cs-CZ" sz="2000" b="1" dirty="0">
              <a:solidFill>
                <a:schemeClr val="hlink"/>
              </a:solidFill>
            </a:endParaRPr>
          </a:p>
        </p:txBody>
      </p:sp>
      <p:pic>
        <p:nvPicPr>
          <p:cNvPr id="4" name="najezd-na-kamen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pic>
        <p:nvPicPr>
          <p:cNvPr id="5" name="najezd-na-kamen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548680"/>
            <a:ext cx="9144000" cy="51435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43608" y="6525344"/>
            <a:ext cx="2813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M. Janáč, časopis Vesmír</a:t>
            </a:r>
          </a:p>
        </p:txBody>
      </p:sp>
    </p:spTree>
    <p:extLst>
      <p:ext uri="{BB962C8B-B14F-4D97-AF65-F5344CB8AC3E}">
        <p14:creationId xmlns:p14="http://schemas.microsoft.com/office/powerpoint/2010/main" val="1447606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30303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" name="Rectangle 13"/>
          <p:cNvSpPr>
            <a:spLocks noChangeArrowheads="1"/>
          </p:cNvSpPr>
          <p:nvPr/>
        </p:nvSpPr>
        <p:spPr bwMode="auto">
          <a:xfrm>
            <a:off x="0" y="0"/>
            <a:ext cx="9144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cs-CZ" sz="2400" b="1" dirty="0">
                <a:solidFill>
                  <a:schemeClr val="hlink"/>
                </a:solidFill>
              </a:rPr>
              <a:t>Střeleč</a:t>
            </a:r>
            <a:r>
              <a:rPr lang="cs-CZ" altLang="cs-CZ" sz="2400" b="1" dirty="0" err="1">
                <a:solidFill>
                  <a:schemeClr val="hlink"/>
                </a:solidFill>
              </a:rPr>
              <a:t>ský</a:t>
            </a:r>
            <a:r>
              <a:rPr lang="cs-CZ" altLang="cs-CZ" sz="2400" b="1" dirty="0">
                <a:solidFill>
                  <a:schemeClr val="hlink"/>
                </a:solidFill>
              </a:rPr>
              <a:t> uzamčený písek</a:t>
            </a:r>
            <a:r>
              <a:rPr lang="en-US" altLang="cs-CZ" sz="2400" b="1" dirty="0">
                <a:solidFill>
                  <a:schemeClr val="hlink"/>
                </a:solidFill>
              </a:rPr>
              <a:t> –  </a:t>
            </a:r>
            <a:r>
              <a:rPr lang="cs-CZ" altLang="cs-CZ" sz="2400" b="1" dirty="0">
                <a:solidFill>
                  <a:schemeClr val="hlink"/>
                </a:solidFill>
              </a:rPr>
              <a:t>rozpad ponořením ve vodě 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22" y="3336875"/>
            <a:ext cx="2197328" cy="3101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4038" y="3128159"/>
            <a:ext cx="5817740" cy="3645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34814" y="589002"/>
            <a:ext cx="6094699" cy="2539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cs-CZ"/>
            </a:defPPr>
            <a:lvl1pPr>
              <a:buFontTx/>
              <a:buChar char="•"/>
            </a:lvl1pPr>
          </a:lstStyle>
          <a:p>
            <a:pPr>
              <a:spcBef>
                <a:spcPts val="600"/>
              </a:spcBef>
            </a:pPr>
            <a:r>
              <a:rPr lang="en-US" dirty="0"/>
              <a:t> </a:t>
            </a:r>
            <a:r>
              <a:rPr lang="cs-CZ" dirty="0"/>
              <a:t>pokud není zatížen (váha nadloží, závaží), suchý uzamčený písek se rozpadá ve stojaté vodě (</a:t>
            </a:r>
            <a:r>
              <a:rPr lang="cs-CZ" dirty="0" err="1"/>
              <a:t>slaking</a:t>
            </a:r>
            <a:r>
              <a:rPr lang="cs-CZ" dirty="0"/>
              <a:t>)</a:t>
            </a:r>
            <a:endParaRPr lang="en-US" dirty="0"/>
          </a:p>
          <a:p>
            <a:pPr>
              <a:spcBef>
                <a:spcPts val="600"/>
              </a:spcBef>
            </a:pPr>
            <a:r>
              <a:rPr lang="en-US" dirty="0"/>
              <a:t> </a:t>
            </a:r>
            <a:r>
              <a:rPr lang="cs-CZ" dirty="0"/>
              <a:t>za erozi ve vodě je zodpovědný kapilárně stlačený vzduch a jím působené tahové namáhání, které roztrhá strukturu materiálu</a:t>
            </a:r>
          </a:p>
          <a:p>
            <a:pPr>
              <a:spcBef>
                <a:spcPts val="600"/>
              </a:spcBef>
            </a:pPr>
            <a:r>
              <a:rPr lang="cs-CZ" dirty="0"/>
              <a:t> je erodován samozřejmě i proudící vodou a deštěm</a:t>
            </a:r>
            <a:endParaRPr lang="en-US" dirty="0"/>
          </a:p>
          <a:p>
            <a:pPr>
              <a:spcBef>
                <a:spcPts val="600"/>
              </a:spcBef>
            </a:pPr>
            <a:r>
              <a:rPr lang="cs-CZ" dirty="0"/>
              <a:t> zatížení (nadložím mocným první dm) zabraňuje erozi vodou</a:t>
            </a:r>
            <a:r>
              <a:rPr lang="en-US" dirty="0"/>
              <a:t> (</a:t>
            </a:r>
            <a:r>
              <a:rPr lang="cs-CZ" dirty="0"/>
              <a:t>zatížení zvyšuje tření podobně jako u </a:t>
            </a:r>
            <a:r>
              <a:rPr lang="cs-CZ" b="1" dirty="0"/>
              <a:t>suché zdi</a:t>
            </a:r>
            <a:r>
              <a:rPr lang="cs-CZ" dirty="0"/>
              <a:t>)</a:t>
            </a:r>
            <a:endParaRPr lang="en-US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AB93275A-51A5-4253-A284-A01A94C8F1EE}"/>
              </a:ext>
            </a:extLst>
          </p:cNvPr>
          <p:cNvSpPr txBox="1"/>
          <p:nvPr/>
        </p:nvSpPr>
        <p:spPr>
          <a:xfrm>
            <a:off x="6921220" y="2816156"/>
            <a:ext cx="1924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Tahová pevnost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2A0C3068-C43C-4B59-A6A0-46FCF72852F9}"/>
              </a:ext>
            </a:extLst>
          </p:cNvPr>
          <p:cNvSpPr txBox="1"/>
          <p:nvPr/>
        </p:nvSpPr>
        <p:spPr>
          <a:xfrm>
            <a:off x="2904038" y="6438110"/>
            <a:ext cx="1133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Ve vakuu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8FEEEAFA-398F-428D-AD1B-C6659A7C8FDE}"/>
              </a:ext>
            </a:extLst>
          </p:cNvPr>
          <p:cNvSpPr txBox="1"/>
          <p:nvPr/>
        </p:nvSpPr>
        <p:spPr>
          <a:xfrm>
            <a:off x="6677629" y="4425585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Zatížených kostek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6EFFECFE-3D28-426D-93A5-475A04AE2840}"/>
              </a:ext>
            </a:extLst>
          </p:cNvPr>
          <p:cNvSpPr txBox="1"/>
          <p:nvPr/>
        </p:nvSpPr>
        <p:spPr>
          <a:xfrm>
            <a:off x="6314950" y="1245589"/>
            <a:ext cx="1462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Slaking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256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>
            <a:extLst>
              <a:ext uri="{FF2B5EF4-FFF2-40B4-BE49-F238E27FC236}">
                <a16:creationId xmlns:a16="http://schemas.microsoft.com/office/drawing/2014/main" id="{3F4D6315-AC95-47CF-A32F-2939310851FE}"/>
              </a:ext>
            </a:extLst>
          </p:cNvPr>
          <p:cNvSpPr/>
          <p:nvPr/>
        </p:nvSpPr>
        <p:spPr>
          <a:xfrm>
            <a:off x="4265255" y="4585257"/>
            <a:ext cx="4537445" cy="15710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11F38D3F-A8DD-4404-8336-D36950F86A35}"/>
              </a:ext>
            </a:extLst>
          </p:cNvPr>
          <p:cNvSpPr/>
          <p:nvPr/>
        </p:nvSpPr>
        <p:spPr>
          <a:xfrm>
            <a:off x="4536386" y="4244714"/>
            <a:ext cx="1610833" cy="1969754"/>
          </a:xfrm>
          <a:prstGeom prst="rect">
            <a:avLst/>
          </a:prstGeom>
          <a:ln>
            <a:noFill/>
          </a:ln>
          <a:effectLst>
            <a:softEdge rad="31750"/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vzorek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A9261B91-D769-46B5-9FEB-61D4B7F94C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lum/>
            <a:alphaModFix/>
          </a:blip>
          <a:srcRect l="-16" r="52085"/>
          <a:stretch/>
        </p:blipFill>
        <p:spPr>
          <a:xfrm>
            <a:off x="376892" y="4084406"/>
            <a:ext cx="2222204" cy="2437816"/>
          </a:xfrm>
          <a:prstGeom prst="rect">
            <a:avLst/>
          </a:prstGeom>
          <a:noFill/>
          <a:ln w="9360">
            <a:solidFill>
              <a:srgbClr val="000000"/>
            </a:solidFill>
            <a:prstDash val="solid"/>
            <a:miter/>
          </a:ln>
        </p:spPr>
      </p:pic>
      <p:sp>
        <p:nvSpPr>
          <p:cNvPr id="10" name="Obdélník 9">
            <a:extLst>
              <a:ext uri="{FF2B5EF4-FFF2-40B4-BE49-F238E27FC236}">
                <a16:creationId xmlns:a16="http://schemas.microsoft.com/office/drawing/2014/main" id="{9DAD3669-DAF3-41B0-A91A-5F1CFEAF9420}"/>
              </a:ext>
            </a:extLst>
          </p:cNvPr>
          <p:cNvSpPr/>
          <p:nvPr/>
        </p:nvSpPr>
        <p:spPr>
          <a:xfrm>
            <a:off x="4536385" y="3628874"/>
            <a:ext cx="1618808" cy="68018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olný tvar: obrazec 10">
            <a:extLst>
              <a:ext uri="{FF2B5EF4-FFF2-40B4-BE49-F238E27FC236}">
                <a16:creationId xmlns:a16="http://schemas.microsoft.com/office/drawing/2014/main" id="{8203D859-C288-41C6-8645-B3714213AB97}"/>
              </a:ext>
            </a:extLst>
          </p:cNvPr>
          <p:cNvSpPr/>
          <p:nvPr/>
        </p:nvSpPr>
        <p:spPr>
          <a:xfrm>
            <a:off x="6845421" y="4161613"/>
            <a:ext cx="1618808" cy="2027930"/>
          </a:xfrm>
          <a:custGeom>
            <a:avLst/>
            <a:gdLst>
              <a:gd name="connsiteX0" fmla="*/ 457200 w 1403497"/>
              <a:gd name="connsiteY0" fmla="*/ 1509823 h 1584251"/>
              <a:gd name="connsiteX1" fmla="*/ 467832 w 1403497"/>
              <a:gd name="connsiteY1" fmla="*/ 1169581 h 1584251"/>
              <a:gd name="connsiteX2" fmla="*/ 478465 w 1403497"/>
              <a:gd name="connsiteY2" fmla="*/ 914400 h 1584251"/>
              <a:gd name="connsiteX3" fmla="*/ 435934 w 1403497"/>
              <a:gd name="connsiteY3" fmla="*/ 754912 h 1584251"/>
              <a:gd name="connsiteX4" fmla="*/ 414669 w 1403497"/>
              <a:gd name="connsiteY4" fmla="*/ 659219 h 1584251"/>
              <a:gd name="connsiteX5" fmla="*/ 308344 w 1403497"/>
              <a:gd name="connsiteY5" fmla="*/ 584791 h 1584251"/>
              <a:gd name="connsiteX6" fmla="*/ 287079 w 1403497"/>
              <a:gd name="connsiteY6" fmla="*/ 531628 h 1584251"/>
              <a:gd name="connsiteX7" fmla="*/ 233916 w 1403497"/>
              <a:gd name="connsiteY7" fmla="*/ 467833 h 1584251"/>
              <a:gd name="connsiteX8" fmla="*/ 127590 w 1403497"/>
              <a:gd name="connsiteY8" fmla="*/ 414670 h 1584251"/>
              <a:gd name="connsiteX9" fmla="*/ 21265 w 1403497"/>
              <a:gd name="connsiteY9" fmla="*/ 318977 h 1584251"/>
              <a:gd name="connsiteX10" fmla="*/ 0 w 1403497"/>
              <a:gd name="connsiteY10" fmla="*/ 0 h 1584251"/>
              <a:gd name="connsiteX11" fmla="*/ 1403497 w 1403497"/>
              <a:gd name="connsiteY11" fmla="*/ 10633 h 1584251"/>
              <a:gd name="connsiteX12" fmla="*/ 1403497 w 1403497"/>
              <a:gd name="connsiteY12" fmla="*/ 340242 h 1584251"/>
              <a:gd name="connsiteX13" fmla="*/ 1307804 w 1403497"/>
              <a:gd name="connsiteY13" fmla="*/ 446567 h 1584251"/>
              <a:gd name="connsiteX14" fmla="*/ 1265274 w 1403497"/>
              <a:gd name="connsiteY14" fmla="*/ 478465 h 1584251"/>
              <a:gd name="connsiteX15" fmla="*/ 1254641 w 1403497"/>
              <a:gd name="connsiteY15" fmla="*/ 563526 h 1584251"/>
              <a:gd name="connsiteX16" fmla="*/ 1212111 w 1403497"/>
              <a:gd name="connsiteY16" fmla="*/ 616688 h 1584251"/>
              <a:gd name="connsiteX17" fmla="*/ 1116418 w 1403497"/>
              <a:gd name="connsiteY17" fmla="*/ 712381 h 1584251"/>
              <a:gd name="connsiteX18" fmla="*/ 1031358 w 1403497"/>
              <a:gd name="connsiteY18" fmla="*/ 776177 h 1584251"/>
              <a:gd name="connsiteX19" fmla="*/ 956930 w 1403497"/>
              <a:gd name="connsiteY19" fmla="*/ 882502 h 1584251"/>
              <a:gd name="connsiteX20" fmla="*/ 903767 w 1403497"/>
              <a:gd name="connsiteY20" fmla="*/ 1010093 h 1584251"/>
              <a:gd name="connsiteX21" fmla="*/ 903767 w 1403497"/>
              <a:gd name="connsiteY21" fmla="*/ 1127051 h 1584251"/>
              <a:gd name="connsiteX22" fmla="*/ 903767 w 1403497"/>
              <a:gd name="connsiteY22" fmla="*/ 1254642 h 1584251"/>
              <a:gd name="connsiteX23" fmla="*/ 914400 w 1403497"/>
              <a:gd name="connsiteY23" fmla="*/ 1329070 h 1584251"/>
              <a:gd name="connsiteX24" fmla="*/ 925032 w 1403497"/>
              <a:gd name="connsiteY24" fmla="*/ 1467293 h 1584251"/>
              <a:gd name="connsiteX25" fmla="*/ 978195 w 1403497"/>
              <a:gd name="connsiteY25" fmla="*/ 1573619 h 1584251"/>
              <a:gd name="connsiteX26" fmla="*/ 414669 w 1403497"/>
              <a:gd name="connsiteY26" fmla="*/ 1584251 h 1584251"/>
              <a:gd name="connsiteX27" fmla="*/ 457200 w 1403497"/>
              <a:gd name="connsiteY27" fmla="*/ 1509823 h 158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403497" h="1584251">
                <a:moveTo>
                  <a:pt x="457200" y="1509823"/>
                </a:moveTo>
                <a:lnTo>
                  <a:pt x="467832" y="1169581"/>
                </a:lnTo>
                <a:lnTo>
                  <a:pt x="478465" y="914400"/>
                </a:lnTo>
                <a:lnTo>
                  <a:pt x="435934" y="754912"/>
                </a:lnTo>
                <a:lnTo>
                  <a:pt x="414669" y="659219"/>
                </a:lnTo>
                <a:lnTo>
                  <a:pt x="308344" y="584791"/>
                </a:lnTo>
                <a:lnTo>
                  <a:pt x="287079" y="531628"/>
                </a:lnTo>
                <a:lnTo>
                  <a:pt x="233916" y="467833"/>
                </a:lnTo>
                <a:lnTo>
                  <a:pt x="127590" y="414670"/>
                </a:lnTo>
                <a:lnTo>
                  <a:pt x="21265" y="318977"/>
                </a:lnTo>
                <a:lnTo>
                  <a:pt x="0" y="0"/>
                </a:lnTo>
                <a:lnTo>
                  <a:pt x="1403497" y="10633"/>
                </a:lnTo>
                <a:lnTo>
                  <a:pt x="1403497" y="340242"/>
                </a:lnTo>
                <a:lnTo>
                  <a:pt x="1307804" y="446567"/>
                </a:lnTo>
                <a:lnTo>
                  <a:pt x="1265274" y="478465"/>
                </a:lnTo>
                <a:lnTo>
                  <a:pt x="1254641" y="563526"/>
                </a:lnTo>
                <a:lnTo>
                  <a:pt x="1212111" y="616688"/>
                </a:lnTo>
                <a:lnTo>
                  <a:pt x="1116418" y="712381"/>
                </a:lnTo>
                <a:lnTo>
                  <a:pt x="1031358" y="776177"/>
                </a:lnTo>
                <a:lnTo>
                  <a:pt x="956930" y="882502"/>
                </a:lnTo>
                <a:lnTo>
                  <a:pt x="903767" y="1010093"/>
                </a:lnTo>
                <a:lnTo>
                  <a:pt x="903767" y="1127051"/>
                </a:lnTo>
                <a:lnTo>
                  <a:pt x="903767" y="1254642"/>
                </a:lnTo>
                <a:lnTo>
                  <a:pt x="914400" y="1329070"/>
                </a:lnTo>
                <a:lnTo>
                  <a:pt x="925032" y="1467293"/>
                </a:lnTo>
                <a:lnTo>
                  <a:pt x="978195" y="1573619"/>
                </a:lnTo>
                <a:lnTo>
                  <a:pt x="414669" y="1584251"/>
                </a:lnTo>
                <a:lnTo>
                  <a:pt x="457200" y="1509823"/>
                </a:lnTo>
                <a:close/>
              </a:path>
            </a:pathLst>
          </a:custGeom>
          <a:effectLst>
            <a:softEdge rad="3175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EB427423-811B-45D5-8EE8-49E76DE2178B}"/>
              </a:ext>
            </a:extLst>
          </p:cNvPr>
          <p:cNvSpPr/>
          <p:nvPr/>
        </p:nvSpPr>
        <p:spPr>
          <a:xfrm>
            <a:off x="6845421" y="3865202"/>
            <a:ext cx="1618808" cy="41702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10C6EF91-3335-45D4-A316-AA62417F7411}"/>
              </a:ext>
            </a:extLst>
          </p:cNvPr>
          <p:cNvCxnSpPr>
            <a:cxnSpLocks/>
          </p:cNvCxnSpPr>
          <p:nvPr/>
        </p:nvCxnSpPr>
        <p:spPr>
          <a:xfrm>
            <a:off x="4265254" y="4585257"/>
            <a:ext cx="4537445" cy="0"/>
          </a:xfrm>
          <a:prstGeom prst="line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>
            <a:extLst>
              <a:ext uri="{FF2B5EF4-FFF2-40B4-BE49-F238E27FC236}">
                <a16:creationId xmlns:a16="http://schemas.microsoft.com/office/drawing/2014/main" id="{B5F99E6F-4BB3-4BDC-8AC6-34CC94D356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lum/>
            <a:alphaModFix/>
          </a:blip>
          <a:srcRect l="74070" r="-980"/>
          <a:stretch/>
        </p:blipFill>
        <p:spPr>
          <a:xfrm>
            <a:off x="2607072" y="4085001"/>
            <a:ext cx="1247555" cy="2437816"/>
          </a:xfrm>
          <a:prstGeom prst="rect">
            <a:avLst/>
          </a:prstGeom>
          <a:noFill/>
          <a:ln w="9360">
            <a:solidFill>
              <a:srgbClr val="000000"/>
            </a:solidFill>
            <a:prstDash val="solid"/>
            <a:miter/>
          </a:ln>
        </p:spPr>
      </p:pic>
      <p:sp>
        <p:nvSpPr>
          <p:cNvPr id="18" name="Obdélník 17">
            <a:extLst>
              <a:ext uri="{FF2B5EF4-FFF2-40B4-BE49-F238E27FC236}">
                <a16:creationId xmlns:a16="http://schemas.microsoft.com/office/drawing/2014/main" id="{95DCCED7-4E68-489A-BA0A-D5386D002AD3}"/>
              </a:ext>
            </a:extLst>
          </p:cNvPr>
          <p:cNvSpPr/>
          <p:nvPr/>
        </p:nvSpPr>
        <p:spPr>
          <a:xfrm>
            <a:off x="4265256" y="6156300"/>
            <a:ext cx="4537444" cy="631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57353D2D-C16E-4548-8A26-3170F458B3DB}"/>
              </a:ext>
            </a:extLst>
          </p:cNvPr>
          <p:cNvSpPr/>
          <p:nvPr/>
        </p:nvSpPr>
        <p:spPr>
          <a:xfrm>
            <a:off x="4180194" y="4585258"/>
            <a:ext cx="77086" cy="163420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DB317A42-A510-43C8-96BB-3ABD8715F2EE}"/>
              </a:ext>
            </a:extLst>
          </p:cNvPr>
          <p:cNvSpPr/>
          <p:nvPr/>
        </p:nvSpPr>
        <p:spPr>
          <a:xfrm>
            <a:off x="8803531" y="4585258"/>
            <a:ext cx="69942" cy="163420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: doprava 25">
            <a:extLst>
              <a:ext uri="{FF2B5EF4-FFF2-40B4-BE49-F238E27FC236}">
                <a16:creationId xmlns:a16="http://schemas.microsoft.com/office/drawing/2014/main" id="{5812D740-E1A1-44B9-9AD6-042EDBF6BB2D}"/>
              </a:ext>
            </a:extLst>
          </p:cNvPr>
          <p:cNvSpPr/>
          <p:nvPr/>
        </p:nvSpPr>
        <p:spPr>
          <a:xfrm>
            <a:off x="6468521" y="5175577"/>
            <a:ext cx="345614" cy="213040"/>
          </a:xfrm>
          <a:prstGeom prst="rightArrow">
            <a:avLst>
              <a:gd name="adj1" fmla="val 50000"/>
              <a:gd name="adj2" fmla="val 47453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: dolů 26">
            <a:extLst>
              <a:ext uri="{FF2B5EF4-FFF2-40B4-BE49-F238E27FC236}">
                <a16:creationId xmlns:a16="http://schemas.microsoft.com/office/drawing/2014/main" id="{AB6FC9FE-FAD0-4C19-8C70-30D076AF4BDE}"/>
              </a:ext>
            </a:extLst>
          </p:cNvPr>
          <p:cNvSpPr/>
          <p:nvPr/>
        </p:nvSpPr>
        <p:spPr>
          <a:xfrm>
            <a:off x="5202249" y="3968895"/>
            <a:ext cx="279105" cy="321839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: dolů 27">
            <a:extLst>
              <a:ext uri="{FF2B5EF4-FFF2-40B4-BE49-F238E27FC236}">
                <a16:creationId xmlns:a16="http://schemas.microsoft.com/office/drawing/2014/main" id="{3AAF8ED2-35D8-4383-8F72-4E64F1F3E182}"/>
              </a:ext>
            </a:extLst>
          </p:cNvPr>
          <p:cNvSpPr/>
          <p:nvPr/>
        </p:nvSpPr>
        <p:spPr>
          <a:xfrm>
            <a:off x="7531221" y="4131694"/>
            <a:ext cx="247207" cy="11954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BA2146E6-1350-4A5C-B267-AA7C6333158A}"/>
              </a:ext>
            </a:extLst>
          </p:cNvPr>
          <p:cNvSpPr txBox="1"/>
          <p:nvPr/>
        </p:nvSpPr>
        <p:spPr>
          <a:xfrm>
            <a:off x="4845511" y="3203075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Zatížení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74CD0257-2034-42D0-962E-F015A62BF739}"/>
              </a:ext>
            </a:extLst>
          </p:cNvPr>
          <p:cNvSpPr txBox="1"/>
          <p:nvPr/>
        </p:nvSpPr>
        <p:spPr>
          <a:xfrm>
            <a:off x="6703281" y="3412933"/>
            <a:ext cx="1903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Snížené zatížení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5BB8CE75-E6BC-473C-889B-AB66F67E8BFB}"/>
              </a:ext>
            </a:extLst>
          </p:cNvPr>
          <p:cNvSpPr txBox="1"/>
          <p:nvPr/>
        </p:nvSpPr>
        <p:spPr>
          <a:xfrm>
            <a:off x="6323482" y="4861460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Slaking</a:t>
            </a:r>
            <a:endParaRPr lang="cs-CZ" dirty="0"/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25EC4BC2-318C-4C67-A5A2-F706781405FC}"/>
              </a:ext>
            </a:extLst>
          </p:cNvPr>
          <p:cNvSpPr txBox="1"/>
          <p:nvPr/>
        </p:nvSpPr>
        <p:spPr>
          <a:xfrm>
            <a:off x="5221391" y="1288820"/>
            <a:ext cx="31854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/>
              <a:t>Experimenty se Střeleckým</a:t>
            </a:r>
          </a:p>
          <a:p>
            <a:pPr algn="ctr"/>
            <a:r>
              <a:rPr lang="cs-CZ" b="1" dirty="0"/>
              <a:t>uzamčeným pískem</a:t>
            </a:r>
          </a:p>
        </p:txBody>
      </p:sp>
      <p:sp>
        <p:nvSpPr>
          <p:cNvPr id="25" name="Rectangle 9">
            <a:extLst>
              <a:ext uri="{FF2B5EF4-FFF2-40B4-BE49-F238E27FC236}">
                <a16:creationId xmlns:a16="http://schemas.microsoft.com/office/drawing/2014/main" id="{44BC2180-C679-4DF8-9195-AEE98B98DD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7E07A893-7C4C-460F-9ECB-19D8D8E786A2}"/>
              </a:ext>
            </a:extLst>
          </p:cNvPr>
          <p:cNvSpPr/>
          <p:nvPr/>
        </p:nvSpPr>
        <p:spPr>
          <a:xfrm>
            <a:off x="46908" y="33465"/>
            <a:ext cx="86308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Využití </a:t>
            </a:r>
            <a:r>
              <a:rPr lang="cs-CZ" altLang="cs-CZ" sz="2400" b="1" dirty="0" err="1">
                <a:solidFill>
                  <a:schemeClr val="hlink"/>
                </a:solidFill>
              </a:rPr>
              <a:t>slakingu</a:t>
            </a:r>
            <a:r>
              <a:rPr lang="cs-CZ" altLang="cs-CZ" sz="2400" b="1" dirty="0">
                <a:solidFill>
                  <a:schemeClr val="hlink"/>
                </a:solidFill>
              </a:rPr>
              <a:t> v laboratorních experimentech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pic>
        <p:nvPicPr>
          <p:cNvPr id="32" name="Picture 4" descr="C:\BRUTUS_\import 10_2012\                         adr prednaska\IMG_4093 exp.JPG">
            <a:extLst>
              <a:ext uri="{FF2B5EF4-FFF2-40B4-BE49-F238E27FC236}">
                <a16:creationId xmlns:a16="http://schemas.microsoft.com/office/drawing/2014/main" id="{FBDB300C-CC0E-449C-96D0-494D91179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553" y="556562"/>
            <a:ext cx="4071937" cy="3125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23573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vesmir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317500" y="476250"/>
            <a:ext cx="8509000" cy="6381750"/>
          </a:xfrm>
          <a:prstGeom prst="rect">
            <a:avLst/>
          </a:prstGeom>
        </p:spPr>
      </p:pic>
      <p:sp>
        <p:nvSpPr>
          <p:cNvPr id="3" name="Rectangle 9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Rectangle 13"/>
          <p:cNvSpPr>
            <a:spLocks noChangeArrowheads="1"/>
          </p:cNvSpPr>
          <p:nvPr/>
        </p:nvSpPr>
        <p:spPr bwMode="auto">
          <a:xfrm>
            <a:off x="0" y="0"/>
            <a:ext cx="43481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Fyzikální experimenty: sloup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Rectangle 13"/>
          <p:cNvSpPr>
            <a:spLocks noChangeArrowheads="1"/>
          </p:cNvSpPr>
          <p:nvPr/>
        </p:nvSpPr>
        <p:spPr bwMode="auto">
          <a:xfrm>
            <a:off x="0" y="0"/>
            <a:ext cx="440857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Fyzikální experimenty: brána</a:t>
            </a:r>
          </a:p>
        </p:txBody>
      </p:sp>
      <p:pic>
        <p:nvPicPr>
          <p:cNvPr id="5" name="videovesmir1.mp4">
            <a:hlinkClick r:id="" action="ppaction://media"/>
            <a:extLst>
              <a:ext uri="{FF2B5EF4-FFF2-40B4-BE49-F238E27FC236}">
                <a16:creationId xmlns:a16="http://schemas.microsoft.com/office/drawing/2014/main" id="{E1FDC53F-B0B9-4599-9FBD-C588EC032B7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317500" y="476250"/>
            <a:ext cx="8509000" cy="6381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4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0964" name="Rectangle 6"/>
          <p:cNvSpPr>
            <a:spLocks noChangeArrowheads="1"/>
          </p:cNvSpPr>
          <p:nvPr/>
        </p:nvSpPr>
        <p:spPr bwMode="auto">
          <a:xfrm>
            <a:off x="0" y="0"/>
            <a:ext cx="760496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Fyzikální a numerické modelování:</a:t>
            </a:r>
            <a:r>
              <a:rPr lang="en-US" altLang="cs-CZ" sz="2400" b="1" dirty="0">
                <a:solidFill>
                  <a:schemeClr val="hlink"/>
                </a:solidFill>
              </a:rPr>
              <a:t> </a:t>
            </a:r>
            <a:r>
              <a:rPr lang="cs-CZ" altLang="cs-CZ" sz="2400" b="1" dirty="0">
                <a:solidFill>
                  <a:schemeClr val="hlink"/>
                </a:solidFill>
              </a:rPr>
              <a:t>brány a převisy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pic>
        <p:nvPicPr>
          <p:cNvPr id="11" name="Picture 2" descr="C:\BRUTUS_\import 10_2012\                         adr prednaska\Fig_SI_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49305" y="4794566"/>
            <a:ext cx="2915183" cy="262217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9" y="4556430"/>
            <a:ext cx="2977618" cy="244217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3" name="TextovéPole 1"/>
          <p:cNvSpPr txBox="1">
            <a:spLocks noChangeArrowheads="1"/>
          </p:cNvSpPr>
          <p:nvPr/>
        </p:nvSpPr>
        <p:spPr bwMode="auto">
          <a:xfrm>
            <a:off x="131715" y="609598"/>
            <a:ext cx="9143181" cy="1605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ts val="1000"/>
              </a:spcBef>
              <a:buFontTx/>
              <a:buChar char="•"/>
            </a:pPr>
            <a:r>
              <a:rPr lang="en-US" altLang="cs-CZ" dirty="0"/>
              <a:t> </a:t>
            </a:r>
            <a:r>
              <a:rPr lang="cs-CZ" altLang="cs-CZ" dirty="0"/>
              <a:t>Podmínkou pro vytvoření </a:t>
            </a:r>
            <a:r>
              <a:rPr lang="cs-CZ" altLang="cs-CZ" b="1" dirty="0"/>
              <a:t>brány</a:t>
            </a:r>
            <a:r>
              <a:rPr lang="cs-CZ" altLang="cs-CZ" dirty="0"/>
              <a:t> je aby byl pískovcový blok přerušen horizontální či ukloněnou diskontinuitou (puklina, jílová vrstvička, zvětrávající horizont), takže napětí musí tuto puklinu „obejít“; </a:t>
            </a:r>
            <a:r>
              <a:rPr lang="cs-CZ" altLang="cs-CZ" dirty="0">
                <a:solidFill>
                  <a:srgbClr val="0066FF"/>
                </a:solidFill>
              </a:rPr>
              <a:t>okolo diskontinuity se vytvoří tlakový stín (oblast nízkého tlaku)</a:t>
            </a:r>
            <a:r>
              <a:rPr lang="en-US" altLang="cs-CZ" dirty="0">
                <a:solidFill>
                  <a:srgbClr val="0066FF"/>
                </a:solidFill>
              </a:rPr>
              <a:t> </a:t>
            </a:r>
            <a:endParaRPr lang="cs-CZ" altLang="cs-CZ" b="1" dirty="0"/>
          </a:p>
          <a:p>
            <a:pPr>
              <a:spcBef>
                <a:spcPts val="1000"/>
              </a:spcBef>
              <a:buFontTx/>
              <a:buChar char="•"/>
            </a:pPr>
            <a:r>
              <a:rPr lang="cs-CZ" altLang="cs-CZ" b="1" dirty="0"/>
              <a:t> </a:t>
            </a:r>
            <a:r>
              <a:rPr lang="cs-CZ" altLang="cs-CZ" dirty="0"/>
              <a:t>analogicky vzniká </a:t>
            </a:r>
            <a:r>
              <a:rPr lang="cs-CZ" altLang="cs-CZ" b="1" dirty="0"/>
              <a:t>převis, </a:t>
            </a:r>
            <a:r>
              <a:rPr lang="cs-CZ" altLang="cs-CZ" dirty="0"/>
              <a:t>pokud diskontinuita zasahuje do masivu jen z části</a:t>
            </a:r>
            <a:endParaRPr lang="en-US" altLang="cs-CZ" dirty="0"/>
          </a:p>
        </p:txBody>
      </p:sp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4206" y="2339435"/>
            <a:ext cx="3174783" cy="2193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369" y="2381833"/>
            <a:ext cx="2850119" cy="27011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84819" y="5082983"/>
            <a:ext cx="2473581" cy="216051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" b="197"/>
          <a:stretch/>
        </p:blipFill>
        <p:spPr bwMode="auto">
          <a:xfrm>
            <a:off x="3175077" y="2381832"/>
            <a:ext cx="2693067" cy="277536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3" name="Volný tvar 22"/>
          <p:cNvSpPr/>
          <p:nvPr/>
        </p:nvSpPr>
        <p:spPr>
          <a:xfrm>
            <a:off x="3751141" y="3483172"/>
            <a:ext cx="1740825" cy="922110"/>
          </a:xfrm>
          <a:custGeom>
            <a:avLst/>
            <a:gdLst>
              <a:gd name="connsiteX0" fmla="*/ 1602 w 1849558"/>
              <a:gd name="connsiteY0" fmla="*/ 477180 h 1040470"/>
              <a:gd name="connsiteX1" fmla="*/ 239727 w 1849558"/>
              <a:gd name="connsiteY1" fmla="*/ 296205 h 1040470"/>
              <a:gd name="connsiteX2" fmla="*/ 449277 w 1849558"/>
              <a:gd name="connsiteY2" fmla="*/ 58080 h 1040470"/>
              <a:gd name="connsiteX3" fmla="*/ 1011252 w 1849558"/>
              <a:gd name="connsiteY3" fmla="*/ 930 h 1040470"/>
              <a:gd name="connsiteX4" fmla="*/ 1316052 w 1849558"/>
              <a:gd name="connsiteY4" fmla="*/ 86655 h 1040470"/>
              <a:gd name="connsiteX5" fmla="*/ 1725627 w 1849558"/>
              <a:gd name="connsiteY5" fmla="*/ 362880 h 1040470"/>
              <a:gd name="connsiteX6" fmla="*/ 1830402 w 1849558"/>
              <a:gd name="connsiteY6" fmla="*/ 477180 h 1040470"/>
              <a:gd name="connsiteX7" fmla="*/ 1392252 w 1849558"/>
              <a:gd name="connsiteY7" fmla="*/ 896280 h 1040470"/>
              <a:gd name="connsiteX8" fmla="*/ 858852 w 1849558"/>
              <a:gd name="connsiteY8" fmla="*/ 1039155 h 1040470"/>
              <a:gd name="connsiteX9" fmla="*/ 363552 w 1849558"/>
              <a:gd name="connsiteY9" fmla="*/ 829605 h 1040470"/>
              <a:gd name="connsiteX10" fmla="*/ 1602 w 1849558"/>
              <a:gd name="connsiteY10" fmla="*/ 477180 h 1040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49558" h="1040470">
                <a:moveTo>
                  <a:pt x="1602" y="477180"/>
                </a:moveTo>
                <a:cubicBezTo>
                  <a:pt x="-19035" y="388280"/>
                  <a:pt x="165115" y="366055"/>
                  <a:pt x="239727" y="296205"/>
                </a:cubicBezTo>
                <a:cubicBezTo>
                  <a:pt x="314340" y="226355"/>
                  <a:pt x="320690" y="107292"/>
                  <a:pt x="449277" y="58080"/>
                </a:cubicBezTo>
                <a:cubicBezTo>
                  <a:pt x="577864" y="8868"/>
                  <a:pt x="866790" y="-3832"/>
                  <a:pt x="1011252" y="930"/>
                </a:cubicBezTo>
                <a:cubicBezTo>
                  <a:pt x="1155714" y="5692"/>
                  <a:pt x="1196990" y="26330"/>
                  <a:pt x="1316052" y="86655"/>
                </a:cubicBezTo>
                <a:cubicBezTo>
                  <a:pt x="1435114" y="146980"/>
                  <a:pt x="1639902" y="297793"/>
                  <a:pt x="1725627" y="362880"/>
                </a:cubicBezTo>
                <a:cubicBezTo>
                  <a:pt x="1811352" y="427967"/>
                  <a:pt x="1885965" y="388280"/>
                  <a:pt x="1830402" y="477180"/>
                </a:cubicBezTo>
                <a:cubicBezTo>
                  <a:pt x="1774840" y="566080"/>
                  <a:pt x="1554177" y="802618"/>
                  <a:pt x="1392252" y="896280"/>
                </a:cubicBezTo>
                <a:cubicBezTo>
                  <a:pt x="1230327" y="989942"/>
                  <a:pt x="1030302" y="1050268"/>
                  <a:pt x="858852" y="1039155"/>
                </a:cubicBezTo>
                <a:cubicBezTo>
                  <a:pt x="687402" y="1028043"/>
                  <a:pt x="506427" y="918505"/>
                  <a:pt x="363552" y="829605"/>
                </a:cubicBezTo>
                <a:cubicBezTo>
                  <a:pt x="220677" y="740705"/>
                  <a:pt x="22239" y="566080"/>
                  <a:pt x="1602" y="477180"/>
                </a:cubicBezTo>
                <a:close/>
              </a:path>
            </a:pathLst>
          </a:custGeom>
          <a:noFill/>
          <a:ln w="1270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Šipka doprava 23"/>
          <p:cNvSpPr/>
          <p:nvPr/>
        </p:nvSpPr>
        <p:spPr>
          <a:xfrm>
            <a:off x="5605817" y="2402151"/>
            <a:ext cx="1146746" cy="4994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Šipka doprava 27"/>
          <p:cNvSpPr/>
          <p:nvPr/>
        </p:nvSpPr>
        <p:spPr>
          <a:xfrm>
            <a:off x="5438305" y="5228916"/>
            <a:ext cx="1158973" cy="54860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" name="Skupina 2"/>
          <p:cNvGrpSpPr/>
          <p:nvPr/>
        </p:nvGrpSpPr>
        <p:grpSpPr>
          <a:xfrm>
            <a:off x="3100577" y="4722557"/>
            <a:ext cx="6043423" cy="474702"/>
            <a:chOff x="3100577" y="4722557"/>
            <a:chExt cx="6043423" cy="474702"/>
          </a:xfrm>
        </p:grpSpPr>
        <p:sp>
          <p:nvSpPr>
            <p:cNvPr id="2" name="Obdélník 1"/>
            <p:cNvSpPr/>
            <p:nvPr/>
          </p:nvSpPr>
          <p:spPr>
            <a:xfrm>
              <a:off x="3100577" y="5053243"/>
              <a:ext cx="6043423" cy="14401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6011598" y="4722557"/>
              <a:ext cx="102771" cy="36042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115614" y="2901563"/>
            <a:ext cx="1143262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/>
              <a:t>napěťový</a:t>
            </a:r>
            <a:endParaRPr lang="en-US" dirty="0"/>
          </a:p>
          <a:p>
            <a:pPr>
              <a:spcBef>
                <a:spcPts val="600"/>
              </a:spcBef>
            </a:pPr>
            <a:r>
              <a:rPr lang="cs-CZ" dirty="0"/>
              <a:t>stín</a:t>
            </a:r>
            <a:endParaRPr lang="en-US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31675" y="3407874"/>
            <a:ext cx="114326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>
                <a:solidFill>
                  <a:srgbClr val="FF0000"/>
                </a:solidFill>
              </a:rPr>
              <a:t>napěťový</a:t>
            </a:r>
            <a:endParaRPr lang="en-US" dirty="0">
              <a:solidFill>
                <a:srgbClr val="FF0000"/>
              </a:solidFill>
            </a:endParaRPr>
          </a:p>
          <a:p>
            <a:pPr>
              <a:spcBef>
                <a:spcPts val="600"/>
              </a:spcBef>
            </a:pPr>
            <a:endParaRPr lang="en-US" dirty="0"/>
          </a:p>
          <a:p>
            <a:pPr>
              <a:spcBef>
                <a:spcPts val="600"/>
              </a:spcBef>
            </a:pPr>
            <a:r>
              <a:rPr lang="cs-CZ" dirty="0">
                <a:solidFill>
                  <a:srgbClr val="FF0000"/>
                </a:solidFill>
              </a:rPr>
              <a:t>   stín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999750" y="2539925"/>
            <a:ext cx="1445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/>
              <a:t>vyšší napětí</a:t>
            </a:r>
            <a:endParaRPr lang="en-US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03539" y="5512072"/>
            <a:ext cx="11432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0"/>
              </a:spcBef>
            </a:pPr>
            <a:r>
              <a:rPr lang="cs-CZ" dirty="0">
                <a:solidFill>
                  <a:srgbClr val="FF0000"/>
                </a:solidFill>
              </a:rPr>
              <a:t>napěťový</a:t>
            </a:r>
            <a:endParaRPr lang="en-US" dirty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FF0000"/>
                </a:solidFill>
              </a:rPr>
              <a:t>stín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3629025" y="5493458"/>
            <a:ext cx="1468010" cy="942223"/>
          </a:xfrm>
          <a:custGeom>
            <a:avLst/>
            <a:gdLst>
              <a:gd name="connsiteX0" fmla="*/ 9525 w 1363235"/>
              <a:gd name="connsiteY0" fmla="*/ 440195 h 941263"/>
              <a:gd name="connsiteX1" fmla="*/ 123825 w 1363235"/>
              <a:gd name="connsiteY1" fmla="*/ 116345 h 941263"/>
              <a:gd name="connsiteX2" fmla="*/ 857250 w 1363235"/>
              <a:gd name="connsiteY2" fmla="*/ 21095 h 941263"/>
              <a:gd name="connsiteX3" fmla="*/ 1362075 w 1363235"/>
              <a:gd name="connsiteY3" fmla="*/ 487820 h 941263"/>
              <a:gd name="connsiteX4" fmla="*/ 971550 w 1363235"/>
              <a:gd name="connsiteY4" fmla="*/ 897395 h 941263"/>
              <a:gd name="connsiteX5" fmla="*/ 219075 w 1363235"/>
              <a:gd name="connsiteY5" fmla="*/ 887870 h 941263"/>
              <a:gd name="connsiteX6" fmla="*/ 0 w 1363235"/>
              <a:gd name="connsiteY6" fmla="*/ 525920 h 941263"/>
              <a:gd name="connsiteX0" fmla="*/ 1713 w 1450673"/>
              <a:gd name="connsiteY0" fmla="*/ 459667 h 941685"/>
              <a:gd name="connsiteX1" fmla="*/ 211263 w 1450673"/>
              <a:gd name="connsiteY1" fmla="*/ 116767 h 941685"/>
              <a:gd name="connsiteX2" fmla="*/ 944688 w 1450673"/>
              <a:gd name="connsiteY2" fmla="*/ 21517 h 941685"/>
              <a:gd name="connsiteX3" fmla="*/ 1449513 w 1450673"/>
              <a:gd name="connsiteY3" fmla="*/ 488242 h 941685"/>
              <a:gd name="connsiteX4" fmla="*/ 1058988 w 1450673"/>
              <a:gd name="connsiteY4" fmla="*/ 897817 h 941685"/>
              <a:gd name="connsiteX5" fmla="*/ 306513 w 1450673"/>
              <a:gd name="connsiteY5" fmla="*/ 888292 h 941685"/>
              <a:gd name="connsiteX6" fmla="*/ 87438 w 1450673"/>
              <a:gd name="connsiteY6" fmla="*/ 526342 h 941685"/>
              <a:gd name="connsiteX0" fmla="*/ 19050 w 1468010"/>
              <a:gd name="connsiteY0" fmla="*/ 459667 h 942223"/>
              <a:gd name="connsiteX1" fmla="*/ 228600 w 1468010"/>
              <a:gd name="connsiteY1" fmla="*/ 116767 h 942223"/>
              <a:gd name="connsiteX2" fmla="*/ 962025 w 1468010"/>
              <a:gd name="connsiteY2" fmla="*/ 21517 h 942223"/>
              <a:gd name="connsiteX3" fmla="*/ 1466850 w 1468010"/>
              <a:gd name="connsiteY3" fmla="*/ 488242 h 942223"/>
              <a:gd name="connsiteX4" fmla="*/ 1076325 w 1468010"/>
              <a:gd name="connsiteY4" fmla="*/ 897817 h 942223"/>
              <a:gd name="connsiteX5" fmla="*/ 323850 w 1468010"/>
              <a:gd name="connsiteY5" fmla="*/ 888292 h 942223"/>
              <a:gd name="connsiteX6" fmla="*/ 0 w 1468010"/>
              <a:gd name="connsiteY6" fmla="*/ 516817 h 9422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68010" h="942223">
                <a:moveTo>
                  <a:pt x="19050" y="459667"/>
                </a:moveTo>
                <a:cubicBezTo>
                  <a:pt x="5556" y="332667"/>
                  <a:pt x="71437" y="189792"/>
                  <a:pt x="228600" y="116767"/>
                </a:cubicBezTo>
                <a:cubicBezTo>
                  <a:pt x="385763" y="43742"/>
                  <a:pt x="755650" y="-40396"/>
                  <a:pt x="962025" y="21517"/>
                </a:cubicBezTo>
                <a:cubicBezTo>
                  <a:pt x="1168400" y="83429"/>
                  <a:pt x="1447800" y="342192"/>
                  <a:pt x="1466850" y="488242"/>
                </a:cubicBezTo>
                <a:cubicBezTo>
                  <a:pt x="1485900" y="634292"/>
                  <a:pt x="1266825" y="831142"/>
                  <a:pt x="1076325" y="897817"/>
                </a:cubicBezTo>
                <a:cubicBezTo>
                  <a:pt x="885825" y="964492"/>
                  <a:pt x="503237" y="951792"/>
                  <a:pt x="323850" y="888292"/>
                </a:cubicBezTo>
                <a:cubicBezTo>
                  <a:pt x="144463" y="824792"/>
                  <a:pt x="28575" y="666836"/>
                  <a:pt x="0" y="516817"/>
                </a:cubicBezTo>
              </a:path>
            </a:pathLst>
          </a:custGeom>
          <a:noFill/>
          <a:ln w="12700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2048" y="2402151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/>
              <a:t>nízké</a:t>
            </a:r>
            <a:endParaRPr lang="en-US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316295" y="2408235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/>
              <a:t>nízké</a:t>
            </a:r>
            <a:endParaRPr lang="en-US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162897" y="3759561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>
                <a:solidFill>
                  <a:srgbClr val="FF0000"/>
                </a:solidFill>
              </a:rPr>
              <a:t>zářezy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883294" y="3954178"/>
            <a:ext cx="228136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4047220" y="3965006"/>
            <a:ext cx="231355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5553015" y="2435833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>
                <a:solidFill>
                  <a:srgbClr val="FF0000"/>
                </a:solidFill>
              </a:rPr>
              <a:t>zaplavení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493289" y="5327406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>
                <a:solidFill>
                  <a:srgbClr val="FF0000"/>
                </a:solidFill>
              </a:rPr>
              <a:t>zaplavení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127487" y="5687779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>
                <a:solidFill>
                  <a:srgbClr val="FF0000"/>
                </a:solidFill>
              </a:rPr>
              <a:t>zářez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44" name="Přímá spojnice se šipkou 43"/>
          <p:cNvCxnSpPr/>
          <p:nvPr/>
        </p:nvCxnSpPr>
        <p:spPr>
          <a:xfrm flipH="1">
            <a:off x="4317277" y="5985868"/>
            <a:ext cx="974803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371203" y="5746127"/>
            <a:ext cx="2232248" cy="1440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TextovéPole 32"/>
          <p:cNvSpPr txBox="1"/>
          <p:nvPr/>
        </p:nvSpPr>
        <p:spPr>
          <a:xfrm>
            <a:off x="986878" y="5415879"/>
            <a:ext cx="1143262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/>
              <a:t>napěťový</a:t>
            </a:r>
            <a:endParaRPr lang="en-US" dirty="0"/>
          </a:p>
          <a:p>
            <a:pPr>
              <a:spcBef>
                <a:spcPts val="600"/>
              </a:spcBef>
            </a:pPr>
            <a:r>
              <a:rPr lang="cs-CZ" dirty="0"/>
              <a:t>stín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04506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4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08025"/>
            <a:ext cx="8829427" cy="6563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253" name="TextovéPole 7"/>
          <p:cNvSpPr txBox="1">
            <a:spLocks noChangeArrowheads="1"/>
          </p:cNvSpPr>
          <p:nvPr/>
        </p:nvSpPr>
        <p:spPr bwMode="auto">
          <a:xfrm>
            <a:off x="235554" y="3093722"/>
            <a:ext cx="761747" cy="369332"/>
          </a:xfrm>
          <a:prstGeom prst="rect">
            <a:avLst/>
          </a:prstGeom>
          <a:solidFill>
            <a:schemeClr val="bg1">
              <a:alpha val="73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cs-CZ" dirty="0"/>
              <a:t>0 </a:t>
            </a:r>
            <a:r>
              <a:rPr lang="cs-CZ" altLang="cs-CZ" dirty="0"/>
              <a:t>dnů</a:t>
            </a:r>
            <a:endParaRPr lang="en-US" altLang="cs-CZ" dirty="0"/>
          </a:p>
        </p:txBody>
      </p:sp>
      <p:sp>
        <p:nvSpPr>
          <p:cNvPr id="53254" name="TextovéPole 8"/>
          <p:cNvSpPr txBox="1">
            <a:spLocks noChangeArrowheads="1"/>
          </p:cNvSpPr>
          <p:nvPr/>
        </p:nvSpPr>
        <p:spPr bwMode="auto">
          <a:xfrm>
            <a:off x="5995467" y="3248247"/>
            <a:ext cx="1018227" cy="369332"/>
          </a:xfrm>
          <a:prstGeom prst="rect">
            <a:avLst/>
          </a:prstGeom>
          <a:solidFill>
            <a:schemeClr val="bg1">
              <a:alpha val="73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cs-CZ" dirty="0"/>
              <a:t>109 </a:t>
            </a:r>
            <a:r>
              <a:rPr lang="cs-CZ" altLang="cs-CZ" dirty="0"/>
              <a:t>dnů</a:t>
            </a:r>
            <a:endParaRPr lang="en-US" altLang="cs-CZ" dirty="0"/>
          </a:p>
        </p:txBody>
      </p:sp>
      <p:sp>
        <p:nvSpPr>
          <p:cNvPr id="53255" name="TextovéPole 9"/>
          <p:cNvSpPr txBox="1">
            <a:spLocks noChangeArrowheads="1"/>
          </p:cNvSpPr>
          <p:nvPr/>
        </p:nvSpPr>
        <p:spPr bwMode="auto">
          <a:xfrm>
            <a:off x="210668" y="6472793"/>
            <a:ext cx="954107" cy="369332"/>
          </a:xfrm>
          <a:prstGeom prst="rect">
            <a:avLst/>
          </a:prstGeom>
          <a:solidFill>
            <a:schemeClr val="bg1">
              <a:alpha val="73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cs-CZ" dirty="0"/>
              <a:t>223 </a:t>
            </a:r>
            <a:r>
              <a:rPr lang="cs-CZ" altLang="cs-CZ" dirty="0"/>
              <a:t>dní</a:t>
            </a:r>
            <a:endParaRPr lang="en-US" altLang="cs-CZ" dirty="0"/>
          </a:p>
        </p:txBody>
      </p:sp>
      <p:sp>
        <p:nvSpPr>
          <p:cNvPr id="53256" name="TextovéPole 10"/>
          <p:cNvSpPr txBox="1">
            <a:spLocks noChangeArrowheads="1"/>
          </p:cNvSpPr>
          <p:nvPr/>
        </p:nvSpPr>
        <p:spPr bwMode="auto">
          <a:xfrm>
            <a:off x="4492603" y="6472793"/>
            <a:ext cx="954107" cy="369332"/>
          </a:xfrm>
          <a:prstGeom prst="rect">
            <a:avLst/>
          </a:prstGeom>
          <a:solidFill>
            <a:schemeClr val="bg1">
              <a:alpha val="73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cs-CZ" dirty="0"/>
              <a:t>455 </a:t>
            </a:r>
            <a:r>
              <a:rPr lang="cs-CZ" altLang="cs-CZ" dirty="0"/>
              <a:t>dní</a:t>
            </a:r>
            <a:endParaRPr lang="en-US" altLang="cs-CZ" dirty="0"/>
          </a:p>
        </p:txBody>
      </p:sp>
      <p:pic>
        <p:nvPicPr>
          <p:cNvPr id="5325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1984" y="2717863"/>
            <a:ext cx="228123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261" name="Rectangle 15"/>
          <p:cNvSpPr>
            <a:spLocks noChangeArrowheads="1"/>
          </p:cNvSpPr>
          <p:nvPr/>
        </p:nvSpPr>
        <p:spPr bwMode="auto">
          <a:xfrm>
            <a:off x="22225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3262" name="Rectangle 16"/>
          <p:cNvSpPr>
            <a:spLocks noChangeArrowheads="1"/>
          </p:cNvSpPr>
          <p:nvPr/>
        </p:nvSpPr>
        <p:spPr bwMode="auto">
          <a:xfrm>
            <a:off x="154825" y="23277"/>
            <a:ext cx="63546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Studium mechanické eroze (již ne </a:t>
            </a:r>
            <a:r>
              <a:rPr lang="cs-CZ" altLang="cs-CZ" sz="2400" b="1" dirty="0" err="1">
                <a:solidFill>
                  <a:schemeClr val="hlink"/>
                </a:solidFill>
              </a:rPr>
              <a:t>slaking</a:t>
            </a:r>
            <a:r>
              <a:rPr lang="cs-CZ" altLang="cs-CZ" sz="2400" b="1" dirty="0">
                <a:solidFill>
                  <a:schemeClr val="hlink"/>
                </a:solidFill>
              </a:rPr>
              <a:t>)</a:t>
            </a:r>
            <a:endParaRPr lang="en-US" alt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323454" y="4160901"/>
            <a:ext cx="647700" cy="1444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5002985" y="4174395"/>
            <a:ext cx="647700" cy="1444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23454" y="2717863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nízké</a:t>
            </a:r>
            <a:endParaRPr lang="en-US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58785" y="2767396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nízké</a:t>
            </a:r>
            <a:endParaRPr lang="en-US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90011" y="3927618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nízké</a:t>
            </a:r>
            <a:endParaRPr lang="en-US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96804" y="3145141"/>
            <a:ext cx="1659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napětí v bloku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7086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treda">
            <a:hlinkClick r:id="" action="ppaction://media"/>
            <a:extLst>
              <a:ext uri="{FF2B5EF4-FFF2-40B4-BE49-F238E27FC236}">
                <a16:creationId xmlns:a16="http://schemas.microsoft.com/office/drawing/2014/main" id="{8BFB8979-CBAD-4DBE-B533-276E65C0426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754" y="1518035"/>
            <a:ext cx="4948670" cy="3711165"/>
          </a:xfr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BBEA8769-B499-40C4-9FA9-10417742D77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4050050"/>
            <a:ext cx="3634166" cy="2422778"/>
          </a:xfrm>
          <a:prstGeom prst="rect">
            <a:avLst/>
          </a:prstGeom>
        </p:spPr>
      </p:pic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0DCC8081-DD8A-4297-913F-048BE0F4436F}"/>
              </a:ext>
            </a:extLst>
          </p:cNvPr>
          <p:cNvCxnSpPr/>
          <p:nvPr/>
        </p:nvCxnSpPr>
        <p:spPr>
          <a:xfrm flipV="1">
            <a:off x="6982598" y="5085184"/>
            <a:ext cx="671051" cy="575187"/>
          </a:xfrm>
          <a:prstGeom prst="line">
            <a:avLst/>
          </a:prstGeom>
          <a:ln w="34925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>
            <a:extLst>
              <a:ext uri="{FF2B5EF4-FFF2-40B4-BE49-F238E27FC236}">
                <a16:creationId xmlns:a16="http://schemas.microsoft.com/office/drawing/2014/main" id="{8547EBFB-9667-4441-A9A2-4068CEAF9A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361597" y="2618545"/>
            <a:ext cx="1033334" cy="1238096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42AAC612-7704-4103-BFCC-818AC9D96859}"/>
              </a:ext>
            </a:extLst>
          </p:cNvPr>
          <p:cNvSpPr txBox="1"/>
          <p:nvPr/>
        </p:nvSpPr>
        <p:spPr>
          <a:xfrm>
            <a:off x="4723101" y="885339"/>
            <a:ext cx="3480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 Ukloněná iniciální diskontinuita</a:t>
            </a: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0266236E-D80E-4446-A0DE-23DEF1D974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4CDD50CA-A711-4859-A699-E15D275E5B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761939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Fyzikální modelování kropením konví: šikmá brána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74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78D09152-3135-4623-8C3E-C8D6B520CA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8313" y="5036352"/>
            <a:ext cx="2977356" cy="1621332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AAD8D1E9-8903-4D5F-8BF0-0661D217763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19" r="16487" b="10597"/>
          <a:stretch/>
        </p:blipFill>
        <p:spPr>
          <a:xfrm>
            <a:off x="3382528" y="4636362"/>
            <a:ext cx="2640338" cy="1290262"/>
          </a:xfrm>
          <a:prstGeom prst="rect">
            <a:avLst/>
          </a:prstGeom>
        </p:spPr>
      </p:pic>
      <p:pic>
        <p:nvPicPr>
          <p:cNvPr id="6" name="Jord">
            <a:hlinkClick r:id="" action="ppaction://media"/>
            <a:extLst>
              <a:ext uri="{FF2B5EF4-FFF2-40B4-BE49-F238E27FC236}">
                <a16:creationId xmlns:a16="http://schemas.microsoft.com/office/drawing/2014/main" id="{18F58CCE-F338-45F9-94E4-2FA3F6E051E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34030" y="789737"/>
            <a:ext cx="5673415" cy="3191224"/>
          </a:xfr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16894BD0-431D-41E4-B6B5-3F29E4290CED}"/>
              </a:ext>
            </a:extLst>
          </p:cNvPr>
          <p:cNvSpPr txBox="1"/>
          <p:nvPr/>
        </p:nvSpPr>
        <p:spPr>
          <a:xfrm>
            <a:off x="2882395" y="4139324"/>
            <a:ext cx="5925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/>
              <a:t>3. 3D analýza napěťového pole (</a:t>
            </a:r>
            <a:r>
              <a:rPr lang="cs-CZ" dirty="0" err="1"/>
              <a:t>Plaxis</a:t>
            </a:r>
            <a:r>
              <a:rPr lang="cs-CZ" dirty="0"/>
              <a:t> 3D) a numerické modelování 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3BECD42D-A1E3-41F1-A386-C85405898B93}"/>
              </a:ext>
            </a:extLst>
          </p:cNvPr>
          <p:cNvSpPr txBox="1"/>
          <p:nvPr/>
        </p:nvSpPr>
        <p:spPr>
          <a:xfrm>
            <a:off x="3275856" y="846404"/>
            <a:ext cx="2069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2. Fotogrammetrie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8A9D0AB9-BAF0-4CEA-AF39-D9DBAE315F69}"/>
              </a:ext>
            </a:extLst>
          </p:cNvPr>
          <p:cNvSpPr txBox="1"/>
          <p:nvPr/>
        </p:nvSpPr>
        <p:spPr>
          <a:xfrm>
            <a:off x="197044" y="835547"/>
            <a:ext cx="2685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1. Fyzikální model eroze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17F88561-0409-4475-8935-C447F67AFA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/>
          <a:srcRect l="1" r="50284" b="50000"/>
          <a:stretch/>
        </p:blipFill>
        <p:spPr bwMode="auto">
          <a:xfrm>
            <a:off x="386651" y="1318754"/>
            <a:ext cx="2495744" cy="186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EAF0FE26-DA1A-43CE-868F-2DB51E536F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/>
          <a:srcRect l="47252" t="50070" r="-183" b="446"/>
          <a:stretch/>
        </p:blipFill>
        <p:spPr bwMode="auto">
          <a:xfrm>
            <a:off x="375540" y="3601413"/>
            <a:ext cx="2507596" cy="1742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Šipka: dolů 11">
            <a:extLst>
              <a:ext uri="{FF2B5EF4-FFF2-40B4-BE49-F238E27FC236}">
                <a16:creationId xmlns:a16="http://schemas.microsoft.com/office/drawing/2014/main" id="{5597E109-F501-4444-9C04-148178D304EF}"/>
              </a:ext>
            </a:extLst>
          </p:cNvPr>
          <p:cNvSpPr/>
          <p:nvPr/>
        </p:nvSpPr>
        <p:spPr>
          <a:xfrm>
            <a:off x="915781" y="3354227"/>
            <a:ext cx="189412" cy="118203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D24E9726-21F9-4FC4-AA4F-880615C911B5}"/>
              </a:ext>
            </a:extLst>
          </p:cNvPr>
          <p:cNvSpPr txBox="1"/>
          <p:nvPr/>
        </p:nvSpPr>
        <p:spPr>
          <a:xfrm>
            <a:off x="1274262" y="3208424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Eroze deštěm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1C559DDA-C026-4381-AE2D-9DE23105BF82}"/>
              </a:ext>
            </a:extLst>
          </p:cNvPr>
          <p:cNvSpPr txBox="1"/>
          <p:nvPr/>
        </p:nvSpPr>
        <p:spPr>
          <a:xfrm>
            <a:off x="358995" y="5777330"/>
            <a:ext cx="34163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Materiál:</a:t>
            </a:r>
          </a:p>
          <a:p>
            <a:r>
              <a:rPr lang="cs-CZ" dirty="0"/>
              <a:t>Uzamčený písek z lomu </a:t>
            </a:r>
            <a:r>
              <a:rPr lang="cs-CZ" dirty="0" err="1"/>
              <a:t>Střeleč</a:t>
            </a:r>
            <a:endParaRPr lang="cs-CZ" dirty="0"/>
          </a:p>
          <a:p>
            <a:r>
              <a:rPr lang="cs-CZ" dirty="0"/>
              <a:t>(in-</a:t>
            </a:r>
            <a:r>
              <a:rPr lang="cs-CZ" dirty="0" err="1"/>
              <a:t>situ</a:t>
            </a:r>
            <a:r>
              <a:rPr lang="cs-CZ" dirty="0"/>
              <a:t> experimenty)</a:t>
            </a:r>
          </a:p>
          <a:p>
            <a:r>
              <a:rPr lang="cs-CZ" dirty="0"/>
              <a:t>       </a:t>
            </a:r>
          </a:p>
        </p:txBody>
      </p:sp>
      <p:sp>
        <p:nvSpPr>
          <p:cNvPr id="16" name="Rectangle 4">
            <a:extLst>
              <a:ext uri="{FF2B5EF4-FFF2-40B4-BE49-F238E27FC236}">
                <a16:creationId xmlns:a16="http://schemas.microsoft.com/office/drawing/2014/main" id="{9C11457A-D894-45C4-BB80-E651BCE78B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7BCB8653-582E-4B26-B2D8-E795CCAB85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62680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Metody studia vzniku pískovcových bran 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379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>
            <a:extLst>
              <a:ext uri="{FF2B5EF4-FFF2-40B4-BE49-F238E27FC236}">
                <a16:creationId xmlns:a16="http://schemas.microsoft.com/office/drawing/2014/main" id="{AF0FB3B4-076A-4F34-BDBC-7A5274EA82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4996CCEC-9C62-4748-ADAD-C099DA26C9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616707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Metody studia vzniku pískovcových bran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pic>
        <p:nvPicPr>
          <p:cNvPr id="6" name="Obrázek 5">
            <a:extLst>
              <a:ext uri="{FF2B5EF4-FFF2-40B4-BE49-F238E27FC236}">
                <a16:creationId xmlns:a16="http://schemas.microsoft.com/office/drawing/2014/main" id="{A0059908-AB12-4555-AF5A-BC4FBCC1D5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059" y="2888127"/>
            <a:ext cx="7290130" cy="3969873"/>
          </a:xfrm>
          <a:prstGeom prst="rect">
            <a:avLst/>
          </a:prstGeom>
        </p:spPr>
      </p:pic>
      <p:pic>
        <p:nvPicPr>
          <p:cNvPr id="7" name="Zástupný symbol pro obsah 5">
            <a:extLst>
              <a:ext uri="{FF2B5EF4-FFF2-40B4-BE49-F238E27FC236}">
                <a16:creationId xmlns:a16="http://schemas.microsoft.com/office/drawing/2014/main" id="{B4C9EBA3-7B88-4A97-A4EB-F5D9CE2055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0" t="23897" r="12074" b="12911"/>
          <a:stretch/>
        </p:blipFill>
        <p:spPr>
          <a:xfrm>
            <a:off x="179512" y="694953"/>
            <a:ext cx="4887047" cy="2743200"/>
          </a:xfrm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7D8EA3A3-B07D-494C-9B97-7CDFFE76EC6D}"/>
              </a:ext>
            </a:extLst>
          </p:cNvPr>
          <p:cNvSpPr txBox="1"/>
          <p:nvPr/>
        </p:nvSpPr>
        <p:spPr>
          <a:xfrm>
            <a:off x="5226643" y="836712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Fotogrammetrie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6AA38B01-AD2B-45D1-98D5-4F030AD89FDD}"/>
              </a:ext>
            </a:extLst>
          </p:cNvPr>
          <p:cNvSpPr txBox="1"/>
          <p:nvPr/>
        </p:nvSpPr>
        <p:spPr>
          <a:xfrm>
            <a:off x="323528" y="4149080"/>
            <a:ext cx="2988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Analýza napěťového pole</a:t>
            </a:r>
          </a:p>
        </p:txBody>
      </p:sp>
    </p:spTree>
    <p:extLst>
      <p:ext uri="{BB962C8B-B14F-4D97-AF65-F5344CB8AC3E}">
        <p14:creationId xmlns:p14="http://schemas.microsoft.com/office/powerpoint/2010/main" val="11595420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ůj film s tit">
            <a:hlinkClick r:id="" action="ppaction://media"/>
            <a:extLst>
              <a:ext uri="{FF2B5EF4-FFF2-40B4-BE49-F238E27FC236}">
                <a16:creationId xmlns:a16="http://schemas.microsoft.com/office/drawing/2014/main" id="{85DCBE10-CE8B-4F3A-83FF-DC7D25A0F3A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3091" y="2264996"/>
            <a:ext cx="7819728" cy="4398498"/>
          </a:xfr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7D5BAB5B-1D9E-4E22-81DD-933E2F34E8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948131"/>
            <a:ext cx="1033334" cy="1238096"/>
          </a:xfrm>
          <a:prstGeom prst="rect">
            <a:avLst/>
          </a:prstGeom>
        </p:spPr>
      </p:pic>
      <p:grpSp>
        <p:nvGrpSpPr>
          <p:cNvPr id="13" name="Skupina 12">
            <a:extLst>
              <a:ext uri="{FF2B5EF4-FFF2-40B4-BE49-F238E27FC236}">
                <a16:creationId xmlns:a16="http://schemas.microsoft.com/office/drawing/2014/main" id="{4760FC0F-20BC-490A-8079-4AA15A1DBC29}"/>
              </a:ext>
            </a:extLst>
          </p:cNvPr>
          <p:cNvGrpSpPr/>
          <p:nvPr/>
        </p:nvGrpSpPr>
        <p:grpSpPr>
          <a:xfrm>
            <a:off x="827584" y="2852936"/>
            <a:ext cx="4464496" cy="1454120"/>
            <a:chOff x="1477108" y="2657789"/>
            <a:chExt cx="4124848" cy="1180681"/>
          </a:xfrm>
        </p:grpSpPr>
        <p:sp>
          <p:nvSpPr>
            <p:cNvPr id="14" name="Volný tvar: obrazec 13">
              <a:extLst>
                <a:ext uri="{FF2B5EF4-FFF2-40B4-BE49-F238E27FC236}">
                  <a16:creationId xmlns:a16="http://schemas.microsoft.com/office/drawing/2014/main" id="{46620244-F96F-408C-8D30-5DCA09188F3C}"/>
                </a:ext>
              </a:extLst>
            </p:cNvPr>
            <p:cNvSpPr/>
            <p:nvPr/>
          </p:nvSpPr>
          <p:spPr>
            <a:xfrm>
              <a:off x="3155182" y="3662624"/>
              <a:ext cx="2446774" cy="175846"/>
            </a:xfrm>
            <a:custGeom>
              <a:avLst/>
              <a:gdLst>
                <a:gd name="connsiteX0" fmla="*/ 0 w 2446774"/>
                <a:gd name="connsiteY0" fmla="*/ 0 h 175846"/>
                <a:gd name="connsiteX1" fmla="*/ 472273 w 2446774"/>
                <a:gd name="connsiteY1" fmla="*/ 25121 h 175846"/>
                <a:gd name="connsiteX2" fmla="*/ 808893 w 2446774"/>
                <a:gd name="connsiteY2" fmla="*/ 55266 h 175846"/>
                <a:gd name="connsiteX3" fmla="*/ 1045029 w 2446774"/>
                <a:gd name="connsiteY3" fmla="*/ 80387 h 175846"/>
                <a:gd name="connsiteX4" fmla="*/ 1291214 w 2446774"/>
                <a:gd name="connsiteY4" fmla="*/ 95460 h 175846"/>
                <a:gd name="connsiteX5" fmla="*/ 1527350 w 2446774"/>
                <a:gd name="connsiteY5" fmla="*/ 125605 h 175846"/>
                <a:gd name="connsiteX6" fmla="*/ 1808704 w 2446774"/>
                <a:gd name="connsiteY6" fmla="*/ 135653 h 175846"/>
                <a:gd name="connsiteX7" fmla="*/ 2004647 w 2446774"/>
                <a:gd name="connsiteY7" fmla="*/ 140677 h 175846"/>
                <a:gd name="connsiteX8" fmla="*/ 2286000 w 2446774"/>
                <a:gd name="connsiteY8" fmla="*/ 175846 h 175846"/>
                <a:gd name="connsiteX9" fmla="*/ 2446774 w 2446774"/>
                <a:gd name="connsiteY9" fmla="*/ 175846 h 1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46774" h="175846">
                  <a:moveTo>
                    <a:pt x="0" y="0"/>
                  </a:moveTo>
                  <a:lnTo>
                    <a:pt x="472273" y="25121"/>
                  </a:lnTo>
                  <a:lnTo>
                    <a:pt x="808893" y="55266"/>
                  </a:lnTo>
                  <a:lnTo>
                    <a:pt x="1045029" y="80387"/>
                  </a:lnTo>
                  <a:lnTo>
                    <a:pt x="1291214" y="95460"/>
                  </a:lnTo>
                  <a:lnTo>
                    <a:pt x="1527350" y="125605"/>
                  </a:lnTo>
                  <a:lnTo>
                    <a:pt x="1808704" y="135653"/>
                  </a:lnTo>
                  <a:lnTo>
                    <a:pt x="2004647" y="140677"/>
                  </a:lnTo>
                  <a:lnTo>
                    <a:pt x="2286000" y="175846"/>
                  </a:lnTo>
                  <a:lnTo>
                    <a:pt x="2446774" y="175846"/>
                  </a:lnTo>
                </a:path>
              </a:pathLst>
            </a:custGeom>
            <a:noFill/>
            <a:ln w="28575">
              <a:solidFill>
                <a:srgbClr val="FF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olný tvar: obrazec 14">
              <a:extLst>
                <a:ext uri="{FF2B5EF4-FFF2-40B4-BE49-F238E27FC236}">
                  <a16:creationId xmlns:a16="http://schemas.microsoft.com/office/drawing/2014/main" id="{6D8B5C2D-1A2E-4AE6-952F-41144EFD6ED5}"/>
                </a:ext>
              </a:extLst>
            </p:cNvPr>
            <p:cNvSpPr/>
            <p:nvPr/>
          </p:nvSpPr>
          <p:spPr>
            <a:xfrm>
              <a:off x="1477108" y="2657789"/>
              <a:ext cx="35169" cy="974690"/>
            </a:xfrm>
            <a:custGeom>
              <a:avLst/>
              <a:gdLst>
                <a:gd name="connsiteX0" fmla="*/ 20096 w 35169"/>
                <a:gd name="connsiteY0" fmla="*/ 974690 h 974690"/>
                <a:gd name="connsiteX1" fmla="*/ 35169 w 35169"/>
                <a:gd name="connsiteY1" fmla="*/ 748602 h 974690"/>
                <a:gd name="connsiteX2" fmla="*/ 10048 w 35169"/>
                <a:gd name="connsiteY2" fmla="*/ 537587 h 974690"/>
                <a:gd name="connsiteX3" fmla="*/ 0 w 35169"/>
                <a:gd name="connsiteY3" fmla="*/ 221064 h 974690"/>
                <a:gd name="connsiteX4" fmla="*/ 25121 w 35169"/>
                <a:gd name="connsiteY4" fmla="*/ 0 h 97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169" h="974690">
                  <a:moveTo>
                    <a:pt x="20096" y="974690"/>
                  </a:moveTo>
                  <a:lnTo>
                    <a:pt x="35169" y="748602"/>
                  </a:lnTo>
                  <a:lnTo>
                    <a:pt x="10048" y="537587"/>
                  </a:lnTo>
                  <a:lnTo>
                    <a:pt x="0" y="221064"/>
                  </a:lnTo>
                  <a:lnTo>
                    <a:pt x="25121" y="0"/>
                  </a:lnTo>
                </a:path>
              </a:pathLst>
            </a:custGeom>
            <a:noFill/>
            <a:ln w="28575">
              <a:solidFill>
                <a:srgbClr val="FF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7" name="Picture 5">
            <a:extLst>
              <a:ext uri="{FF2B5EF4-FFF2-40B4-BE49-F238E27FC236}">
                <a16:creationId xmlns:a16="http://schemas.microsoft.com/office/drawing/2014/main" id="{AB8E7701-9525-4FE6-9356-CCF260CA9F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79" y="534582"/>
            <a:ext cx="3973337" cy="165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Rectangle 9">
            <a:extLst>
              <a:ext uri="{FF2B5EF4-FFF2-40B4-BE49-F238E27FC236}">
                <a16:creationId xmlns:a16="http://schemas.microsoft.com/office/drawing/2014/main" id="{7B26CB99-8808-479D-A036-42B2983206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93" y="-7291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67E93239-0606-4E78-ACC6-261AD7BA27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390042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 b="1" dirty="0">
                <a:solidFill>
                  <a:schemeClr val="hlink"/>
                </a:solidFill>
              </a:rPr>
              <a:t>Fyzikální </a:t>
            </a:r>
            <a:r>
              <a:rPr lang="cs-CZ" altLang="cs-CZ" sz="2400" b="1" dirty="0">
                <a:solidFill>
                  <a:schemeClr val="hlink"/>
                </a:solidFill>
              </a:rPr>
              <a:t>modelování</a:t>
            </a:r>
            <a:r>
              <a:rPr lang="cs-CZ" altLang="cs-CZ" sz="2000" b="1" dirty="0">
                <a:solidFill>
                  <a:schemeClr val="hlink"/>
                </a:solidFill>
              </a:rPr>
              <a:t>: brána</a:t>
            </a:r>
            <a:endParaRPr lang="en-US" altLang="cs-CZ" sz="2000" b="1" dirty="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77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359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irokouhly">
            <a:hlinkClick r:id="" action="ppaction://media"/>
            <a:extLst>
              <a:ext uri="{FF2B5EF4-FFF2-40B4-BE49-F238E27FC236}">
                <a16:creationId xmlns:a16="http://schemas.microsoft.com/office/drawing/2014/main" id="{45EF3EFB-B289-4915-A3E6-AE82B449F55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9512" y="1196752"/>
            <a:ext cx="5190710" cy="2919708"/>
          </a:xfr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111A9A3B-1E11-401A-8F00-D65771381B2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20"/>
          <a:stretch/>
        </p:blipFill>
        <p:spPr>
          <a:xfrm>
            <a:off x="3966858" y="4293096"/>
            <a:ext cx="4781891" cy="2304256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60876AFE-572F-4213-8710-D7212F57643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194470"/>
            <a:ext cx="3096629" cy="2064419"/>
          </a:xfrm>
          <a:prstGeom prst="rect">
            <a:avLst/>
          </a:prstGeom>
        </p:spPr>
      </p:pic>
      <p:sp>
        <p:nvSpPr>
          <p:cNvPr id="8" name="Rectangle 9">
            <a:extLst>
              <a:ext uri="{FF2B5EF4-FFF2-40B4-BE49-F238E27FC236}">
                <a16:creationId xmlns:a16="http://schemas.microsoft.com/office/drawing/2014/main" id="{976D3CD3-63A2-403C-A423-26BD73640C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93" y="-7291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83525877-538F-430E-9F63-4658A1FB01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667695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 b="1" dirty="0">
                <a:solidFill>
                  <a:schemeClr val="hlink"/>
                </a:solidFill>
              </a:rPr>
              <a:t>Využití </a:t>
            </a:r>
            <a:r>
              <a:rPr lang="cs-CZ" altLang="cs-CZ" sz="2400" b="1" dirty="0">
                <a:solidFill>
                  <a:schemeClr val="hlink"/>
                </a:solidFill>
              </a:rPr>
              <a:t>fotogrammetrie</a:t>
            </a:r>
            <a:r>
              <a:rPr lang="cs-CZ" altLang="cs-CZ" sz="2000" b="1" dirty="0">
                <a:solidFill>
                  <a:schemeClr val="hlink"/>
                </a:solidFill>
              </a:rPr>
              <a:t> pro 3D model vzniku brány</a:t>
            </a:r>
            <a:endParaRPr lang="en-US" altLang="cs-CZ" sz="2000" b="1" dirty="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19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rezy">
            <a:hlinkClick r:id="" action="ppaction://media"/>
            <a:extLst>
              <a:ext uri="{FF2B5EF4-FFF2-40B4-BE49-F238E27FC236}">
                <a16:creationId xmlns:a16="http://schemas.microsoft.com/office/drawing/2014/main" id="{2543EF3A-A54C-4668-BB6C-3ECBE91DDF2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0308" y="1129882"/>
            <a:ext cx="6443573" cy="3624427"/>
          </a:xfr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38F52859-2509-4974-8F29-B629662B831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775" b="7286"/>
          <a:stretch/>
        </p:blipFill>
        <p:spPr>
          <a:xfrm rot="5083941" flipH="1">
            <a:off x="6916164" y="410691"/>
            <a:ext cx="1690500" cy="2249362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2155CA6D-4725-41FA-BC94-05A2B3D944F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31" b="61742"/>
          <a:stretch/>
        </p:blipFill>
        <p:spPr>
          <a:xfrm flipH="1">
            <a:off x="6615345" y="4245920"/>
            <a:ext cx="2454443" cy="2679811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2242242E-445D-4B23-92B8-806C308DDCF5}"/>
              </a:ext>
            </a:extLst>
          </p:cNvPr>
          <p:cNvSpPr txBox="1"/>
          <p:nvPr/>
        </p:nvSpPr>
        <p:spPr>
          <a:xfrm>
            <a:off x="6987203" y="2375663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Pohled </a:t>
            </a:r>
            <a:r>
              <a:rPr lang="cs-CZ" dirty="0" err="1"/>
              <a:t>zvrchu</a:t>
            </a:r>
            <a:r>
              <a:rPr lang="cs-CZ" dirty="0"/>
              <a:t>: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3F25B320-5D24-44AA-852D-16652B379CCF}"/>
              </a:ext>
            </a:extLst>
          </p:cNvPr>
          <p:cNvSpPr txBox="1"/>
          <p:nvPr/>
        </p:nvSpPr>
        <p:spPr>
          <a:xfrm>
            <a:off x="7198799" y="3743674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Příčný řez: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AEEC64AB-DD04-443C-B54A-B3A5112DB015}"/>
              </a:ext>
            </a:extLst>
          </p:cNvPr>
          <p:cNvSpPr txBox="1"/>
          <p:nvPr/>
        </p:nvSpPr>
        <p:spPr>
          <a:xfrm>
            <a:off x="836965" y="5293755"/>
            <a:ext cx="44922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cs-CZ" dirty="0"/>
              <a:t>Ztenčování </a:t>
            </a:r>
            <a:r>
              <a:rPr lang="cs-CZ" dirty="0" err="1"/>
              <a:t>bránového</a:t>
            </a:r>
            <a:r>
              <a:rPr lang="cs-CZ" dirty="0"/>
              <a:t> oblouku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cs-CZ" dirty="0"/>
              <a:t>Boční přesun středu </a:t>
            </a:r>
            <a:r>
              <a:rPr lang="cs-CZ" dirty="0" err="1"/>
              <a:t>bránového</a:t>
            </a:r>
            <a:r>
              <a:rPr lang="cs-CZ" dirty="0"/>
              <a:t> oblouku</a:t>
            </a: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BA92F9E1-47E9-4390-BF22-060C44C3F2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93" y="-7291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5D768568-BDC6-4E80-86BD-2E25F66D04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74494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Řezy 3D modelu – pochopení vývoje tvaru brány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377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5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>
            <a:extLst>
              <a:ext uri="{FF2B5EF4-FFF2-40B4-BE49-F238E27FC236}">
                <a16:creationId xmlns:a16="http://schemas.microsoft.com/office/drawing/2014/main" id="{A4053FB7-2D81-4969-9A52-9B5D96EE8B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340"/>
          <a:stretch/>
        </p:blipFill>
        <p:spPr>
          <a:xfrm>
            <a:off x="4303967" y="4437113"/>
            <a:ext cx="4753496" cy="1773432"/>
          </a:xfrm>
        </p:spPr>
      </p:pic>
      <p:pic>
        <p:nvPicPr>
          <p:cNvPr id="11" name="Zástupný symbol pro obsah 4">
            <a:extLst>
              <a:ext uri="{FF2B5EF4-FFF2-40B4-BE49-F238E27FC236}">
                <a16:creationId xmlns:a16="http://schemas.microsoft.com/office/drawing/2014/main" id="{43CD476D-2323-4F55-B4FB-04A553D1EB7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20" y="1684247"/>
            <a:ext cx="3837958" cy="2158852"/>
          </a:xfrm>
          <a:prstGeom prst="rect">
            <a:avLst/>
          </a:prstGeom>
        </p:spPr>
      </p:pic>
      <p:pic>
        <p:nvPicPr>
          <p:cNvPr id="6" name="Zástupný symbol pro obsah 4">
            <a:extLst>
              <a:ext uri="{FF2B5EF4-FFF2-40B4-BE49-F238E27FC236}">
                <a16:creationId xmlns:a16="http://schemas.microsoft.com/office/drawing/2014/main" id="{E9CFAB8D-CA88-4631-BADB-E17CE566555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8475"/>
          <a:stretch/>
        </p:blipFill>
        <p:spPr>
          <a:xfrm>
            <a:off x="4303967" y="2147670"/>
            <a:ext cx="4618040" cy="1262680"/>
          </a:xfrm>
          <a:prstGeom prst="rect">
            <a:avLst/>
          </a:prstGeo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582E948C-3EBE-4BBD-A77A-D63B92595D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20" y="4181927"/>
            <a:ext cx="3837958" cy="2158852"/>
          </a:xfrm>
          <a:prstGeom prst="rect">
            <a:avLst/>
          </a:prstGeom>
        </p:spPr>
      </p:pic>
      <p:sp>
        <p:nvSpPr>
          <p:cNvPr id="13" name="TextovéPole 12">
            <a:extLst>
              <a:ext uri="{FF2B5EF4-FFF2-40B4-BE49-F238E27FC236}">
                <a16:creationId xmlns:a16="http://schemas.microsoft.com/office/drawing/2014/main" id="{93586F33-01CD-47E8-9D4F-71485467F32D}"/>
              </a:ext>
            </a:extLst>
          </p:cNvPr>
          <p:cNvSpPr txBox="1"/>
          <p:nvPr/>
        </p:nvSpPr>
        <p:spPr>
          <a:xfrm>
            <a:off x="4421250" y="6410073"/>
            <a:ext cx="4288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Velikost maximálního hlavního napětí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5809293-2B8E-4EE1-A60A-7A05323EFC0E}"/>
              </a:ext>
            </a:extLst>
          </p:cNvPr>
          <p:cNvSpPr txBox="1"/>
          <p:nvPr/>
        </p:nvSpPr>
        <p:spPr>
          <a:xfrm>
            <a:off x="6156176" y="1508361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Původní tvar (ES 0)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E6A85CFD-3F1C-4C3F-9157-63AF64D00B28}"/>
              </a:ext>
            </a:extLst>
          </p:cNvPr>
          <p:cNvSpPr txBox="1"/>
          <p:nvPr/>
        </p:nvSpPr>
        <p:spPr>
          <a:xfrm>
            <a:off x="6289603" y="3868253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Výsledný tvar (ES 90)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F1E8AC45-E55D-448E-BEB1-97E6A37D7EBA}"/>
              </a:ext>
            </a:extLst>
          </p:cNvPr>
          <p:cNvSpPr txBox="1"/>
          <p:nvPr/>
        </p:nvSpPr>
        <p:spPr>
          <a:xfrm>
            <a:off x="3340523" y="646566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FEM </a:t>
            </a:r>
            <a:r>
              <a:rPr lang="cs-CZ" b="1" dirty="0" err="1"/>
              <a:t>Plaxis</a:t>
            </a:r>
            <a:r>
              <a:rPr lang="cs-CZ" b="1" dirty="0"/>
              <a:t> 3D</a:t>
            </a:r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1E5B73F3-F846-4458-8A3D-CAD6268335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93" y="-7291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4A61B5F1-8D4B-4193-8C68-130EDB329A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09919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3D analýza tlakového pole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0807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>
            <a:extLst>
              <a:ext uri="{FF2B5EF4-FFF2-40B4-BE49-F238E27FC236}">
                <a16:creationId xmlns:a16="http://schemas.microsoft.com/office/drawing/2014/main" id="{439B9537-BE42-4055-B86E-4316E0F43E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93" y="-7291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1BE402AC-57CD-4C73-B698-369F2E07E6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76738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Koncept kritického napětí a numerické modely (2D)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E45D736C-2344-4703-82EF-992D44DD675C}"/>
              </a:ext>
            </a:extLst>
          </p:cNvPr>
          <p:cNvSpPr txBox="1"/>
          <p:nvPr/>
        </p:nvSpPr>
        <p:spPr>
          <a:xfrm>
            <a:off x="308948" y="692696"/>
            <a:ext cx="822349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cs-CZ" dirty="0"/>
              <a:t>Abychom mohli vytvořit numerický model eroze závislý na napětí, musíme vycházet z </a:t>
            </a:r>
            <a:r>
              <a:rPr lang="cs-CZ" b="1" dirty="0"/>
              <a:t>konceptu kritického napětí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cs-CZ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cs-CZ" dirty="0"/>
              <a:t>Při napětí </a:t>
            </a:r>
            <a:r>
              <a:rPr lang="cs-CZ" b="1" dirty="0"/>
              <a:t>nižším</a:t>
            </a:r>
            <a:r>
              <a:rPr lang="cs-CZ" dirty="0"/>
              <a:t> než kritické napětí k </a:t>
            </a:r>
            <a:r>
              <a:rPr lang="cs-CZ" b="1" dirty="0"/>
              <a:t>erozi bude docházet</a:t>
            </a:r>
            <a:r>
              <a:rPr lang="cs-CZ" dirty="0"/>
              <a:t>, naopak při napětí </a:t>
            </a:r>
            <a:r>
              <a:rPr lang="cs-CZ" b="1" dirty="0"/>
              <a:t>vyšším</a:t>
            </a:r>
            <a:r>
              <a:rPr lang="cs-CZ" dirty="0"/>
              <a:t> k erozi docházet </a:t>
            </a:r>
            <a:r>
              <a:rPr lang="cs-CZ" b="1" dirty="0"/>
              <a:t>nebude</a:t>
            </a:r>
            <a:r>
              <a:rPr lang="cs-CZ" dirty="0"/>
              <a:t> (pro náš účel ignorujeme materiálovou pevnost a uvažujeme pouze elastický materiálový model)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cs-CZ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cs-CZ" dirty="0"/>
              <a:t>Napěťové pole - působení gravitace a boční napětí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cs-CZ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cs-CZ" dirty="0"/>
              <a:t>Model je rozdělen na </a:t>
            </a:r>
            <a:r>
              <a:rPr lang="cs-CZ" b="1" dirty="0"/>
              <a:t>elementy</a:t>
            </a:r>
            <a:r>
              <a:rPr lang="cs-CZ" dirty="0"/>
              <a:t>, které jsou po iniciálním zatížení </a:t>
            </a:r>
            <a:r>
              <a:rPr lang="cs-CZ" b="1" dirty="0"/>
              <a:t>odstraňovány</a:t>
            </a:r>
            <a:r>
              <a:rPr lang="cs-CZ" dirty="0"/>
              <a:t>, pokud je jejich </a:t>
            </a:r>
            <a:r>
              <a:rPr lang="cs-CZ" b="1" dirty="0"/>
              <a:t>hlavní maximální napětí nižší než kritické napětí</a:t>
            </a:r>
          </a:p>
        </p:txBody>
      </p:sp>
      <p:pic>
        <p:nvPicPr>
          <p:cNvPr id="7" name="Obrázek 6">
            <a:extLst>
              <a:ext uri="{FF2B5EF4-FFF2-40B4-BE49-F238E27FC236}">
                <a16:creationId xmlns:a16="http://schemas.microsoft.com/office/drawing/2014/main" id="{3A2B339D-22A1-4473-8434-09591D20EF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681"/>
          <a:stretch/>
        </p:blipFill>
        <p:spPr>
          <a:xfrm>
            <a:off x="2195736" y="4332753"/>
            <a:ext cx="4274090" cy="1660065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31C1E18-F0B8-4B95-A7F7-6DD59CCA2E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18" t="77094" r="1921" b="4640"/>
          <a:stretch/>
        </p:blipFill>
        <p:spPr>
          <a:xfrm>
            <a:off x="1233544" y="4582008"/>
            <a:ext cx="503385" cy="1250948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FB8BADC0-27B4-4FAA-A636-82EFB882055D}"/>
              </a:ext>
            </a:extLst>
          </p:cNvPr>
          <p:cNvSpPr txBox="1"/>
          <p:nvPr/>
        </p:nvSpPr>
        <p:spPr>
          <a:xfrm>
            <a:off x="6652481" y="5301107"/>
            <a:ext cx="2876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Boční napětí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7B60032B-C52F-4EBB-97DB-AC331DE553FF}"/>
              </a:ext>
            </a:extLst>
          </p:cNvPr>
          <p:cNvSpPr txBox="1"/>
          <p:nvPr/>
        </p:nvSpPr>
        <p:spPr>
          <a:xfrm>
            <a:off x="2803954" y="5921220"/>
            <a:ext cx="3088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Hranice s 0-vým posunem</a:t>
            </a:r>
          </a:p>
        </p:txBody>
      </p:sp>
      <p:sp>
        <p:nvSpPr>
          <p:cNvPr id="11" name="Šipka: doprava 10">
            <a:extLst>
              <a:ext uri="{FF2B5EF4-FFF2-40B4-BE49-F238E27FC236}">
                <a16:creationId xmlns:a16="http://schemas.microsoft.com/office/drawing/2014/main" id="{846B9E2E-7A8A-43EF-A32A-F0C71232B142}"/>
              </a:ext>
            </a:extLst>
          </p:cNvPr>
          <p:cNvSpPr/>
          <p:nvPr/>
        </p:nvSpPr>
        <p:spPr>
          <a:xfrm>
            <a:off x="2044212" y="5255727"/>
            <a:ext cx="223388" cy="46009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: doprava 11">
            <a:extLst>
              <a:ext uri="{FF2B5EF4-FFF2-40B4-BE49-F238E27FC236}">
                <a16:creationId xmlns:a16="http://schemas.microsoft.com/office/drawing/2014/main" id="{74806D0E-46CE-4F0F-8F5D-586C89D60B44}"/>
              </a:ext>
            </a:extLst>
          </p:cNvPr>
          <p:cNvSpPr/>
          <p:nvPr/>
        </p:nvSpPr>
        <p:spPr>
          <a:xfrm rot="10800000">
            <a:off x="6297439" y="5256274"/>
            <a:ext cx="223388" cy="46009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: obrazec 12">
            <a:extLst>
              <a:ext uri="{FF2B5EF4-FFF2-40B4-BE49-F238E27FC236}">
                <a16:creationId xmlns:a16="http://schemas.microsoft.com/office/drawing/2014/main" id="{1E9D742F-15F7-448A-B682-86B4B238576E}"/>
              </a:ext>
            </a:extLst>
          </p:cNvPr>
          <p:cNvSpPr/>
          <p:nvPr/>
        </p:nvSpPr>
        <p:spPr>
          <a:xfrm>
            <a:off x="2378391" y="5255853"/>
            <a:ext cx="3834516" cy="572494"/>
          </a:xfrm>
          <a:custGeom>
            <a:avLst/>
            <a:gdLst>
              <a:gd name="connsiteX0" fmla="*/ 0 w 5112688"/>
              <a:gd name="connsiteY0" fmla="*/ 7951 h 763325"/>
              <a:gd name="connsiteX1" fmla="*/ 0 w 5112688"/>
              <a:gd name="connsiteY1" fmla="*/ 763325 h 763325"/>
              <a:gd name="connsiteX2" fmla="*/ 5112688 w 5112688"/>
              <a:gd name="connsiteY2" fmla="*/ 763325 h 763325"/>
              <a:gd name="connsiteX3" fmla="*/ 5112688 w 5112688"/>
              <a:gd name="connsiteY3" fmla="*/ 0 h 763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12688" h="763325">
                <a:moveTo>
                  <a:pt x="0" y="7951"/>
                </a:moveTo>
                <a:lnTo>
                  <a:pt x="0" y="763325"/>
                </a:lnTo>
                <a:lnTo>
                  <a:pt x="5112688" y="763325"/>
                </a:lnTo>
                <a:lnTo>
                  <a:pt x="5112688" y="0"/>
                </a:lnTo>
              </a:path>
            </a:pathLst>
          </a:custGeom>
          <a:noFill/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6578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odel">
            <a:hlinkClick r:id="" action="ppaction://media"/>
            <a:extLst>
              <a:ext uri="{FF2B5EF4-FFF2-40B4-BE49-F238E27FC236}">
                <a16:creationId xmlns:a16="http://schemas.microsoft.com/office/drawing/2014/main" id="{03AE646A-B492-4808-A3FA-6BB80387868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583" t="11511" r="1911" b="31831"/>
          <a:stretch/>
        </p:blipFill>
        <p:spPr>
          <a:xfrm>
            <a:off x="386470" y="1710486"/>
            <a:ext cx="7101854" cy="2345264"/>
          </a:xfr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17077FF0-35C6-4A2C-97F7-19D74807736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733" y="4581128"/>
            <a:ext cx="3269066" cy="1838850"/>
          </a:xfrm>
          <a:prstGeom prst="rect">
            <a:avLst/>
          </a:prstGeom>
        </p:spPr>
      </p:pic>
      <p:sp>
        <p:nvSpPr>
          <p:cNvPr id="16" name="TextovéPole 15">
            <a:extLst>
              <a:ext uri="{FF2B5EF4-FFF2-40B4-BE49-F238E27FC236}">
                <a16:creationId xmlns:a16="http://schemas.microsoft.com/office/drawing/2014/main" id="{8ADF8F80-5883-4F62-8D64-2FFFE3A49A25}"/>
              </a:ext>
            </a:extLst>
          </p:cNvPr>
          <p:cNvSpPr txBox="1"/>
          <p:nvPr/>
        </p:nvSpPr>
        <p:spPr>
          <a:xfrm>
            <a:off x="4196957" y="782230"/>
            <a:ext cx="4916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Kritické napětí dle experimentů cca 3,5 </a:t>
            </a:r>
            <a:r>
              <a:rPr lang="cs-CZ" b="1" dirty="0" err="1"/>
              <a:t>kPa</a:t>
            </a:r>
            <a:endParaRPr lang="cs-CZ" b="1" dirty="0"/>
          </a:p>
        </p:txBody>
      </p:sp>
      <p:sp>
        <p:nvSpPr>
          <p:cNvPr id="22" name="Rectangle 9">
            <a:extLst>
              <a:ext uri="{FF2B5EF4-FFF2-40B4-BE49-F238E27FC236}">
                <a16:creationId xmlns:a16="http://schemas.microsoft.com/office/drawing/2014/main" id="{E87608D4-4574-4A00-B662-62A9052B53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93" y="-7291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BA22F1D1-666B-4A0A-B1B8-D9F4321BA1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557235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Numerický model vzniku brány (2D)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pic>
        <p:nvPicPr>
          <p:cNvPr id="24" name="Obrázek 23">
            <a:extLst>
              <a:ext uri="{FF2B5EF4-FFF2-40B4-BE49-F238E27FC236}">
                <a16:creationId xmlns:a16="http://schemas.microsoft.com/office/drawing/2014/main" id="{0F507705-2DC9-4550-B973-971F996DB43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18" t="77094" r="1921" b="4640"/>
          <a:stretch/>
        </p:blipFill>
        <p:spPr>
          <a:xfrm>
            <a:off x="7812360" y="1864180"/>
            <a:ext cx="1178216" cy="2927952"/>
          </a:xfrm>
          <a:prstGeom prst="rect">
            <a:avLst/>
          </a:prstGeom>
        </p:spPr>
      </p:pic>
      <p:sp>
        <p:nvSpPr>
          <p:cNvPr id="25" name="TextovéPole 24">
            <a:extLst>
              <a:ext uri="{FF2B5EF4-FFF2-40B4-BE49-F238E27FC236}">
                <a16:creationId xmlns:a16="http://schemas.microsoft.com/office/drawing/2014/main" id="{CB3F7299-4049-4473-ACC1-647917B139AB}"/>
              </a:ext>
            </a:extLst>
          </p:cNvPr>
          <p:cNvSpPr txBox="1"/>
          <p:nvPr/>
        </p:nvSpPr>
        <p:spPr>
          <a:xfrm>
            <a:off x="8316416" y="4792132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Pa</a:t>
            </a:r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BFC5FD1-B14B-42D2-8A55-6909554F190B}"/>
              </a:ext>
            </a:extLst>
          </p:cNvPr>
          <p:cNvCxnSpPr>
            <a:cxnSpLocks/>
          </p:cNvCxnSpPr>
          <p:nvPr/>
        </p:nvCxnSpPr>
        <p:spPr>
          <a:xfrm>
            <a:off x="7596336" y="2204864"/>
            <a:ext cx="6480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>
            <a:extLst>
              <a:ext uri="{FF2B5EF4-FFF2-40B4-BE49-F238E27FC236}">
                <a16:creationId xmlns:a16="http://schemas.microsoft.com/office/drawing/2014/main" id="{718FC94A-3C11-46B6-85A8-713DB2417546}"/>
              </a:ext>
            </a:extLst>
          </p:cNvPr>
          <p:cNvCxnSpPr>
            <a:cxnSpLocks/>
          </p:cNvCxnSpPr>
          <p:nvPr/>
        </p:nvCxnSpPr>
        <p:spPr>
          <a:xfrm>
            <a:off x="7596336" y="1710486"/>
            <a:ext cx="216024" cy="3503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64132C8A-13E6-45D8-BD2E-F559CE1AD997}"/>
              </a:ext>
            </a:extLst>
          </p:cNvPr>
          <p:cNvSpPr txBox="1"/>
          <p:nvPr/>
        </p:nvSpPr>
        <p:spPr>
          <a:xfrm>
            <a:off x="7166587" y="1323205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eroze</a:t>
            </a:r>
          </a:p>
        </p:txBody>
      </p:sp>
    </p:spTree>
    <p:extLst>
      <p:ext uri="{BB962C8B-B14F-4D97-AF65-F5344CB8AC3E}">
        <p14:creationId xmlns:p14="http://schemas.microsoft.com/office/powerpoint/2010/main" val="924974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2" descr="C:\BRUTUS_\import 10_2012\                         adr prednaska\Fig_SI_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404813"/>
            <a:ext cx="8648700" cy="45450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6866" name="TextovéPole 1"/>
          <p:cNvSpPr txBox="1">
            <a:spLocks noChangeArrowheads="1"/>
          </p:cNvSpPr>
          <p:nvPr/>
        </p:nvSpPr>
        <p:spPr bwMode="auto">
          <a:xfrm>
            <a:off x="0" y="4985786"/>
            <a:ext cx="7020272" cy="1908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buFontTx/>
              <a:buChar char="•"/>
            </a:pPr>
            <a:r>
              <a:rPr lang="en-US" altLang="cs-CZ" dirty="0"/>
              <a:t> </a:t>
            </a:r>
            <a:r>
              <a:rPr lang="cs-CZ" altLang="cs-CZ" b="1" dirty="0"/>
              <a:t>Napětí je schopno regulovat erozi tak dokonale že vytvoří „klobouk“ sedící na tenké noze, který se nezřítí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altLang="cs-CZ" b="1" dirty="0"/>
              <a:t> E</a:t>
            </a:r>
            <a:r>
              <a:rPr lang="cs-CZ" altLang="cs-CZ" b="1" dirty="0" err="1"/>
              <a:t>roze</a:t>
            </a:r>
            <a:r>
              <a:rPr lang="cs-CZ" altLang="cs-CZ" b="1" dirty="0"/>
              <a:t> vypreparuje nohu přesně pod těžištěm bloku</a:t>
            </a:r>
            <a:r>
              <a:rPr lang="en-US" altLang="cs-CZ" b="1" dirty="0"/>
              <a:t> </a:t>
            </a:r>
            <a:r>
              <a:rPr lang="en-US" altLang="cs-CZ" dirty="0"/>
              <a:t> (15×10 cm </a:t>
            </a:r>
            <a:r>
              <a:rPr lang="cs-CZ" altLang="cs-CZ" dirty="0"/>
              <a:t>na </a:t>
            </a:r>
            <a:r>
              <a:rPr lang="en-US" altLang="cs-CZ" dirty="0"/>
              <a:t>4×2 cm </a:t>
            </a:r>
            <a:r>
              <a:rPr lang="cs-CZ" altLang="cs-CZ" dirty="0"/>
              <a:t>noze</a:t>
            </a:r>
            <a:r>
              <a:rPr lang="en-US" altLang="cs-CZ" dirty="0"/>
              <a:t>)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altLang="cs-CZ" dirty="0"/>
              <a:t> </a:t>
            </a:r>
            <a:r>
              <a:rPr lang="cs-CZ" altLang="cs-CZ" dirty="0"/>
              <a:t>blok písku nejprve zatížen 18 kg olova, postupně snižováno zatížení</a:t>
            </a:r>
            <a:r>
              <a:rPr lang="en-US" altLang="cs-CZ" dirty="0"/>
              <a:t>, </a:t>
            </a:r>
            <a:r>
              <a:rPr lang="cs-CZ" altLang="cs-CZ" dirty="0"/>
              <a:t>zaplavován po modrou linii</a:t>
            </a:r>
          </a:p>
        </p:txBody>
      </p:sp>
      <p:sp>
        <p:nvSpPr>
          <p:cNvPr id="36868" name="Rectangle 9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6869" name="Rectangle 13"/>
          <p:cNvSpPr>
            <a:spLocks noChangeArrowheads="1"/>
          </p:cNvSpPr>
          <p:nvPr/>
        </p:nvSpPr>
        <p:spPr bwMode="auto">
          <a:xfrm>
            <a:off x="0" y="0"/>
            <a:ext cx="874630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Simulace vzniku skalního hřibu: eroze regulovaná napětím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804248" y="2780928"/>
            <a:ext cx="2239740" cy="2204858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2280" y="5047014"/>
            <a:ext cx="2051720" cy="1810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2865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7" name="TextovéPole 7"/>
          <p:cNvSpPr txBox="1">
            <a:spLocks noChangeArrowheads="1"/>
          </p:cNvSpPr>
          <p:nvPr/>
        </p:nvSpPr>
        <p:spPr bwMode="auto">
          <a:xfrm>
            <a:off x="0" y="508008"/>
            <a:ext cx="9064625" cy="13542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600"/>
              </a:spcBef>
              <a:buFontTx/>
              <a:buChar char="•"/>
            </a:pPr>
            <a:r>
              <a:rPr lang="en-US" altLang="cs-CZ" dirty="0"/>
              <a:t> </a:t>
            </a:r>
            <a:r>
              <a:rPr lang="cs-CZ" altLang="cs-CZ" dirty="0"/>
              <a:t>vypreparování sloupků které dlouho odolávají erozi díky zatížení (stejně jako sloupky v jeskyních ve Venezuele)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cs-CZ" altLang="cs-CZ" dirty="0"/>
              <a:t> eroze je extrémně nevyrovnaná v čase a prostoru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cs-CZ" altLang="cs-CZ" dirty="0"/>
              <a:t>V Petře ani jinde není vliv napětí na erozi dosud vůbec uvažován</a:t>
            </a:r>
            <a:endParaRPr lang="en-US" altLang="cs-CZ" dirty="0"/>
          </a:p>
        </p:txBody>
      </p:sp>
      <p:sp>
        <p:nvSpPr>
          <p:cNvPr id="69643" name="Rectangle 12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644" name="Rectangle 13"/>
          <p:cNvSpPr>
            <a:spLocks noChangeArrowheads="1"/>
          </p:cNvSpPr>
          <p:nvPr/>
        </p:nvSpPr>
        <p:spPr bwMode="auto">
          <a:xfrm>
            <a:off x="422" y="7292"/>
            <a:ext cx="721543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Simulace zvětrání hrobek v Petře: 2000 let eroze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6237312"/>
            <a:ext cx="1484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Řihošek</a:t>
            </a:r>
            <a:r>
              <a:rPr lang="cs-CZ" sz="1600" dirty="0"/>
              <a:t> </a:t>
            </a:r>
            <a:r>
              <a:rPr lang="cs-CZ" sz="1600" dirty="0" err="1"/>
              <a:t>et</a:t>
            </a:r>
            <a:r>
              <a:rPr lang="cs-CZ" sz="1600" dirty="0"/>
              <a:t> </a:t>
            </a:r>
            <a:r>
              <a:rPr lang="cs-CZ" sz="1600" dirty="0" err="1"/>
              <a:t>al</a:t>
            </a:r>
            <a:r>
              <a:rPr lang="cs-CZ" sz="1600" dirty="0"/>
              <a:t>. </a:t>
            </a:r>
          </a:p>
          <a:p>
            <a:r>
              <a:rPr lang="cs-CZ" sz="1600" dirty="0"/>
              <a:t>(2016)</a:t>
            </a:r>
            <a:endParaRPr lang="en-US" sz="1600" dirty="0"/>
          </a:p>
        </p:txBody>
      </p:sp>
      <p:pic>
        <p:nvPicPr>
          <p:cNvPr id="2" name="petra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75448" y="1897487"/>
            <a:ext cx="4968552" cy="4960513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707316"/>
            <a:ext cx="2339752" cy="22597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916832"/>
            <a:ext cx="4211960" cy="2815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6259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7" name="TextovéPole 7"/>
          <p:cNvSpPr txBox="1">
            <a:spLocks noChangeArrowheads="1"/>
          </p:cNvSpPr>
          <p:nvPr/>
        </p:nvSpPr>
        <p:spPr bwMode="auto">
          <a:xfrm>
            <a:off x="40788" y="556771"/>
            <a:ext cx="906462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600"/>
              </a:spcBef>
              <a:buFontTx/>
              <a:buChar char="•"/>
            </a:pPr>
            <a:r>
              <a:rPr lang="en-US" altLang="cs-CZ" dirty="0"/>
              <a:t> </a:t>
            </a:r>
            <a:r>
              <a:rPr lang="cs-CZ" altLang="cs-CZ" dirty="0"/>
              <a:t>Napětí jednoznačně výrazně ovlivňuje rozpad pískovce starověkých hrobek v  Petře (světové kulturní dědictví UNESCO), Jordánsko </a:t>
            </a:r>
            <a:endParaRPr lang="en-US" altLang="cs-CZ" dirty="0"/>
          </a:p>
        </p:txBody>
      </p:sp>
      <p:sp>
        <p:nvSpPr>
          <p:cNvPr id="69643" name="Rectangle 12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644" name="Rectangle 13"/>
          <p:cNvSpPr>
            <a:spLocks noChangeArrowheads="1"/>
          </p:cNvSpPr>
          <p:nvPr/>
        </p:nvSpPr>
        <p:spPr bwMode="auto">
          <a:xfrm>
            <a:off x="422" y="7292"/>
            <a:ext cx="760657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 b="1" dirty="0">
                <a:solidFill>
                  <a:schemeClr val="hlink"/>
                </a:solidFill>
              </a:rPr>
              <a:t>Napětí ovlivňuje rozpad pískovce v mnoha dalších případech</a:t>
            </a:r>
            <a:endParaRPr lang="en-US" altLang="cs-CZ" sz="2000" b="1" dirty="0">
              <a:solidFill>
                <a:schemeClr val="hlink"/>
              </a:solidFill>
            </a:endParaRPr>
          </a:p>
        </p:txBody>
      </p:sp>
      <p:pic>
        <p:nvPicPr>
          <p:cNvPr id="1026" name="Picture 2" descr="C:\BRUTUS_\import 10_2012\                                               ! gacr 2016\Ob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665" y="1176509"/>
            <a:ext cx="9107006" cy="414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29665" y="5324778"/>
            <a:ext cx="917830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buFontTx/>
              <a:buChar char="•"/>
            </a:pPr>
            <a:r>
              <a:rPr lang="en-US" altLang="cs-CZ" dirty="0"/>
              <a:t> </a:t>
            </a:r>
            <a:r>
              <a:rPr lang="cs-CZ" altLang="cs-CZ" dirty="0"/>
              <a:t>Nepřímá závislost mezi napětím a intenzitou solného zvětrání pro pískovec</a:t>
            </a:r>
            <a:r>
              <a:rPr lang="en-US" altLang="cs-CZ" dirty="0"/>
              <a:t> </a:t>
            </a:r>
            <a:r>
              <a:rPr lang="cs-CZ" altLang="cs-CZ" dirty="0" err="1"/>
              <a:t>Umm</a:t>
            </a:r>
            <a:r>
              <a:rPr lang="cs-CZ" altLang="cs-CZ" dirty="0"/>
              <a:t> </a:t>
            </a:r>
            <a:r>
              <a:rPr lang="cs-CZ" altLang="cs-CZ" dirty="0" err="1"/>
              <a:t>Ishrin</a:t>
            </a:r>
            <a:r>
              <a:rPr lang="en-US" altLang="cs-CZ" dirty="0"/>
              <a:t> </a:t>
            </a:r>
            <a:r>
              <a:rPr lang="cs-CZ" altLang="cs-CZ" dirty="0"/>
              <a:t>v kterém jsou vytesány hrobky</a:t>
            </a:r>
            <a:r>
              <a:rPr lang="en-US" altLang="cs-CZ" dirty="0"/>
              <a:t> (Petra</a:t>
            </a:r>
            <a:r>
              <a:rPr lang="cs-CZ" altLang="cs-CZ" dirty="0"/>
              <a:t>, Jordánsko</a:t>
            </a:r>
            <a:r>
              <a:rPr lang="en-US" altLang="cs-CZ" dirty="0"/>
              <a:t>)</a:t>
            </a:r>
            <a:endParaRPr lang="cs-CZ" altLang="cs-CZ" dirty="0"/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altLang="cs-CZ" dirty="0"/>
              <a:t> </a:t>
            </a:r>
            <a:r>
              <a:rPr lang="cs-CZ" altLang="cs-CZ" dirty="0"/>
              <a:t>Zvětrání hrobek se dá úspěšně replikovat modely ze střelečského uzamčeného písku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cs-CZ" altLang="cs-CZ" dirty="0"/>
              <a:t> </a:t>
            </a:r>
            <a:r>
              <a:rPr lang="cs-CZ" altLang="cs-CZ" b="1" dirty="0"/>
              <a:t>Vliv napětí je nutné uvažovat v pískovcích obecně, ne jen u vybraných forem</a:t>
            </a:r>
            <a:endParaRPr lang="en-US" altLang="cs-CZ" b="1" dirty="0"/>
          </a:p>
        </p:txBody>
      </p:sp>
      <p:sp>
        <p:nvSpPr>
          <p:cNvPr id="11" name="TextovéPole 10"/>
          <p:cNvSpPr txBox="1"/>
          <p:nvPr/>
        </p:nvSpPr>
        <p:spPr>
          <a:xfrm rot="16200000">
            <a:off x="2665968" y="1997404"/>
            <a:ext cx="1804556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/>
              <a:t>Hm. úbytek </a:t>
            </a:r>
            <a:r>
              <a:rPr lang="en-US" sz="1600" dirty="0"/>
              <a:t>(%)</a:t>
            </a:r>
          </a:p>
        </p:txBody>
      </p:sp>
      <p:sp>
        <p:nvSpPr>
          <p:cNvPr id="12" name="TextovéPole 11"/>
          <p:cNvSpPr txBox="1"/>
          <p:nvPr/>
        </p:nvSpPr>
        <p:spPr>
          <a:xfrm rot="16200000">
            <a:off x="5456799" y="1784807"/>
            <a:ext cx="1983529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/>
              <a:t>Průměrný úbytek hm. </a:t>
            </a:r>
            <a:r>
              <a:rPr lang="en-US" sz="1600" dirty="0"/>
              <a:t>(%)</a:t>
            </a: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1166330"/>
            <a:ext cx="1653501" cy="220387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4" name="Picture 2" descr="C:\Users\Administrator\Pictures\2014_06_15 petra1\zmensene\IMG_105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36858" y="1170085"/>
            <a:ext cx="1424073" cy="220011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387215" y="1166330"/>
            <a:ext cx="232457" cy="22038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1223591" y="2016646"/>
            <a:ext cx="792162" cy="5032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8" name="TextovéPole 8"/>
          <p:cNvSpPr txBox="1">
            <a:spLocks noChangeArrowheads="1"/>
          </p:cNvSpPr>
          <p:nvPr/>
        </p:nvSpPr>
        <p:spPr bwMode="auto">
          <a:xfrm>
            <a:off x="1223591" y="2085993"/>
            <a:ext cx="7191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dirty="0" err="1"/>
              <a:t>time</a:t>
            </a:r>
            <a:endParaRPr lang="en-US" alt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02603" y="1409489"/>
            <a:ext cx="1484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Řihošek</a:t>
            </a:r>
            <a:r>
              <a:rPr lang="cs-CZ" sz="1600" dirty="0"/>
              <a:t> </a:t>
            </a:r>
            <a:r>
              <a:rPr lang="cs-CZ" sz="1600" dirty="0" err="1"/>
              <a:t>et</a:t>
            </a:r>
            <a:r>
              <a:rPr lang="cs-CZ" sz="1600" dirty="0"/>
              <a:t> </a:t>
            </a:r>
            <a:r>
              <a:rPr lang="cs-CZ" sz="1600" dirty="0" err="1"/>
              <a:t>al</a:t>
            </a:r>
            <a:r>
              <a:rPr lang="cs-CZ" sz="1600" dirty="0"/>
              <a:t>. </a:t>
            </a:r>
          </a:p>
          <a:p>
            <a:r>
              <a:rPr lang="cs-CZ" sz="1600" dirty="0"/>
              <a:t>(2016)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5612694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extovéPole 1"/>
          <p:cNvSpPr txBox="1">
            <a:spLocks noChangeArrowheads="1"/>
          </p:cNvSpPr>
          <p:nvPr/>
        </p:nvSpPr>
        <p:spPr bwMode="auto">
          <a:xfrm>
            <a:off x="0" y="549275"/>
            <a:ext cx="9361858" cy="83099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dirty="0"/>
              <a:t>-krychličky 4 cm </a:t>
            </a:r>
            <a:r>
              <a:rPr lang="cs-CZ" altLang="cs-CZ" b="1" dirty="0"/>
              <a:t>cementovaných</a:t>
            </a:r>
            <a:r>
              <a:rPr lang="cs-CZ" altLang="cs-CZ" dirty="0"/>
              <a:t> pískovců, cyklicky máčených do Na</a:t>
            </a:r>
            <a:r>
              <a:rPr lang="cs-CZ" altLang="cs-CZ" baseline="-25000" dirty="0"/>
              <a:t>2</a:t>
            </a:r>
            <a:r>
              <a:rPr lang="cs-CZ" altLang="cs-CZ" dirty="0"/>
              <a:t>SO</a:t>
            </a:r>
            <a:r>
              <a:rPr lang="cs-CZ" altLang="cs-CZ" baseline="-25000" dirty="0"/>
              <a:t>4</a:t>
            </a:r>
          </a:p>
          <a:p>
            <a:r>
              <a:rPr lang="cs-CZ" altLang="cs-CZ" dirty="0"/>
              <a:t>-rychlost zvětrání klesá se zatížením (modře nezatížené trojice kostek, červeně zatížené)</a:t>
            </a:r>
            <a:endParaRPr lang="cs-CZ" altLang="cs-CZ" baseline="-25000" dirty="0"/>
          </a:p>
          <a:p>
            <a:endParaRPr lang="cs-CZ" altLang="cs-CZ" baseline="-25000" dirty="0"/>
          </a:p>
        </p:txBody>
      </p:sp>
      <p:sp>
        <p:nvSpPr>
          <p:cNvPr id="6" name="Obdélník 5"/>
          <p:cNvSpPr/>
          <p:nvPr/>
        </p:nvSpPr>
        <p:spPr>
          <a:xfrm>
            <a:off x="8243888" y="5516563"/>
            <a:ext cx="576262" cy="13414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5301" name="Rectangle 7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302" name="Rectangle 8"/>
          <p:cNvSpPr>
            <a:spLocks noChangeArrowheads="1"/>
          </p:cNvSpPr>
          <p:nvPr/>
        </p:nvSpPr>
        <p:spPr bwMode="auto">
          <a:xfrm>
            <a:off x="0" y="0"/>
            <a:ext cx="794640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Solné zvětrání cementovaných pískovců – vliv napětí</a:t>
            </a:r>
            <a:endParaRPr lang="cs-CZ" altLang="cs-CZ" sz="2400" b="1" dirty="0">
              <a:solidFill>
                <a:srgbClr val="FF0000"/>
              </a:solidFill>
            </a:endParaRPr>
          </a:p>
        </p:txBody>
      </p:sp>
      <p:grpSp>
        <p:nvGrpSpPr>
          <p:cNvPr id="55310" name="Group 14"/>
          <p:cNvGrpSpPr>
            <a:grpSpLocks/>
          </p:cNvGrpSpPr>
          <p:nvPr/>
        </p:nvGrpSpPr>
        <p:grpSpPr bwMode="auto">
          <a:xfrm>
            <a:off x="229084" y="1380272"/>
            <a:ext cx="7488238" cy="5288816"/>
            <a:chOff x="113" y="709"/>
            <a:chExt cx="4808" cy="3538"/>
          </a:xfrm>
        </p:grpSpPr>
        <p:pic>
          <p:nvPicPr>
            <p:cNvPr id="55297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3" y="709"/>
              <a:ext cx="4536" cy="3513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</p:pic>
        <p:sp>
          <p:nvSpPr>
            <p:cNvPr id="5" name="Obdélník 4"/>
            <p:cNvSpPr/>
            <p:nvPr/>
          </p:nvSpPr>
          <p:spPr>
            <a:xfrm>
              <a:off x="113" y="709"/>
              <a:ext cx="181" cy="2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" name="Obdélník 4"/>
            <p:cNvSpPr/>
            <p:nvPr/>
          </p:nvSpPr>
          <p:spPr>
            <a:xfrm>
              <a:off x="4377" y="3475"/>
              <a:ext cx="544" cy="77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grpSp>
        <p:nvGrpSpPr>
          <p:cNvPr id="55308" name="Group 12"/>
          <p:cNvGrpSpPr>
            <a:grpSpLocks/>
          </p:cNvGrpSpPr>
          <p:nvPr/>
        </p:nvGrpSpPr>
        <p:grpSpPr bwMode="auto">
          <a:xfrm>
            <a:off x="6716713" y="2852936"/>
            <a:ext cx="2398712" cy="2851150"/>
            <a:chOff x="4249" y="1706"/>
            <a:chExt cx="1511" cy="1796"/>
          </a:xfrm>
        </p:grpSpPr>
        <p:pic>
          <p:nvPicPr>
            <p:cNvPr id="55304" name="Picture 2"/>
            <p:cNvPicPr preferRelativeResize="0">
              <a:picLocks noChangeAspect="1" noChangeArrowheads="1"/>
            </p:cNvPicPr>
            <p:nvPr/>
          </p:nvPicPr>
          <p:blipFill>
            <a:blip r:embed="rId4" cstate="print"/>
            <a:srcRect l="2419"/>
            <a:stretch>
              <a:fillRect/>
            </a:stretch>
          </p:blipFill>
          <p:spPr bwMode="auto">
            <a:xfrm>
              <a:off x="4249" y="1706"/>
              <a:ext cx="1511" cy="179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</p:pic>
        <p:sp>
          <p:nvSpPr>
            <p:cNvPr id="3" name="Obdélník 4"/>
            <p:cNvSpPr/>
            <p:nvPr/>
          </p:nvSpPr>
          <p:spPr>
            <a:xfrm>
              <a:off x="4286" y="1706"/>
              <a:ext cx="136" cy="1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5" name="Picture 3" descr="C:\BRUTUS_\import 10_2012\                         adr prednaska\Fig_SI_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1052513"/>
            <a:ext cx="7956550" cy="5708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7346" name="TextovéPole 1"/>
          <p:cNvSpPr txBox="1">
            <a:spLocks noChangeArrowheads="1"/>
          </p:cNvSpPr>
          <p:nvPr/>
        </p:nvSpPr>
        <p:spPr bwMode="auto">
          <a:xfrm>
            <a:off x="107950" y="549275"/>
            <a:ext cx="675005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Výsledné tvary pro zatížené krychličky cementovaných pískovců</a:t>
            </a:r>
            <a:endParaRPr lang="cs-CZ" altLang="cs-CZ" baseline="-25000"/>
          </a:p>
        </p:txBody>
      </p:sp>
      <p:sp>
        <p:nvSpPr>
          <p:cNvPr id="57347" name="Rectangle 4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348" name="Rectangle 8"/>
          <p:cNvSpPr>
            <a:spLocks noChangeArrowheads="1"/>
          </p:cNvSpPr>
          <p:nvPr/>
        </p:nvSpPr>
        <p:spPr bwMode="auto">
          <a:xfrm>
            <a:off x="0" y="0"/>
            <a:ext cx="6100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hlink"/>
                </a:solidFill>
              </a:rPr>
              <a:t>Solné zvětrání cementovaných pískovců</a:t>
            </a:r>
            <a:endParaRPr lang="cs-CZ" alt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" name="Rectangle 8"/>
          <p:cNvSpPr>
            <a:spLocks noChangeArrowheads="1"/>
          </p:cNvSpPr>
          <p:nvPr/>
        </p:nvSpPr>
        <p:spPr bwMode="auto">
          <a:xfrm>
            <a:off x="0" y="0"/>
            <a:ext cx="628088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 b="1" dirty="0">
                <a:solidFill>
                  <a:schemeClr val="hlink"/>
                </a:solidFill>
              </a:rPr>
              <a:t>Rychlé a napětím kontrolované mrazové zvětrání</a:t>
            </a:r>
            <a:endParaRPr lang="en-US" altLang="cs-CZ" sz="2000" b="1" dirty="0">
              <a:solidFill>
                <a:schemeClr val="hlink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609" y="894452"/>
            <a:ext cx="5620181" cy="2844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299" y="913502"/>
            <a:ext cx="3362152" cy="2538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0788" y="556771"/>
            <a:ext cx="90646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600"/>
              </a:spcBef>
              <a:buFontTx/>
              <a:buChar char="•"/>
            </a:pPr>
            <a:r>
              <a:rPr lang="en-US" altLang="cs-CZ" dirty="0"/>
              <a:t> </a:t>
            </a:r>
            <a:r>
              <a:rPr lang="cs-CZ" altLang="cs-CZ" dirty="0"/>
              <a:t>Ústup stěny převisu je výrazně rychlejší tam, kde je u povrchu nízké napětí a naopak</a:t>
            </a:r>
            <a:endParaRPr lang="en-US" altLang="cs-CZ" dirty="0"/>
          </a:p>
        </p:txBody>
      </p:sp>
      <p:pic>
        <p:nvPicPr>
          <p:cNvPr id="9" name="Picture 2" descr="C:\BRUTUS_\import 10_2012\                                                   ! plzen\            k odeslani\Fig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88162"/>
            <a:ext cx="8405709" cy="358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97020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ovéPole 1"/>
          <p:cNvSpPr txBox="1">
            <a:spLocks noChangeArrowheads="1"/>
          </p:cNvSpPr>
          <p:nvPr/>
        </p:nvSpPr>
        <p:spPr bwMode="auto">
          <a:xfrm>
            <a:off x="0" y="549275"/>
            <a:ext cx="71642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cs-CZ"/>
            </a:defPPr>
            <a:lvl1pPr>
              <a:spcBef>
                <a:spcPts val="1200"/>
              </a:spcBef>
              <a:buFontTx/>
              <a:buChar char="•"/>
            </a:lvl1pPr>
          </a:lstStyle>
          <a:p>
            <a:r>
              <a:rPr lang="en-US" altLang="cs-CZ" dirty="0"/>
              <a:t> </a:t>
            </a:r>
            <a:r>
              <a:rPr lang="cs-CZ" altLang="cs-CZ" dirty="0"/>
              <a:t>Účinnost mrazového zvětrání klesá pokud jsou kostky zatížené</a:t>
            </a:r>
            <a:endParaRPr lang="en-US" altLang="cs-CZ" dirty="0"/>
          </a:p>
        </p:txBody>
      </p:sp>
      <p:sp>
        <p:nvSpPr>
          <p:cNvPr id="59398" name="TextovéPole 1"/>
          <p:cNvSpPr txBox="1">
            <a:spLocks noChangeArrowheads="1"/>
          </p:cNvSpPr>
          <p:nvPr/>
        </p:nvSpPr>
        <p:spPr bwMode="auto">
          <a:xfrm>
            <a:off x="3635375" y="5516563"/>
            <a:ext cx="185738" cy="2778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 altLang="cs-CZ" baseline="-25000" dirty="0"/>
          </a:p>
        </p:txBody>
      </p:sp>
      <p:sp>
        <p:nvSpPr>
          <p:cNvPr id="59405" name="Rectangle 15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9407" name="Rectangle 8"/>
          <p:cNvSpPr>
            <a:spLocks noChangeArrowheads="1"/>
          </p:cNvSpPr>
          <p:nvPr/>
        </p:nvSpPr>
        <p:spPr bwMode="auto">
          <a:xfrm>
            <a:off x="0" y="0"/>
            <a:ext cx="649729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Mrazové zvětrání cementovaných pískovců</a:t>
            </a:r>
            <a:endParaRPr lang="en-US" alt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80022" y="6512143"/>
            <a:ext cx="3048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počet mrazových cyklů</a:t>
            </a:r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 rot="16200000">
            <a:off x="-1985512" y="3553231"/>
            <a:ext cx="4416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aktuální hmotnost</a:t>
            </a:r>
            <a:r>
              <a:rPr lang="en-US" dirty="0"/>
              <a:t> / </a:t>
            </a:r>
            <a:r>
              <a:rPr lang="cs-CZ" dirty="0"/>
              <a:t>původní hmotnost</a:t>
            </a:r>
            <a:r>
              <a:rPr lang="en-US" dirty="0"/>
              <a:t>(%)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43" y="1082543"/>
            <a:ext cx="8382196" cy="5429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ovací šipka 15"/>
          <p:cNvCxnSpPr/>
          <p:nvPr/>
        </p:nvCxnSpPr>
        <p:spPr>
          <a:xfrm>
            <a:off x="4480485" y="4137025"/>
            <a:ext cx="936625" cy="165735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"/>
          <p:cNvSpPr txBox="1">
            <a:spLocks noChangeArrowheads="1"/>
          </p:cNvSpPr>
          <p:nvPr/>
        </p:nvSpPr>
        <p:spPr bwMode="auto">
          <a:xfrm rot="3459270">
            <a:off x="3427179" y="3368822"/>
            <a:ext cx="1351652" cy="36933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 dirty="0"/>
              <a:t>nezatížené</a:t>
            </a:r>
            <a:endParaRPr lang="en-US" altLang="cs-CZ" b="1" baseline="-25000" dirty="0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6192738" y="2450821"/>
            <a:ext cx="1943100" cy="71913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"/>
          <p:cNvSpPr txBox="1">
            <a:spLocks noChangeArrowheads="1"/>
          </p:cNvSpPr>
          <p:nvPr/>
        </p:nvSpPr>
        <p:spPr bwMode="auto">
          <a:xfrm rot="1144125">
            <a:off x="6834170" y="2274388"/>
            <a:ext cx="1082348" cy="36933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 dirty="0"/>
              <a:t>zatížené</a:t>
            </a:r>
            <a:endParaRPr lang="en-US" altLang="cs-CZ" b="1" baseline="-25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41122" y="1082543"/>
            <a:ext cx="3482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každá linie bodů je průměr tří kostek</a:t>
            </a:r>
            <a:endParaRPr lang="en-US" sz="1600" dirty="0"/>
          </a:p>
        </p:txBody>
      </p:sp>
      <p:sp>
        <p:nvSpPr>
          <p:cNvPr id="5" name="Ovál 4"/>
          <p:cNvSpPr/>
          <p:nvPr/>
        </p:nvSpPr>
        <p:spPr>
          <a:xfrm>
            <a:off x="2987824" y="5946194"/>
            <a:ext cx="260821" cy="21911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8316416" y="3553488"/>
            <a:ext cx="260821" cy="21911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705804" y="3797342"/>
            <a:ext cx="15744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rozpad sloupků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4201915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1"/>
          <p:cNvSpPr txBox="1">
            <a:spLocks noChangeArrowheads="1"/>
          </p:cNvSpPr>
          <p:nvPr/>
        </p:nvSpPr>
        <p:spPr bwMode="auto">
          <a:xfrm>
            <a:off x="2632471" y="4761111"/>
            <a:ext cx="4346972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endParaRPr lang="en-US" altLang="cs-CZ" baseline="-25000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4289" y="3467769"/>
            <a:ext cx="3008019" cy="34328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0" y="-22329"/>
            <a:ext cx="9144000" cy="3571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5149" y="-40144"/>
            <a:ext cx="7491153" cy="44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300" b="1" dirty="0">
                <a:solidFill>
                  <a:schemeClr val="hlink"/>
                </a:solidFill>
              </a:rPr>
              <a:t>Jak se z pevného pískovce stane uzamčený písek?</a:t>
            </a:r>
            <a:endParaRPr lang="en-US" altLang="cs-CZ" sz="2300" b="1" dirty="0">
              <a:solidFill>
                <a:schemeClr val="hlink"/>
              </a:solidFill>
            </a:endParaRPr>
          </a:p>
        </p:txBody>
      </p:sp>
      <p:sp>
        <p:nvSpPr>
          <p:cNvPr id="11" name="TextovéPole 1"/>
          <p:cNvSpPr txBox="1">
            <a:spLocks noChangeArrowheads="1"/>
          </p:cNvSpPr>
          <p:nvPr/>
        </p:nvSpPr>
        <p:spPr bwMode="auto">
          <a:xfrm>
            <a:off x="0" y="445061"/>
            <a:ext cx="3085202" cy="2308324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en-US" altLang="cs-CZ" dirty="0"/>
              <a:t> </a:t>
            </a:r>
            <a:r>
              <a:rPr lang="cs-CZ" altLang="cs-CZ" dirty="0"/>
              <a:t>pevnost hornin na povrchu klesá o 4 řády díky zvětrání</a:t>
            </a:r>
            <a:endParaRPr lang="en-US" altLang="cs-CZ" dirty="0"/>
          </a:p>
          <a:p>
            <a:pPr>
              <a:buFontTx/>
              <a:buChar char="•"/>
            </a:pPr>
            <a:endParaRPr lang="en-US" altLang="cs-CZ" dirty="0"/>
          </a:p>
          <a:p>
            <a:pPr>
              <a:buFontTx/>
              <a:buChar char="•"/>
            </a:pPr>
            <a:r>
              <a:rPr lang="cs-CZ" altLang="cs-CZ" dirty="0"/>
              <a:t> cementované pískovce se rozpadají na povrchu na zrna a šupiny jejichž vlastnosti jsou podobné jako u uzamčeného písku</a:t>
            </a:r>
            <a:endParaRPr lang="en-US" altLang="cs-CZ" dirty="0"/>
          </a:p>
        </p:txBody>
      </p:sp>
      <p:sp>
        <p:nvSpPr>
          <p:cNvPr id="12" name="Freeform 14"/>
          <p:cNvSpPr>
            <a:spLocks/>
          </p:cNvSpPr>
          <p:nvPr/>
        </p:nvSpPr>
        <p:spPr bwMode="auto">
          <a:xfrm rot="264022">
            <a:off x="156749" y="3966351"/>
            <a:ext cx="2780574" cy="2748184"/>
          </a:xfrm>
          <a:custGeom>
            <a:avLst/>
            <a:gdLst/>
            <a:ahLst/>
            <a:cxnLst>
              <a:cxn ang="0">
                <a:pos x="1632" y="1908"/>
              </a:cxn>
              <a:cxn ang="0">
                <a:pos x="1590" y="1938"/>
              </a:cxn>
              <a:cxn ang="0">
                <a:pos x="1554" y="1980"/>
              </a:cxn>
              <a:cxn ang="0">
                <a:pos x="1464" y="1998"/>
              </a:cxn>
              <a:cxn ang="0">
                <a:pos x="1446" y="2010"/>
              </a:cxn>
              <a:cxn ang="0">
                <a:pos x="1434" y="1992"/>
              </a:cxn>
              <a:cxn ang="0">
                <a:pos x="1368" y="1974"/>
              </a:cxn>
              <a:cxn ang="0">
                <a:pos x="1266" y="1944"/>
              </a:cxn>
              <a:cxn ang="0">
                <a:pos x="1026" y="1860"/>
              </a:cxn>
              <a:cxn ang="0">
                <a:pos x="984" y="1806"/>
              </a:cxn>
              <a:cxn ang="0">
                <a:pos x="924" y="1782"/>
              </a:cxn>
              <a:cxn ang="0">
                <a:pos x="870" y="1746"/>
              </a:cxn>
              <a:cxn ang="0">
                <a:pos x="768" y="1650"/>
              </a:cxn>
              <a:cxn ang="0">
                <a:pos x="666" y="1434"/>
              </a:cxn>
              <a:cxn ang="0">
                <a:pos x="636" y="1350"/>
              </a:cxn>
              <a:cxn ang="0">
                <a:pos x="570" y="1194"/>
              </a:cxn>
              <a:cxn ang="0">
                <a:pos x="438" y="1008"/>
              </a:cxn>
              <a:cxn ang="0">
                <a:pos x="402" y="972"/>
              </a:cxn>
              <a:cxn ang="0">
                <a:pos x="366" y="948"/>
              </a:cxn>
              <a:cxn ang="0">
                <a:pos x="294" y="852"/>
              </a:cxn>
              <a:cxn ang="0">
                <a:pos x="240" y="774"/>
              </a:cxn>
              <a:cxn ang="0">
                <a:pos x="144" y="624"/>
              </a:cxn>
              <a:cxn ang="0">
                <a:pos x="108" y="540"/>
              </a:cxn>
              <a:cxn ang="0">
                <a:pos x="42" y="366"/>
              </a:cxn>
              <a:cxn ang="0">
                <a:pos x="30" y="336"/>
              </a:cxn>
              <a:cxn ang="0">
                <a:pos x="18" y="318"/>
              </a:cxn>
              <a:cxn ang="0">
                <a:pos x="0" y="264"/>
              </a:cxn>
              <a:cxn ang="0">
                <a:pos x="6" y="210"/>
              </a:cxn>
              <a:cxn ang="0">
                <a:pos x="42" y="168"/>
              </a:cxn>
              <a:cxn ang="0">
                <a:pos x="258" y="36"/>
              </a:cxn>
              <a:cxn ang="0">
                <a:pos x="360" y="0"/>
              </a:cxn>
              <a:cxn ang="0">
                <a:pos x="504" y="12"/>
              </a:cxn>
              <a:cxn ang="0">
                <a:pos x="534" y="30"/>
              </a:cxn>
              <a:cxn ang="0">
                <a:pos x="672" y="84"/>
              </a:cxn>
              <a:cxn ang="0">
                <a:pos x="846" y="210"/>
              </a:cxn>
              <a:cxn ang="0">
                <a:pos x="948" y="288"/>
              </a:cxn>
              <a:cxn ang="0">
                <a:pos x="1056" y="354"/>
              </a:cxn>
              <a:cxn ang="0">
                <a:pos x="1134" y="390"/>
              </a:cxn>
              <a:cxn ang="0">
                <a:pos x="1218" y="474"/>
              </a:cxn>
              <a:cxn ang="0">
                <a:pos x="1248" y="546"/>
              </a:cxn>
              <a:cxn ang="0">
                <a:pos x="1284" y="606"/>
              </a:cxn>
              <a:cxn ang="0">
                <a:pos x="1422" y="792"/>
              </a:cxn>
              <a:cxn ang="0">
                <a:pos x="1500" y="906"/>
              </a:cxn>
              <a:cxn ang="0">
                <a:pos x="1554" y="978"/>
              </a:cxn>
              <a:cxn ang="0">
                <a:pos x="1620" y="1068"/>
              </a:cxn>
              <a:cxn ang="0">
                <a:pos x="1710" y="1188"/>
              </a:cxn>
              <a:cxn ang="0">
                <a:pos x="1764" y="1266"/>
              </a:cxn>
              <a:cxn ang="0">
                <a:pos x="1806" y="1332"/>
              </a:cxn>
              <a:cxn ang="0">
                <a:pos x="1812" y="1356"/>
              </a:cxn>
              <a:cxn ang="0">
                <a:pos x="1824" y="1392"/>
              </a:cxn>
              <a:cxn ang="0">
                <a:pos x="1776" y="1494"/>
              </a:cxn>
              <a:cxn ang="0">
                <a:pos x="1752" y="1530"/>
              </a:cxn>
              <a:cxn ang="0">
                <a:pos x="1740" y="1548"/>
              </a:cxn>
              <a:cxn ang="0">
                <a:pos x="1698" y="1686"/>
              </a:cxn>
              <a:cxn ang="0">
                <a:pos x="1650" y="1890"/>
              </a:cxn>
              <a:cxn ang="0">
                <a:pos x="1632" y="1908"/>
              </a:cxn>
            </a:cxnLst>
            <a:rect l="0" t="0" r="r" b="b"/>
            <a:pathLst>
              <a:path w="1824" h="2011">
                <a:moveTo>
                  <a:pt x="1632" y="1908"/>
                </a:moveTo>
                <a:cubicBezTo>
                  <a:pt x="1622" y="1915"/>
                  <a:pt x="1597" y="1931"/>
                  <a:pt x="1590" y="1938"/>
                </a:cubicBezTo>
                <a:cubicBezTo>
                  <a:pt x="1572" y="1956"/>
                  <a:pt x="1583" y="1966"/>
                  <a:pt x="1554" y="1980"/>
                </a:cubicBezTo>
                <a:cubicBezTo>
                  <a:pt x="1527" y="1994"/>
                  <a:pt x="1494" y="1991"/>
                  <a:pt x="1464" y="1998"/>
                </a:cubicBezTo>
                <a:cubicBezTo>
                  <a:pt x="1458" y="2002"/>
                  <a:pt x="1453" y="2011"/>
                  <a:pt x="1446" y="2010"/>
                </a:cubicBezTo>
                <a:cubicBezTo>
                  <a:pt x="1439" y="2009"/>
                  <a:pt x="1440" y="1997"/>
                  <a:pt x="1434" y="1992"/>
                </a:cubicBezTo>
                <a:cubicBezTo>
                  <a:pt x="1415" y="1976"/>
                  <a:pt x="1391" y="1977"/>
                  <a:pt x="1368" y="1974"/>
                </a:cubicBezTo>
                <a:cubicBezTo>
                  <a:pt x="1335" y="1958"/>
                  <a:pt x="1302" y="1950"/>
                  <a:pt x="1266" y="1944"/>
                </a:cubicBezTo>
                <a:cubicBezTo>
                  <a:pt x="1202" y="1902"/>
                  <a:pt x="1101" y="1873"/>
                  <a:pt x="1026" y="1860"/>
                </a:cubicBezTo>
                <a:cubicBezTo>
                  <a:pt x="1003" y="1845"/>
                  <a:pt x="1004" y="1823"/>
                  <a:pt x="984" y="1806"/>
                </a:cubicBezTo>
                <a:cubicBezTo>
                  <a:pt x="960" y="1786"/>
                  <a:pt x="952" y="1788"/>
                  <a:pt x="924" y="1782"/>
                </a:cubicBezTo>
                <a:cubicBezTo>
                  <a:pt x="906" y="1764"/>
                  <a:pt x="894" y="1754"/>
                  <a:pt x="870" y="1746"/>
                </a:cubicBezTo>
                <a:cubicBezTo>
                  <a:pt x="832" y="1717"/>
                  <a:pt x="790" y="1693"/>
                  <a:pt x="768" y="1650"/>
                </a:cubicBezTo>
                <a:cubicBezTo>
                  <a:pt x="756" y="1580"/>
                  <a:pt x="717" y="1485"/>
                  <a:pt x="666" y="1434"/>
                </a:cubicBezTo>
                <a:cubicBezTo>
                  <a:pt x="656" y="1405"/>
                  <a:pt x="647" y="1378"/>
                  <a:pt x="636" y="1350"/>
                </a:cubicBezTo>
                <a:cubicBezTo>
                  <a:pt x="629" y="1297"/>
                  <a:pt x="609" y="1233"/>
                  <a:pt x="570" y="1194"/>
                </a:cubicBezTo>
                <a:cubicBezTo>
                  <a:pt x="541" y="1123"/>
                  <a:pt x="478" y="1072"/>
                  <a:pt x="438" y="1008"/>
                </a:cubicBezTo>
                <a:cubicBezTo>
                  <a:pt x="404" y="954"/>
                  <a:pt x="438" y="992"/>
                  <a:pt x="402" y="972"/>
                </a:cubicBezTo>
                <a:cubicBezTo>
                  <a:pt x="389" y="965"/>
                  <a:pt x="366" y="948"/>
                  <a:pt x="366" y="948"/>
                </a:cubicBezTo>
                <a:cubicBezTo>
                  <a:pt x="356" y="918"/>
                  <a:pt x="317" y="875"/>
                  <a:pt x="294" y="852"/>
                </a:cubicBezTo>
                <a:cubicBezTo>
                  <a:pt x="284" y="821"/>
                  <a:pt x="255" y="803"/>
                  <a:pt x="240" y="774"/>
                </a:cubicBezTo>
                <a:cubicBezTo>
                  <a:pt x="214" y="723"/>
                  <a:pt x="175" y="675"/>
                  <a:pt x="144" y="624"/>
                </a:cubicBezTo>
                <a:cubicBezTo>
                  <a:pt x="138" y="586"/>
                  <a:pt x="131" y="570"/>
                  <a:pt x="108" y="540"/>
                </a:cubicBezTo>
                <a:cubicBezTo>
                  <a:pt x="99" y="487"/>
                  <a:pt x="62" y="420"/>
                  <a:pt x="42" y="366"/>
                </a:cubicBezTo>
                <a:cubicBezTo>
                  <a:pt x="38" y="356"/>
                  <a:pt x="35" y="346"/>
                  <a:pt x="30" y="336"/>
                </a:cubicBezTo>
                <a:cubicBezTo>
                  <a:pt x="27" y="330"/>
                  <a:pt x="21" y="325"/>
                  <a:pt x="18" y="318"/>
                </a:cubicBezTo>
                <a:cubicBezTo>
                  <a:pt x="11" y="300"/>
                  <a:pt x="0" y="264"/>
                  <a:pt x="0" y="264"/>
                </a:cubicBezTo>
                <a:cubicBezTo>
                  <a:pt x="2" y="246"/>
                  <a:pt x="2" y="228"/>
                  <a:pt x="6" y="210"/>
                </a:cubicBezTo>
                <a:cubicBezTo>
                  <a:pt x="9" y="197"/>
                  <a:pt x="36" y="174"/>
                  <a:pt x="42" y="168"/>
                </a:cubicBezTo>
                <a:cubicBezTo>
                  <a:pt x="96" y="105"/>
                  <a:pt x="179" y="62"/>
                  <a:pt x="258" y="36"/>
                </a:cubicBezTo>
                <a:cubicBezTo>
                  <a:pt x="289" y="12"/>
                  <a:pt x="323" y="12"/>
                  <a:pt x="360" y="0"/>
                </a:cubicBezTo>
                <a:cubicBezTo>
                  <a:pt x="408" y="4"/>
                  <a:pt x="457" y="4"/>
                  <a:pt x="504" y="12"/>
                </a:cubicBezTo>
                <a:cubicBezTo>
                  <a:pt x="515" y="14"/>
                  <a:pt x="523" y="25"/>
                  <a:pt x="534" y="30"/>
                </a:cubicBezTo>
                <a:cubicBezTo>
                  <a:pt x="578" y="50"/>
                  <a:pt x="630" y="60"/>
                  <a:pt x="672" y="84"/>
                </a:cubicBezTo>
                <a:cubicBezTo>
                  <a:pt x="733" y="118"/>
                  <a:pt x="781" y="188"/>
                  <a:pt x="846" y="210"/>
                </a:cubicBezTo>
                <a:cubicBezTo>
                  <a:pt x="870" y="246"/>
                  <a:pt x="913" y="263"/>
                  <a:pt x="948" y="288"/>
                </a:cubicBezTo>
                <a:cubicBezTo>
                  <a:pt x="989" y="317"/>
                  <a:pt x="1006" y="346"/>
                  <a:pt x="1056" y="354"/>
                </a:cubicBezTo>
                <a:cubicBezTo>
                  <a:pt x="1082" y="367"/>
                  <a:pt x="1110" y="374"/>
                  <a:pt x="1134" y="390"/>
                </a:cubicBezTo>
                <a:cubicBezTo>
                  <a:pt x="1156" y="423"/>
                  <a:pt x="1195" y="437"/>
                  <a:pt x="1218" y="474"/>
                </a:cubicBezTo>
                <a:cubicBezTo>
                  <a:pt x="1258" y="537"/>
                  <a:pt x="1216" y="482"/>
                  <a:pt x="1248" y="546"/>
                </a:cubicBezTo>
                <a:cubicBezTo>
                  <a:pt x="1258" y="567"/>
                  <a:pt x="1274" y="585"/>
                  <a:pt x="1284" y="606"/>
                </a:cubicBezTo>
                <a:cubicBezTo>
                  <a:pt x="1318" y="673"/>
                  <a:pt x="1379" y="732"/>
                  <a:pt x="1422" y="792"/>
                </a:cubicBezTo>
                <a:cubicBezTo>
                  <a:pt x="1449" y="830"/>
                  <a:pt x="1467" y="873"/>
                  <a:pt x="1500" y="906"/>
                </a:cubicBezTo>
                <a:cubicBezTo>
                  <a:pt x="1511" y="939"/>
                  <a:pt x="1528" y="952"/>
                  <a:pt x="1554" y="978"/>
                </a:cubicBezTo>
                <a:cubicBezTo>
                  <a:pt x="1581" y="1005"/>
                  <a:pt x="1579" y="1041"/>
                  <a:pt x="1620" y="1068"/>
                </a:cubicBezTo>
                <a:cubicBezTo>
                  <a:pt x="1642" y="1111"/>
                  <a:pt x="1676" y="1154"/>
                  <a:pt x="1710" y="1188"/>
                </a:cubicBezTo>
                <a:cubicBezTo>
                  <a:pt x="1724" y="1223"/>
                  <a:pt x="1743" y="1235"/>
                  <a:pt x="1764" y="1266"/>
                </a:cubicBezTo>
                <a:cubicBezTo>
                  <a:pt x="1778" y="1287"/>
                  <a:pt x="1791" y="1310"/>
                  <a:pt x="1806" y="1332"/>
                </a:cubicBezTo>
                <a:cubicBezTo>
                  <a:pt x="1808" y="1340"/>
                  <a:pt x="1810" y="1348"/>
                  <a:pt x="1812" y="1356"/>
                </a:cubicBezTo>
                <a:cubicBezTo>
                  <a:pt x="1816" y="1368"/>
                  <a:pt x="1824" y="1392"/>
                  <a:pt x="1824" y="1392"/>
                </a:cubicBezTo>
                <a:cubicBezTo>
                  <a:pt x="1819" y="1440"/>
                  <a:pt x="1815" y="1468"/>
                  <a:pt x="1776" y="1494"/>
                </a:cubicBezTo>
                <a:cubicBezTo>
                  <a:pt x="1768" y="1506"/>
                  <a:pt x="1760" y="1518"/>
                  <a:pt x="1752" y="1530"/>
                </a:cubicBezTo>
                <a:cubicBezTo>
                  <a:pt x="1748" y="1536"/>
                  <a:pt x="1740" y="1548"/>
                  <a:pt x="1740" y="1548"/>
                </a:cubicBezTo>
                <a:cubicBezTo>
                  <a:pt x="1728" y="1594"/>
                  <a:pt x="1713" y="1641"/>
                  <a:pt x="1698" y="1686"/>
                </a:cubicBezTo>
                <a:cubicBezTo>
                  <a:pt x="1696" y="1720"/>
                  <a:pt x="1715" y="1868"/>
                  <a:pt x="1650" y="1890"/>
                </a:cubicBezTo>
                <a:cubicBezTo>
                  <a:pt x="1643" y="1912"/>
                  <a:pt x="1650" y="1908"/>
                  <a:pt x="1632" y="1908"/>
                </a:cubicBezTo>
                <a:close/>
              </a:path>
            </a:pathLst>
          </a:custGeom>
          <a:noFill/>
          <a:ln w="19050" cap="flat">
            <a:solidFill>
              <a:srgbClr val="FF0000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 dirty="0"/>
          </a:p>
        </p:txBody>
      </p:sp>
      <p:sp>
        <p:nvSpPr>
          <p:cNvPr id="17" name="Text Box 20"/>
          <p:cNvSpPr txBox="1">
            <a:spLocks noChangeArrowheads="1"/>
          </p:cNvSpPr>
          <p:nvPr/>
        </p:nvSpPr>
        <p:spPr bwMode="auto">
          <a:xfrm>
            <a:off x="1128846" y="4815542"/>
            <a:ext cx="159618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solidFill>
                  <a:srgbClr val="FF0000"/>
                </a:solidFill>
              </a:rPr>
              <a:t>zvětralá šupina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8" name="Text Box 21"/>
          <p:cNvSpPr txBox="1">
            <a:spLocks noChangeArrowheads="1"/>
          </p:cNvSpPr>
          <p:nvPr/>
        </p:nvSpPr>
        <p:spPr bwMode="auto">
          <a:xfrm>
            <a:off x="189362" y="6088667"/>
            <a:ext cx="131666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</a:pPr>
            <a:r>
              <a:rPr lang="cs-CZ" dirty="0">
                <a:solidFill>
                  <a:srgbClr val="FF0000"/>
                </a:solidFill>
              </a:rPr>
              <a:t>pevný </a:t>
            </a:r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FF0000"/>
                </a:solidFill>
              </a:rPr>
              <a:t>povrch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6814" y="4463016"/>
            <a:ext cx="2576919" cy="239498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5202" y="5049052"/>
            <a:ext cx="1751661" cy="182724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8334" y="4869161"/>
            <a:ext cx="1572745" cy="2022876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5857" y="340767"/>
            <a:ext cx="4968551" cy="3216192"/>
          </a:xfrm>
          <a:prstGeom prst="rect">
            <a:avLst/>
          </a:prstGeom>
        </p:spPr>
      </p:pic>
      <p:sp>
        <p:nvSpPr>
          <p:cNvPr id="19" name="Obdélník 18">
            <a:extLst>
              <a:ext uri="{FF2B5EF4-FFF2-40B4-BE49-F238E27FC236}">
                <a16:creationId xmlns:a16="http://schemas.microsoft.com/office/drawing/2014/main" id="{5EEA7D41-A064-4411-A5DA-5F4CA2719DF2}"/>
              </a:ext>
            </a:extLst>
          </p:cNvPr>
          <p:cNvSpPr/>
          <p:nvPr/>
        </p:nvSpPr>
        <p:spPr>
          <a:xfrm>
            <a:off x="3063438" y="3826839"/>
            <a:ext cx="59439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buFontTx/>
              <a:buChar char="•"/>
            </a:pPr>
            <a:r>
              <a:rPr lang="en-US" altLang="cs-CZ" dirty="0"/>
              <a:t> </a:t>
            </a:r>
            <a:r>
              <a:rPr lang="cs-CZ" altLang="cs-CZ" dirty="0"/>
              <a:t>nízké stlačení vysvětluje rychlý rozpad malých kamenů pískovce v řadě oblastí na světě</a:t>
            </a:r>
            <a:endParaRPr lang="en-US" altLang="cs-CZ" dirty="0"/>
          </a:p>
        </p:txBody>
      </p:sp>
      <p:sp>
        <p:nvSpPr>
          <p:cNvPr id="3" name="TextovéPole 2"/>
          <p:cNvSpPr txBox="1"/>
          <p:nvPr/>
        </p:nvSpPr>
        <p:spPr>
          <a:xfrm rot="16200000">
            <a:off x="2148402" y="1629296"/>
            <a:ext cx="24802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Tahová pevnost </a:t>
            </a:r>
            <a:r>
              <a:rPr lang="en-US" dirty="0"/>
              <a:t>(kPa)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964778" y="3357061"/>
            <a:ext cx="235192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odpor při vrtání </a:t>
            </a:r>
            <a:r>
              <a:rPr lang="en-US" dirty="0"/>
              <a:t>(kPa)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037238" y="369489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66FF"/>
                </a:solidFill>
              </a:rPr>
              <a:t>pevný pískovec</a:t>
            </a:r>
            <a:endParaRPr lang="en-US" dirty="0">
              <a:solidFill>
                <a:srgbClr val="0066FF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243607" y="2434100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66FF"/>
                </a:solidFill>
              </a:rPr>
              <a:t>písek</a:t>
            </a:r>
            <a:endParaRPr lang="en-US" dirty="0">
              <a:solidFill>
                <a:srgbClr val="0066FF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961033" y="5508603"/>
            <a:ext cx="1656184" cy="47809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zvětrání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0986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435" y="1207183"/>
            <a:ext cx="7276875" cy="265752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7435" y="3864707"/>
            <a:ext cx="5598914" cy="30149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1479" y="3864706"/>
            <a:ext cx="2374897" cy="30166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7258" y="1202309"/>
            <a:ext cx="2135769" cy="266239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563888" y="227687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zaplaveno po strop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07704" y="322810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trvalá hladina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99111" y="2190608"/>
            <a:ext cx="780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vodní</a:t>
            </a:r>
          </a:p>
          <a:p>
            <a:r>
              <a:rPr lang="cs-CZ" dirty="0"/>
              <a:t> čáry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1350214"/>
            <a:ext cx="10726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rozpad </a:t>
            </a:r>
          </a:p>
          <a:p>
            <a:r>
              <a:rPr lang="cs-CZ" dirty="0"/>
              <a:t>na písek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161880" y="1514147"/>
            <a:ext cx="10726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velké</a:t>
            </a:r>
          </a:p>
          <a:p>
            <a:r>
              <a:rPr lang="cs-CZ" dirty="0"/>
              <a:t>prostory</a:t>
            </a:r>
          </a:p>
        </p:txBody>
      </p:sp>
      <p:sp>
        <p:nvSpPr>
          <p:cNvPr id="12" name="Rectangle 12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3" name="Rectangle 13"/>
          <p:cNvSpPr>
            <a:spLocks noChangeArrowheads="1"/>
          </p:cNvSpPr>
          <p:nvPr/>
        </p:nvSpPr>
        <p:spPr bwMode="auto">
          <a:xfrm>
            <a:off x="422" y="7292"/>
            <a:ext cx="932819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hlink"/>
                </a:solidFill>
              </a:rPr>
              <a:t>Hosín a Nevřeň, příklady dalších uzamčených písků (křída a </a:t>
            </a:r>
            <a:r>
              <a:rPr lang="cs-CZ" sz="2000" b="1" dirty="0" err="1">
                <a:solidFill>
                  <a:schemeClr val="hlink"/>
                </a:solidFill>
              </a:rPr>
              <a:t>permokarbon</a:t>
            </a:r>
            <a:r>
              <a:rPr lang="cs-CZ" sz="2000" b="1" dirty="0">
                <a:solidFill>
                  <a:schemeClr val="hlink"/>
                </a:solidFill>
              </a:rPr>
              <a:t>)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-17435" y="479145"/>
            <a:ext cx="9144000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-jdou tesat motykou a na povrchu se rychle rozplavují ale v podzemí vydržely bez výztuhy přes 130 let a to i při úplném zatopení chodeb</a:t>
            </a:r>
          </a:p>
          <a:p>
            <a:r>
              <a:rPr lang="cs-CZ" dirty="0"/>
              <a:t>-nestlačený písek se okamžitě ve vodě rozpadá ale stlačený drží věčně</a:t>
            </a:r>
          </a:p>
        </p:txBody>
      </p:sp>
    </p:spTree>
    <p:extLst>
      <p:ext uri="{BB962C8B-B14F-4D97-AF65-F5344CB8AC3E}">
        <p14:creationId xmlns:p14="http://schemas.microsoft.com/office/powerpoint/2010/main" val="28600039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89039"/>
            <a:ext cx="4735727" cy="315715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766" y="216023"/>
            <a:ext cx="2379629" cy="3573016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FB46472A-74A9-4751-BCE2-1799ADDFD85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716" y="3788701"/>
            <a:ext cx="4611812" cy="3074541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01E78A31-C8B0-4A5F-8DBE-F2EC114AB6A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2002" y="476250"/>
            <a:ext cx="4645502" cy="3097001"/>
          </a:xfrm>
          <a:prstGeom prst="rect">
            <a:avLst/>
          </a:prstGeom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29854A16-9B7F-4ED6-9035-E52897628ACC}"/>
              </a:ext>
            </a:extLst>
          </p:cNvPr>
          <p:cNvSpPr txBox="1"/>
          <p:nvPr/>
        </p:nvSpPr>
        <p:spPr>
          <a:xfrm>
            <a:off x="2367863" y="424147"/>
            <a:ext cx="262441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</a:t>
            </a:r>
            <a:r>
              <a:rPr lang="cs-CZ" dirty="0"/>
              <a:t>uzamčené písky a měkké pískovce nejsou vzácné</a:t>
            </a:r>
            <a:endParaRPr lang="en-US" dirty="0"/>
          </a:p>
          <a:p>
            <a:r>
              <a:rPr lang="en-US" dirty="0"/>
              <a:t>-</a:t>
            </a:r>
            <a:r>
              <a:rPr lang="cs-CZ" dirty="0"/>
              <a:t>příklad </a:t>
            </a:r>
            <a:r>
              <a:rPr lang="en-US" dirty="0"/>
              <a:t>Black Reef Quartzite (2</a:t>
            </a:r>
            <a:r>
              <a:rPr lang="cs-CZ" dirty="0"/>
              <a:t>,</a:t>
            </a:r>
            <a:r>
              <a:rPr lang="en-US" dirty="0"/>
              <a:t>2-2</a:t>
            </a:r>
            <a:r>
              <a:rPr lang="cs-CZ" dirty="0"/>
              <a:t>,</a:t>
            </a:r>
            <a:r>
              <a:rPr lang="en-US" dirty="0"/>
              <a:t>5 </a:t>
            </a:r>
            <a:r>
              <a:rPr lang="cs-CZ" dirty="0"/>
              <a:t>miliardy let staré</a:t>
            </a:r>
            <a:r>
              <a:rPr lang="en-US" dirty="0"/>
              <a:t>)</a:t>
            </a:r>
          </a:p>
          <a:p>
            <a:r>
              <a:rPr lang="en-US" dirty="0"/>
              <a:t>-</a:t>
            </a:r>
            <a:r>
              <a:rPr lang="cs-CZ" dirty="0"/>
              <a:t>v uzamčeném písku přecházejícím do křemence se tvoří vyklenuté stropy</a:t>
            </a:r>
            <a:endParaRPr lang="en-US" dirty="0"/>
          </a:p>
          <a:p>
            <a:r>
              <a:rPr lang="en-US" dirty="0"/>
              <a:t>-</a:t>
            </a:r>
            <a:r>
              <a:rPr lang="cs-CZ" dirty="0"/>
              <a:t>uzamčení lze testovat v ruce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0" y="0"/>
            <a:ext cx="817082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Uzamčená písek z K</a:t>
            </a:r>
            <a:r>
              <a:rPr lang="en-US" altLang="cs-CZ" sz="2400" b="1" dirty="0" err="1">
                <a:solidFill>
                  <a:schemeClr val="hlink"/>
                </a:solidFill>
              </a:rPr>
              <a:t>aapsehoop</a:t>
            </a:r>
            <a:r>
              <a:rPr lang="en-US" altLang="cs-CZ" sz="2400" b="1" dirty="0">
                <a:solidFill>
                  <a:schemeClr val="hlink"/>
                </a:solidFill>
              </a:rPr>
              <a:t>, </a:t>
            </a:r>
            <a:r>
              <a:rPr lang="cs-CZ" altLang="cs-CZ" sz="2400" b="1" dirty="0">
                <a:solidFill>
                  <a:schemeClr val="hlink"/>
                </a:solidFill>
              </a:rPr>
              <a:t>Jihoafrická republika</a:t>
            </a:r>
            <a:endParaRPr lang="en-US" alt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3794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TextovéPole 4"/>
          <p:cNvSpPr txBox="1">
            <a:spLocks noChangeArrowheads="1"/>
          </p:cNvSpPr>
          <p:nvPr/>
        </p:nvSpPr>
        <p:spPr bwMode="auto">
          <a:xfrm>
            <a:off x="4211960" y="4783800"/>
            <a:ext cx="4932040" cy="1908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buFontTx/>
              <a:buChar char="•"/>
            </a:pPr>
            <a:r>
              <a:rPr lang="cs-CZ" dirty="0"/>
              <a:t> </a:t>
            </a:r>
            <a:r>
              <a:rPr lang="en-US" dirty="0"/>
              <a:t>P</a:t>
            </a:r>
            <a:r>
              <a:rPr lang="cs-CZ" dirty="0" err="1"/>
              <a:t>lošné</a:t>
            </a:r>
            <a:r>
              <a:rPr lang="cs-CZ" dirty="0"/>
              <a:t> diskontinuity (pukliny, jílové horizonty) deformují pole napětí do oblouků; proto klenbové tvary v pískovcích tak časté</a:t>
            </a:r>
          </a:p>
          <a:p>
            <a:pPr>
              <a:spcBef>
                <a:spcPts val="1200"/>
              </a:spcBef>
              <a:buFontTx/>
              <a:buChar char="•"/>
            </a:pPr>
            <a:r>
              <a:rPr lang="cs-CZ" dirty="0"/>
              <a:t> V každé pískovcové oblasti jsou diskontinuity specificky uspořádané, proto žádné dva pískovcové tvary nebývají zcela stejné</a:t>
            </a:r>
            <a:endParaRPr lang="en-US" dirty="0"/>
          </a:p>
        </p:txBody>
      </p:sp>
      <p:sp>
        <p:nvSpPr>
          <p:cNvPr id="51208" name="Rectangle 9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1209" name="Rectangle 10"/>
          <p:cNvSpPr>
            <a:spLocks noChangeArrowheads="1"/>
          </p:cNvSpPr>
          <p:nvPr/>
        </p:nvSpPr>
        <p:spPr bwMode="auto">
          <a:xfrm>
            <a:off x="-75675" y="0"/>
            <a:ext cx="932819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 b="1" dirty="0">
                <a:solidFill>
                  <a:schemeClr val="hlink"/>
                </a:solidFill>
              </a:rPr>
              <a:t>Jednotný mechanismus ale rozdílné </a:t>
            </a:r>
            <a:r>
              <a:rPr lang="cs-CZ" altLang="cs-CZ" sz="2400" b="1" dirty="0">
                <a:solidFill>
                  <a:schemeClr val="hlink"/>
                </a:solidFill>
              </a:rPr>
              <a:t>počáteční</a:t>
            </a:r>
            <a:r>
              <a:rPr lang="cs-CZ" altLang="cs-CZ" sz="2000" b="1" dirty="0">
                <a:solidFill>
                  <a:schemeClr val="hlink"/>
                </a:solidFill>
              </a:rPr>
              <a:t> anebo okrajové podmínky</a:t>
            </a:r>
            <a:endParaRPr lang="en-US" altLang="cs-CZ" sz="2000" b="1" dirty="0">
              <a:solidFill>
                <a:schemeClr val="hlink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041" y="476672"/>
            <a:ext cx="4206917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656" y="2951536"/>
            <a:ext cx="4689798" cy="1864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04898" y="3869012"/>
            <a:ext cx="825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nízké</a:t>
            </a:r>
          </a:p>
          <a:p>
            <a:r>
              <a:rPr lang="cs-CZ" dirty="0"/>
              <a:t>napětí</a:t>
            </a:r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09619" y="489323"/>
            <a:ext cx="493204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285750">
              <a:spcBef>
                <a:spcPts val="1200"/>
              </a:spcBef>
              <a:buFontTx/>
              <a:buChar char="•"/>
            </a:pPr>
            <a:r>
              <a:rPr lang="cs-CZ" dirty="0"/>
              <a:t>Negativní zpětná vazba mezi napětím a erozí znamená, že jak roste zatížení na jednotku plochy, klesá rychlost eroze</a:t>
            </a:r>
          </a:p>
          <a:p>
            <a:pPr indent="-285750">
              <a:spcBef>
                <a:spcPts val="1200"/>
              </a:spcBef>
              <a:buFontTx/>
              <a:buChar char="•"/>
            </a:pPr>
            <a:r>
              <a:rPr lang="cs-CZ" dirty="0"/>
              <a:t>Nosné prvky jsou zatížené a proto jsou erodovány velmi pomalu. Nenosné části (balast) jsou erodovány rychle. </a:t>
            </a:r>
            <a:r>
              <a:rPr lang="cs-CZ" b="1" dirty="0">
                <a:solidFill>
                  <a:srgbClr val="558ED5"/>
                </a:solidFill>
              </a:rPr>
              <a:t>Pískovcová forma se tak samovolně zbavuje balastu, který ohrožuje její stabilitu</a:t>
            </a:r>
          </a:p>
        </p:txBody>
      </p:sp>
    </p:spTree>
    <p:extLst>
      <p:ext uri="{BB962C8B-B14F-4D97-AF65-F5344CB8AC3E}">
        <p14:creationId xmlns:p14="http://schemas.microsoft.com/office/powerpoint/2010/main" val="40615380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>
            <a:extLst>
              <a:ext uri="{FF2B5EF4-FFF2-40B4-BE49-F238E27FC236}">
                <a16:creationId xmlns:a16="http://schemas.microsoft.com/office/drawing/2014/main" id="{91E01941-152F-4E9A-9C34-710FE827BE3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631" y="2237873"/>
            <a:ext cx="5233550" cy="3489033"/>
          </a:xfrm>
          <a:prstGeom prst="rect">
            <a:avLst/>
          </a:prstGeom>
        </p:spPr>
      </p:pic>
      <p:pic>
        <p:nvPicPr>
          <p:cNvPr id="17" name="Obrázek 16">
            <a:extLst>
              <a:ext uri="{FF2B5EF4-FFF2-40B4-BE49-F238E27FC236}">
                <a16:creationId xmlns:a16="http://schemas.microsoft.com/office/drawing/2014/main" id="{8A797D57-EE5C-4DC7-8557-F6DDE2CA8C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48" b="22435"/>
          <a:stretch/>
        </p:blipFill>
        <p:spPr>
          <a:xfrm>
            <a:off x="5636419" y="2237874"/>
            <a:ext cx="3266950" cy="1485730"/>
          </a:xfrm>
          <a:prstGeom prst="rect">
            <a:avLst/>
          </a:prstGeom>
        </p:spPr>
      </p:pic>
      <p:pic>
        <p:nvPicPr>
          <p:cNvPr id="18" name="Obrázek 17">
            <a:extLst>
              <a:ext uri="{FF2B5EF4-FFF2-40B4-BE49-F238E27FC236}">
                <a16:creationId xmlns:a16="http://schemas.microsoft.com/office/drawing/2014/main" id="{E13984D3-169B-4E0B-832F-3A9C8D04430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lum/>
            <a:alphaModFix/>
          </a:blip>
          <a:srcRect t="7883"/>
          <a:stretch/>
        </p:blipFill>
        <p:spPr>
          <a:xfrm>
            <a:off x="5642964" y="3812828"/>
            <a:ext cx="3260405" cy="2002184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Volný tvar: obrazec 18">
            <a:extLst>
              <a:ext uri="{FF2B5EF4-FFF2-40B4-BE49-F238E27FC236}">
                <a16:creationId xmlns:a16="http://schemas.microsoft.com/office/drawing/2014/main" id="{B9F3BF75-DAFD-4B52-905A-411ED577708B}"/>
              </a:ext>
            </a:extLst>
          </p:cNvPr>
          <p:cNvSpPr/>
          <p:nvPr/>
        </p:nvSpPr>
        <p:spPr>
          <a:xfrm>
            <a:off x="500063" y="3371850"/>
            <a:ext cx="2093119" cy="100013"/>
          </a:xfrm>
          <a:custGeom>
            <a:avLst/>
            <a:gdLst>
              <a:gd name="connsiteX0" fmla="*/ 0 w 2790825"/>
              <a:gd name="connsiteY0" fmla="*/ 0 h 133350"/>
              <a:gd name="connsiteX1" fmla="*/ 781050 w 2790825"/>
              <a:gd name="connsiteY1" fmla="*/ 28575 h 133350"/>
              <a:gd name="connsiteX2" fmla="*/ 1590675 w 2790825"/>
              <a:gd name="connsiteY2" fmla="*/ 66675 h 133350"/>
              <a:gd name="connsiteX3" fmla="*/ 2143125 w 2790825"/>
              <a:gd name="connsiteY3" fmla="*/ 85725 h 133350"/>
              <a:gd name="connsiteX4" fmla="*/ 2790825 w 2790825"/>
              <a:gd name="connsiteY4" fmla="*/ 133350 h 133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90825" h="133350">
                <a:moveTo>
                  <a:pt x="0" y="0"/>
                </a:moveTo>
                <a:lnTo>
                  <a:pt x="781050" y="28575"/>
                </a:lnTo>
                <a:lnTo>
                  <a:pt x="1590675" y="66675"/>
                </a:lnTo>
                <a:lnTo>
                  <a:pt x="2143125" y="85725"/>
                </a:lnTo>
                <a:lnTo>
                  <a:pt x="2790825" y="133350"/>
                </a:ln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: obrazec 19">
            <a:extLst>
              <a:ext uri="{FF2B5EF4-FFF2-40B4-BE49-F238E27FC236}">
                <a16:creationId xmlns:a16="http://schemas.microsoft.com/office/drawing/2014/main" id="{08D68984-3E8B-4D1A-B870-32D4B68DFD25}"/>
              </a:ext>
            </a:extLst>
          </p:cNvPr>
          <p:cNvSpPr/>
          <p:nvPr/>
        </p:nvSpPr>
        <p:spPr>
          <a:xfrm>
            <a:off x="2993231" y="3479007"/>
            <a:ext cx="671513" cy="1107281"/>
          </a:xfrm>
          <a:custGeom>
            <a:avLst/>
            <a:gdLst>
              <a:gd name="connsiteX0" fmla="*/ 895350 w 895350"/>
              <a:gd name="connsiteY0" fmla="*/ 1476375 h 1476375"/>
              <a:gd name="connsiteX1" fmla="*/ 542925 w 895350"/>
              <a:gd name="connsiteY1" fmla="*/ 971550 h 1476375"/>
              <a:gd name="connsiteX2" fmla="*/ 438150 w 895350"/>
              <a:gd name="connsiteY2" fmla="*/ 647700 h 1476375"/>
              <a:gd name="connsiteX3" fmla="*/ 323850 w 895350"/>
              <a:gd name="connsiteY3" fmla="*/ 438150 h 1476375"/>
              <a:gd name="connsiteX4" fmla="*/ 180975 w 895350"/>
              <a:gd name="connsiteY4" fmla="*/ 219075 h 1476375"/>
              <a:gd name="connsiteX5" fmla="*/ 0 w 895350"/>
              <a:gd name="connsiteY5" fmla="*/ 0 h 1476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95350" h="1476375">
                <a:moveTo>
                  <a:pt x="895350" y="1476375"/>
                </a:moveTo>
                <a:lnTo>
                  <a:pt x="542925" y="971550"/>
                </a:lnTo>
                <a:lnTo>
                  <a:pt x="438150" y="647700"/>
                </a:lnTo>
                <a:lnTo>
                  <a:pt x="323850" y="438150"/>
                </a:lnTo>
                <a:lnTo>
                  <a:pt x="180975" y="219075"/>
                </a:lnTo>
                <a:lnTo>
                  <a:pt x="0" y="0"/>
                </a:lnTo>
              </a:path>
            </a:pathLst>
          </a:cu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: obrazec 20">
            <a:extLst>
              <a:ext uri="{FF2B5EF4-FFF2-40B4-BE49-F238E27FC236}">
                <a16:creationId xmlns:a16="http://schemas.microsoft.com/office/drawing/2014/main" id="{F48C8F4D-0301-4F7A-9977-3E6E1B22E27B}"/>
              </a:ext>
            </a:extLst>
          </p:cNvPr>
          <p:cNvSpPr/>
          <p:nvPr/>
        </p:nvSpPr>
        <p:spPr>
          <a:xfrm>
            <a:off x="3307557" y="3407569"/>
            <a:ext cx="850106" cy="1128713"/>
          </a:xfrm>
          <a:custGeom>
            <a:avLst/>
            <a:gdLst>
              <a:gd name="connsiteX0" fmla="*/ 1133475 w 1133475"/>
              <a:gd name="connsiteY0" fmla="*/ 1504950 h 1504950"/>
              <a:gd name="connsiteX1" fmla="*/ 742950 w 1133475"/>
              <a:gd name="connsiteY1" fmla="*/ 895350 h 1504950"/>
              <a:gd name="connsiteX2" fmla="*/ 371475 w 1133475"/>
              <a:gd name="connsiteY2" fmla="*/ 390525 h 1504950"/>
              <a:gd name="connsiteX3" fmla="*/ 0 w 1133475"/>
              <a:gd name="connsiteY3" fmla="*/ 0 h 150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3475" h="1504950">
                <a:moveTo>
                  <a:pt x="1133475" y="1504950"/>
                </a:moveTo>
                <a:lnTo>
                  <a:pt x="742950" y="895350"/>
                </a:lnTo>
                <a:lnTo>
                  <a:pt x="371475" y="390525"/>
                </a:lnTo>
                <a:lnTo>
                  <a:pt x="0" y="0"/>
                </a:lnTo>
              </a:path>
            </a:pathLst>
          </a:cu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: obrazec 21">
            <a:extLst>
              <a:ext uri="{FF2B5EF4-FFF2-40B4-BE49-F238E27FC236}">
                <a16:creationId xmlns:a16="http://schemas.microsoft.com/office/drawing/2014/main" id="{48139CA6-E8C0-4735-A0E8-D41AE259F74B}"/>
              </a:ext>
            </a:extLst>
          </p:cNvPr>
          <p:cNvSpPr/>
          <p:nvPr/>
        </p:nvSpPr>
        <p:spPr>
          <a:xfrm>
            <a:off x="7443788" y="2728913"/>
            <a:ext cx="1407319" cy="407194"/>
          </a:xfrm>
          <a:custGeom>
            <a:avLst/>
            <a:gdLst>
              <a:gd name="connsiteX0" fmla="*/ 0 w 1876425"/>
              <a:gd name="connsiteY0" fmla="*/ 542925 h 542925"/>
              <a:gd name="connsiteX1" fmla="*/ 561975 w 1876425"/>
              <a:gd name="connsiteY1" fmla="*/ 419100 h 542925"/>
              <a:gd name="connsiteX2" fmla="*/ 1323975 w 1876425"/>
              <a:gd name="connsiteY2" fmla="*/ 190500 h 542925"/>
              <a:gd name="connsiteX3" fmla="*/ 1876425 w 1876425"/>
              <a:gd name="connsiteY3" fmla="*/ 0 h 542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6425" h="542925">
                <a:moveTo>
                  <a:pt x="0" y="542925"/>
                </a:moveTo>
                <a:lnTo>
                  <a:pt x="561975" y="419100"/>
                </a:lnTo>
                <a:lnTo>
                  <a:pt x="1323975" y="190500"/>
                </a:lnTo>
                <a:lnTo>
                  <a:pt x="1876425" y="0"/>
                </a:lnTo>
              </a:path>
            </a:pathLst>
          </a:cu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: obrazec 22">
            <a:extLst>
              <a:ext uri="{FF2B5EF4-FFF2-40B4-BE49-F238E27FC236}">
                <a16:creationId xmlns:a16="http://schemas.microsoft.com/office/drawing/2014/main" id="{DC1C4C5A-F061-4121-8287-C98D6A337400}"/>
              </a:ext>
            </a:extLst>
          </p:cNvPr>
          <p:cNvSpPr/>
          <p:nvPr/>
        </p:nvSpPr>
        <p:spPr>
          <a:xfrm>
            <a:off x="7908132" y="3193257"/>
            <a:ext cx="964406" cy="7144"/>
          </a:xfrm>
          <a:custGeom>
            <a:avLst/>
            <a:gdLst>
              <a:gd name="connsiteX0" fmla="*/ 1285875 w 1285875"/>
              <a:gd name="connsiteY0" fmla="*/ 9525 h 9525"/>
              <a:gd name="connsiteX1" fmla="*/ 866775 w 1285875"/>
              <a:gd name="connsiteY1" fmla="*/ 0 h 9525"/>
              <a:gd name="connsiteX2" fmla="*/ 457200 w 1285875"/>
              <a:gd name="connsiteY2" fmla="*/ 9525 h 9525"/>
              <a:gd name="connsiteX3" fmla="*/ 0 w 1285875"/>
              <a:gd name="connsiteY3" fmla="*/ 9525 h 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85875" h="9525">
                <a:moveTo>
                  <a:pt x="1285875" y="9525"/>
                </a:moveTo>
                <a:lnTo>
                  <a:pt x="866775" y="0"/>
                </a:lnTo>
                <a:lnTo>
                  <a:pt x="457200" y="9525"/>
                </a:lnTo>
                <a:lnTo>
                  <a:pt x="0" y="9525"/>
                </a:ln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: obrazec 23">
            <a:extLst>
              <a:ext uri="{FF2B5EF4-FFF2-40B4-BE49-F238E27FC236}">
                <a16:creationId xmlns:a16="http://schemas.microsoft.com/office/drawing/2014/main" id="{A4A93356-004A-41A7-9375-C26E0E642DC1}"/>
              </a:ext>
            </a:extLst>
          </p:cNvPr>
          <p:cNvSpPr/>
          <p:nvPr/>
        </p:nvSpPr>
        <p:spPr>
          <a:xfrm>
            <a:off x="7550944" y="3900488"/>
            <a:ext cx="450056" cy="1543050"/>
          </a:xfrm>
          <a:custGeom>
            <a:avLst/>
            <a:gdLst>
              <a:gd name="connsiteX0" fmla="*/ 0 w 600075"/>
              <a:gd name="connsiteY0" fmla="*/ 2057400 h 2057400"/>
              <a:gd name="connsiteX1" fmla="*/ 152400 w 600075"/>
              <a:gd name="connsiteY1" fmla="*/ 1476375 h 2057400"/>
              <a:gd name="connsiteX2" fmla="*/ 400050 w 600075"/>
              <a:gd name="connsiteY2" fmla="*/ 781050 h 2057400"/>
              <a:gd name="connsiteX3" fmla="*/ 466725 w 600075"/>
              <a:gd name="connsiteY3" fmla="*/ 457200 h 2057400"/>
              <a:gd name="connsiteX4" fmla="*/ 600075 w 600075"/>
              <a:gd name="connsiteY4" fmla="*/ 0 h 2057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0075" h="2057400">
                <a:moveTo>
                  <a:pt x="0" y="2057400"/>
                </a:moveTo>
                <a:lnTo>
                  <a:pt x="152400" y="1476375"/>
                </a:lnTo>
                <a:lnTo>
                  <a:pt x="400050" y="781050"/>
                </a:lnTo>
                <a:lnTo>
                  <a:pt x="466725" y="457200"/>
                </a:lnTo>
                <a:lnTo>
                  <a:pt x="600075" y="0"/>
                </a:lnTo>
              </a:path>
            </a:pathLst>
          </a:cu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B47B380C-69EB-497D-9580-C4E6D792083A}"/>
              </a:ext>
            </a:extLst>
          </p:cNvPr>
          <p:cNvSpPr/>
          <p:nvPr/>
        </p:nvSpPr>
        <p:spPr>
          <a:xfrm>
            <a:off x="6879431" y="3900488"/>
            <a:ext cx="657225" cy="1593056"/>
          </a:xfrm>
          <a:custGeom>
            <a:avLst/>
            <a:gdLst>
              <a:gd name="connsiteX0" fmla="*/ 0 w 876300"/>
              <a:gd name="connsiteY0" fmla="*/ 2124075 h 2124075"/>
              <a:gd name="connsiteX1" fmla="*/ 238125 w 876300"/>
              <a:gd name="connsiteY1" fmla="*/ 1533525 h 2124075"/>
              <a:gd name="connsiteX2" fmla="*/ 476250 w 876300"/>
              <a:gd name="connsiteY2" fmla="*/ 942975 h 2124075"/>
              <a:gd name="connsiteX3" fmla="*/ 609600 w 876300"/>
              <a:gd name="connsiteY3" fmla="*/ 809625 h 2124075"/>
              <a:gd name="connsiteX4" fmla="*/ 781050 w 876300"/>
              <a:gd name="connsiteY4" fmla="*/ 400050 h 2124075"/>
              <a:gd name="connsiteX5" fmla="*/ 876300 w 876300"/>
              <a:gd name="connsiteY5" fmla="*/ 0 h 2124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6300" h="2124075">
                <a:moveTo>
                  <a:pt x="0" y="2124075"/>
                </a:moveTo>
                <a:lnTo>
                  <a:pt x="238125" y="1533525"/>
                </a:lnTo>
                <a:lnTo>
                  <a:pt x="476250" y="942975"/>
                </a:lnTo>
                <a:lnTo>
                  <a:pt x="609600" y="809625"/>
                </a:lnTo>
                <a:lnTo>
                  <a:pt x="781050" y="400050"/>
                </a:lnTo>
                <a:lnTo>
                  <a:pt x="876300" y="0"/>
                </a:lnTo>
              </a:path>
            </a:pathLst>
          </a:cu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: obrazec 25">
            <a:extLst>
              <a:ext uri="{FF2B5EF4-FFF2-40B4-BE49-F238E27FC236}">
                <a16:creationId xmlns:a16="http://schemas.microsoft.com/office/drawing/2014/main" id="{81869064-5712-4B89-B16E-DBC19907F59D}"/>
              </a:ext>
            </a:extLst>
          </p:cNvPr>
          <p:cNvSpPr/>
          <p:nvPr/>
        </p:nvSpPr>
        <p:spPr>
          <a:xfrm>
            <a:off x="7465219" y="4364832"/>
            <a:ext cx="1414463" cy="107156"/>
          </a:xfrm>
          <a:custGeom>
            <a:avLst/>
            <a:gdLst>
              <a:gd name="connsiteX0" fmla="*/ 1885950 w 1885950"/>
              <a:gd name="connsiteY0" fmla="*/ 0 h 142875"/>
              <a:gd name="connsiteX1" fmla="*/ 1333500 w 1885950"/>
              <a:gd name="connsiteY1" fmla="*/ 47625 h 142875"/>
              <a:gd name="connsiteX2" fmla="*/ 885825 w 1885950"/>
              <a:gd name="connsiteY2" fmla="*/ 95250 h 142875"/>
              <a:gd name="connsiteX3" fmla="*/ 228600 w 1885950"/>
              <a:gd name="connsiteY3" fmla="*/ 142875 h 142875"/>
              <a:gd name="connsiteX4" fmla="*/ 0 w 1885950"/>
              <a:gd name="connsiteY4" fmla="*/ 133350 h 142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85950" h="142875">
                <a:moveTo>
                  <a:pt x="1885950" y="0"/>
                </a:moveTo>
                <a:lnTo>
                  <a:pt x="1333500" y="47625"/>
                </a:lnTo>
                <a:lnTo>
                  <a:pt x="885825" y="95250"/>
                </a:lnTo>
                <a:lnTo>
                  <a:pt x="228600" y="142875"/>
                </a:lnTo>
                <a:lnTo>
                  <a:pt x="0" y="133350"/>
                </a:ln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FF24EF8D-63BC-4ABA-B07B-F17036C411CD}"/>
              </a:ext>
            </a:extLst>
          </p:cNvPr>
          <p:cNvSpPr txBox="1"/>
          <p:nvPr/>
        </p:nvSpPr>
        <p:spPr>
          <a:xfrm>
            <a:off x="1923640" y="1786572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Disi</a:t>
            </a:r>
            <a:r>
              <a:rPr lang="cs-CZ" dirty="0"/>
              <a:t> </a:t>
            </a:r>
            <a:r>
              <a:rPr lang="cs-CZ" dirty="0" err="1"/>
              <a:t>sandstone</a:t>
            </a:r>
            <a:endParaRPr lang="cs-CZ" dirty="0"/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2DC901BF-EF2E-48A9-AA48-CE4665FC4787}"/>
              </a:ext>
            </a:extLst>
          </p:cNvPr>
          <p:cNvSpPr txBox="1"/>
          <p:nvPr/>
        </p:nvSpPr>
        <p:spPr>
          <a:xfrm>
            <a:off x="1354768" y="5751254"/>
            <a:ext cx="3494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Rock arch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# </a:t>
            </a:r>
            <a:r>
              <a:rPr lang="cs-CZ" dirty="0"/>
              <a:t>1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Jebel</a:t>
            </a:r>
            <a:r>
              <a:rPr lang="cs-CZ" dirty="0"/>
              <a:t> al </a:t>
            </a:r>
            <a:r>
              <a:rPr lang="cs-CZ" dirty="0" err="1"/>
              <a:t>Kharaz</a:t>
            </a:r>
            <a:endParaRPr lang="cs-CZ" dirty="0"/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94E4960B-098E-453B-8BB4-C3AD05BE9661}"/>
              </a:ext>
            </a:extLst>
          </p:cNvPr>
          <p:cNvSpPr txBox="1"/>
          <p:nvPr/>
        </p:nvSpPr>
        <p:spPr>
          <a:xfrm>
            <a:off x="5522460" y="1786572"/>
            <a:ext cx="3494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Rock arch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# </a:t>
            </a:r>
            <a:r>
              <a:rPr lang="cs-CZ" dirty="0"/>
              <a:t>2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Jebel</a:t>
            </a:r>
            <a:r>
              <a:rPr lang="cs-CZ" dirty="0"/>
              <a:t> al </a:t>
            </a:r>
            <a:r>
              <a:rPr lang="cs-CZ" dirty="0" err="1"/>
              <a:t>Kharaz</a:t>
            </a:r>
            <a:endParaRPr lang="cs-CZ" dirty="0"/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FAF98FF7-697E-42C9-A63E-A94619160BB6}"/>
              </a:ext>
            </a:extLst>
          </p:cNvPr>
          <p:cNvSpPr txBox="1"/>
          <p:nvPr/>
        </p:nvSpPr>
        <p:spPr>
          <a:xfrm>
            <a:off x="6029810" y="5860882"/>
            <a:ext cx="2480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Um </a:t>
            </a:r>
            <a:r>
              <a:rPr lang="cs-CZ" dirty="0" err="1"/>
              <a:t>Frouth</a:t>
            </a:r>
            <a:r>
              <a:rPr lang="cs-CZ" dirty="0"/>
              <a:t> rock </a:t>
            </a:r>
            <a:r>
              <a:rPr lang="cs-CZ" dirty="0" err="1"/>
              <a:t>bridge</a:t>
            </a:r>
            <a:endParaRPr lang="cs-CZ" dirty="0"/>
          </a:p>
        </p:txBody>
      </p:sp>
      <p:sp>
        <p:nvSpPr>
          <p:cNvPr id="31" name="Rectangle 9">
            <a:extLst>
              <a:ext uri="{FF2B5EF4-FFF2-40B4-BE49-F238E27FC236}">
                <a16:creationId xmlns:a16="http://schemas.microsoft.com/office/drawing/2014/main" id="{A471954C-841C-427E-86C0-5B30AD1FF4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BDB7368A-222D-4383-A275-377AB3C020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-75675" y="0"/>
            <a:ext cx="576792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 b="1" dirty="0">
                <a:solidFill>
                  <a:schemeClr val="hlink"/>
                </a:solidFill>
              </a:rPr>
              <a:t>Vliv ukloněných puklin na vznik skalních bran</a:t>
            </a:r>
            <a:endParaRPr lang="en-US" altLang="cs-CZ" sz="2000" b="1" dirty="0">
              <a:solidFill>
                <a:schemeClr val="hlink"/>
              </a:solidFill>
            </a:endParaRPr>
          </a:p>
        </p:txBody>
      </p:sp>
      <p:sp>
        <p:nvSpPr>
          <p:cNvPr id="4" name="Nadpis 3">
            <a:extLst>
              <a:ext uri="{FF2B5EF4-FFF2-40B4-BE49-F238E27FC236}">
                <a16:creationId xmlns:a16="http://schemas.microsoft.com/office/drawing/2014/main" id="{C00BC081-782D-4E1A-B701-C0CF15551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24" y="836232"/>
            <a:ext cx="2850357" cy="450349"/>
          </a:xfrm>
        </p:spPr>
        <p:txBody>
          <a:bodyPr/>
          <a:lstStyle/>
          <a:p>
            <a:r>
              <a:rPr lang="cs-CZ" sz="2800" dirty="0"/>
              <a:t>Příklad: Jordánsko</a:t>
            </a:r>
          </a:p>
        </p:txBody>
      </p:sp>
    </p:spTree>
    <p:extLst>
      <p:ext uri="{BB962C8B-B14F-4D97-AF65-F5344CB8AC3E}">
        <p14:creationId xmlns:p14="http://schemas.microsoft.com/office/powerpoint/2010/main" val="3070679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462" y="1082675"/>
            <a:ext cx="5435600" cy="354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6049" y="3861048"/>
            <a:ext cx="4664124" cy="3995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3" name="Rectangle 8"/>
          <p:cNvSpPr>
            <a:spLocks noChangeArrowheads="1"/>
          </p:cNvSpPr>
          <p:nvPr/>
        </p:nvSpPr>
        <p:spPr bwMode="auto">
          <a:xfrm>
            <a:off x="-17462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cxnSp>
        <p:nvCxnSpPr>
          <p:cNvPr id="11" name="Přímá spojovací čára 10"/>
          <p:cNvCxnSpPr>
            <a:cxnSpLocks noChangeShapeType="1"/>
          </p:cNvCxnSpPr>
          <p:nvPr/>
        </p:nvCxnSpPr>
        <p:spPr bwMode="auto">
          <a:xfrm>
            <a:off x="1890713" y="3098800"/>
            <a:ext cx="647700" cy="142875"/>
          </a:xfrm>
          <a:prstGeom prst="line">
            <a:avLst/>
          </a:prstGeom>
          <a:noFill/>
          <a:ln w="19050" algn="ctr">
            <a:solidFill>
              <a:srgbClr val="FF0000"/>
            </a:solidFill>
            <a:prstDash val="dash"/>
            <a:round/>
            <a:headEnd/>
            <a:tailEnd/>
          </a:ln>
        </p:spPr>
      </p:cxnSp>
      <p:cxnSp>
        <p:nvCxnSpPr>
          <p:cNvPr id="12" name="Přímá spojovací čára 11"/>
          <p:cNvCxnSpPr>
            <a:cxnSpLocks noChangeShapeType="1"/>
          </p:cNvCxnSpPr>
          <p:nvPr/>
        </p:nvCxnSpPr>
        <p:spPr bwMode="auto">
          <a:xfrm>
            <a:off x="-341312" y="2667000"/>
            <a:ext cx="2232025" cy="431800"/>
          </a:xfrm>
          <a:prstGeom prst="line">
            <a:avLst/>
          </a:prstGeom>
          <a:noFill/>
          <a:ln w="19050" algn="ctr">
            <a:solidFill>
              <a:srgbClr val="FF0000"/>
            </a:solidFill>
            <a:prstDash val="dash"/>
            <a:round/>
            <a:headEnd/>
            <a:tailEnd/>
          </a:ln>
        </p:spPr>
      </p:cxnSp>
      <p:cxnSp>
        <p:nvCxnSpPr>
          <p:cNvPr id="13" name="Přímá spojovací čára 12"/>
          <p:cNvCxnSpPr>
            <a:cxnSpLocks noChangeShapeType="1"/>
          </p:cNvCxnSpPr>
          <p:nvPr/>
        </p:nvCxnSpPr>
        <p:spPr bwMode="auto">
          <a:xfrm>
            <a:off x="2682876" y="2233613"/>
            <a:ext cx="2376487" cy="433387"/>
          </a:xfrm>
          <a:prstGeom prst="line">
            <a:avLst/>
          </a:prstGeom>
          <a:noFill/>
          <a:ln w="19050" algn="ctr">
            <a:solidFill>
              <a:srgbClr val="FF0000"/>
            </a:solidFill>
            <a:prstDash val="dash"/>
            <a:round/>
            <a:headEnd/>
            <a:tailEnd/>
          </a:ln>
        </p:spPr>
      </p:cxnSp>
      <p:cxnSp>
        <p:nvCxnSpPr>
          <p:cNvPr id="14" name="Přímá spojovací čára 13"/>
          <p:cNvCxnSpPr>
            <a:cxnSpLocks noChangeShapeType="1"/>
          </p:cNvCxnSpPr>
          <p:nvPr/>
        </p:nvCxnSpPr>
        <p:spPr bwMode="auto">
          <a:xfrm>
            <a:off x="5059363" y="2667000"/>
            <a:ext cx="358775" cy="71438"/>
          </a:xfrm>
          <a:prstGeom prst="line">
            <a:avLst/>
          </a:prstGeom>
          <a:noFill/>
          <a:ln w="19050" algn="ctr">
            <a:solidFill>
              <a:srgbClr val="FF0000"/>
            </a:solidFill>
            <a:prstDash val="dash"/>
            <a:round/>
            <a:headEnd/>
            <a:tailEnd/>
          </a:ln>
        </p:spPr>
      </p:cxnSp>
      <p:pic>
        <p:nvPicPr>
          <p:cNvPr id="21" name="Picture 5" descr="C:\BRUTUS_\import 10_2012\                         adr prednaska\IMG_3451.jpg"/>
          <p:cNvPicPr>
            <a:picLocks noChangeAspect="1" noChangeArrowheads="1"/>
          </p:cNvPicPr>
          <p:nvPr/>
        </p:nvPicPr>
        <p:blipFill>
          <a:blip r:embed="rId5" cstate="print"/>
          <a:srcRect t="2756"/>
          <a:stretch>
            <a:fillRect/>
          </a:stretch>
        </p:blipFill>
        <p:spPr bwMode="auto">
          <a:xfrm>
            <a:off x="5491163" y="1082677"/>
            <a:ext cx="3545333" cy="228584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6" name="Rectangle 6"/>
          <p:cNvSpPr>
            <a:spLocks noChangeArrowheads="1"/>
          </p:cNvSpPr>
          <p:nvPr/>
        </p:nvSpPr>
        <p:spPr bwMode="auto">
          <a:xfrm>
            <a:off x="-17462" y="40927"/>
            <a:ext cx="720421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Fyzikální modelování</a:t>
            </a:r>
            <a:r>
              <a:rPr lang="en-US" altLang="cs-CZ" sz="2400" b="1" dirty="0">
                <a:solidFill>
                  <a:schemeClr val="hlink"/>
                </a:solidFill>
              </a:rPr>
              <a:t>: </a:t>
            </a:r>
            <a:r>
              <a:rPr lang="cs-CZ" altLang="cs-CZ" sz="2400" b="1" dirty="0">
                <a:solidFill>
                  <a:schemeClr val="hlink"/>
                </a:solidFill>
              </a:rPr>
              <a:t>pukliny </a:t>
            </a:r>
            <a:r>
              <a:rPr lang="cs-CZ" altLang="cs-CZ" sz="2400" b="1" dirty="0" err="1">
                <a:solidFill>
                  <a:schemeClr val="hlink"/>
                </a:solidFill>
              </a:rPr>
              <a:t>redistribují</a:t>
            </a:r>
            <a:r>
              <a:rPr lang="cs-CZ" altLang="cs-CZ" sz="2400" b="1" dirty="0">
                <a:solidFill>
                  <a:schemeClr val="hlink"/>
                </a:solidFill>
              </a:rPr>
              <a:t> napětí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14" y="467856"/>
            <a:ext cx="91220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en-US" altLang="cs-CZ" dirty="0"/>
              <a:t> </a:t>
            </a:r>
            <a:r>
              <a:rPr lang="cs-CZ" altLang="cs-CZ" dirty="0"/>
              <a:t>sloupky se iniciují vytvoří na horizontální puklině, eroze propaguje vertikálně</a:t>
            </a:r>
          </a:p>
          <a:p>
            <a:pPr>
              <a:buFontTx/>
              <a:buChar char="•"/>
            </a:pPr>
            <a:r>
              <a:rPr lang="cs-CZ" altLang="cs-CZ" dirty="0"/>
              <a:t> jak se zmenšuje šířka sloupků roste v nich napětí z nadloží, eroze se může zastavit</a:t>
            </a:r>
            <a:endParaRPr lang="en-US" altLang="cs-CZ" dirty="0"/>
          </a:p>
        </p:txBody>
      </p:sp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91163" y="3500438"/>
            <a:ext cx="3545333" cy="335756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</p:pic>
      <p:cxnSp>
        <p:nvCxnSpPr>
          <p:cNvPr id="28" name="Přímá spojovací čára 19"/>
          <p:cNvCxnSpPr>
            <a:cxnSpLocks noChangeShapeType="1"/>
          </p:cNvCxnSpPr>
          <p:nvPr/>
        </p:nvCxnSpPr>
        <p:spPr bwMode="auto">
          <a:xfrm flipH="1">
            <a:off x="5670554" y="3522190"/>
            <a:ext cx="1271168" cy="3335810"/>
          </a:xfrm>
          <a:prstGeom prst="line">
            <a:avLst/>
          </a:prstGeom>
          <a:noFill/>
          <a:ln w="19050" algn="ctr">
            <a:solidFill>
              <a:srgbClr val="FF0000"/>
            </a:solidFill>
            <a:prstDash val="dash"/>
            <a:round/>
            <a:headEnd/>
            <a:tailEnd/>
          </a:ln>
        </p:spPr>
      </p:cxnSp>
      <p:cxnSp>
        <p:nvCxnSpPr>
          <p:cNvPr id="29" name="Přímá spojovací čára 21"/>
          <p:cNvCxnSpPr>
            <a:cxnSpLocks noChangeShapeType="1"/>
          </p:cNvCxnSpPr>
          <p:nvPr/>
        </p:nvCxnSpPr>
        <p:spPr bwMode="auto">
          <a:xfrm flipH="1">
            <a:off x="6175376" y="3522190"/>
            <a:ext cx="971551" cy="3335810"/>
          </a:xfrm>
          <a:prstGeom prst="line">
            <a:avLst/>
          </a:prstGeom>
          <a:noFill/>
          <a:ln w="19050" algn="ctr">
            <a:solidFill>
              <a:srgbClr val="FF0000"/>
            </a:solidFill>
            <a:prstDash val="dash"/>
            <a:round/>
            <a:headEnd/>
            <a:tailEnd/>
          </a:ln>
        </p:spPr>
      </p:cxnSp>
      <p:cxnSp>
        <p:nvCxnSpPr>
          <p:cNvPr id="30" name="Přímá spojovací čára 23"/>
          <p:cNvCxnSpPr>
            <a:cxnSpLocks noChangeShapeType="1"/>
          </p:cNvCxnSpPr>
          <p:nvPr/>
        </p:nvCxnSpPr>
        <p:spPr bwMode="auto">
          <a:xfrm flipH="1">
            <a:off x="6678615" y="3500438"/>
            <a:ext cx="936625" cy="3168650"/>
          </a:xfrm>
          <a:prstGeom prst="line">
            <a:avLst/>
          </a:prstGeom>
          <a:noFill/>
          <a:ln w="19050" algn="ctr">
            <a:solidFill>
              <a:srgbClr val="FF0000"/>
            </a:solidFill>
            <a:prstDash val="dash"/>
            <a:round/>
            <a:headEnd/>
            <a:tailEnd/>
          </a:ln>
        </p:spPr>
      </p:cxnSp>
      <p:cxnSp>
        <p:nvCxnSpPr>
          <p:cNvPr id="31" name="Přímá spojovací čára 24"/>
          <p:cNvCxnSpPr>
            <a:cxnSpLocks noChangeShapeType="1"/>
          </p:cNvCxnSpPr>
          <p:nvPr/>
        </p:nvCxnSpPr>
        <p:spPr bwMode="auto">
          <a:xfrm flipH="1">
            <a:off x="7831140" y="3644900"/>
            <a:ext cx="936625" cy="2663825"/>
          </a:xfrm>
          <a:prstGeom prst="line">
            <a:avLst/>
          </a:prstGeom>
          <a:noFill/>
          <a:ln w="19050" algn="ctr">
            <a:solidFill>
              <a:srgbClr val="FF0000"/>
            </a:solidFill>
            <a:prstDash val="dash"/>
            <a:round/>
            <a:headEnd/>
            <a:tailEnd/>
          </a:ln>
        </p:spPr>
      </p:cxnSp>
      <p:sp>
        <p:nvSpPr>
          <p:cNvPr id="8" name="Obdélník 7"/>
          <p:cNvSpPr/>
          <p:nvPr/>
        </p:nvSpPr>
        <p:spPr>
          <a:xfrm>
            <a:off x="5868143" y="1628800"/>
            <a:ext cx="936105" cy="1038200"/>
          </a:xfrm>
          <a:prstGeom prst="rect">
            <a:avLst/>
          </a:prstGeom>
          <a:noFill/>
          <a:ln>
            <a:solidFill>
              <a:srgbClr val="CC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Šipka dolů 9"/>
          <p:cNvSpPr/>
          <p:nvPr/>
        </p:nvSpPr>
        <p:spPr>
          <a:xfrm flipV="1">
            <a:off x="3419872" y="4976812"/>
            <a:ext cx="576064" cy="9724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TextovéPole 1"/>
          <p:cNvSpPr txBox="1">
            <a:spLocks noChangeArrowheads="1"/>
          </p:cNvSpPr>
          <p:nvPr/>
        </p:nvSpPr>
        <p:spPr bwMode="auto">
          <a:xfrm>
            <a:off x="6967538" y="6305214"/>
            <a:ext cx="259238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 dirty="0"/>
              <a:t>Brána </a:t>
            </a:r>
            <a:r>
              <a:rPr lang="en-US" altLang="cs-CZ" sz="1600" dirty="0" err="1"/>
              <a:t>Burdah</a:t>
            </a:r>
            <a:r>
              <a:rPr lang="en-US" altLang="cs-CZ" sz="1600" dirty="0"/>
              <a:t> Bridge, </a:t>
            </a:r>
            <a:r>
              <a:rPr lang="en-US" altLang="cs-CZ" sz="1600" dirty="0" err="1"/>
              <a:t>Wadi</a:t>
            </a:r>
            <a:r>
              <a:rPr lang="en-US" altLang="cs-CZ" sz="1600" dirty="0"/>
              <a:t> Rum, </a:t>
            </a:r>
            <a:r>
              <a:rPr lang="en-US" altLang="cs-CZ" sz="1600" dirty="0" err="1"/>
              <a:t>Jord</a:t>
            </a:r>
            <a:r>
              <a:rPr lang="cs-CZ" altLang="cs-CZ" sz="1600" dirty="0" err="1"/>
              <a:t>ánsko</a:t>
            </a:r>
            <a:endParaRPr lang="en-US" altLang="cs-CZ" sz="1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63406" y="2897937"/>
            <a:ext cx="1495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rgbClr val="FF0000"/>
                </a:solidFill>
              </a:rPr>
              <a:t>prasklina rozdělující blok na dva</a:t>
            </a:r>
            <a:endParaRPr lang="en-US" sz="1600" dirty="0">
              <a:solidFill>
                <a:srgbClr val="FF0000"/>
              </a:solidFill>
            </a:endParaRPr>
          </a:p>
        </p:txBody>
      </p:sp>
      <p:cxnSp>
        <p:nvCxnSpPr>
          <p:cNvPr id="36" name="Přímá spojovací čára 12"/>
          <p:cNvCxnSpPr>
            <a:cxnSpLocks noChangeShapeType="1"/>
          </p:cNvCxnSpPr>
          <p:nvPr/>
        </p:nvCxnSpPr>
        <p:spPr bwMode="auto">
          <a:xfrm>
            <a:off x="-60474" y="5732586"/>
            <a:ext cx="2376487" cy="433387"/>
          </a:xfrm>
          <a:prstGeom prst="line">
            <a:avLst/>
          </a:prstGeom>
          <a:noFill/>
          <a:ln w="19050" algn="ctr">
            <a:solidFill>
              <a:srgbClr val="FF0000"/>
            </a:solidFill>
            <a:prstDash val="dash"/>
            <a:round/>
            <a:headEnd/>
            <a:tailEnd/>
          </a:ln>
        </p:spPr>
      </p:cxnSp>
      <p:cxnSp>
        <p:nvCxnSpPr>
          <p:cNvPr id="18" name="Přímá spojnice se šipkou 17"/>
          <p:cNvCxnSpPr/>
          <p:nvPr/>
        </p:nvCxnSpPr>
        <p:spPr>
          <a:xfrm flipH="1">
            <a:off x="6084168" y="1412776"/>
            <a:ext cx="91208" cy="3600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6190964" y="1448780"/>
            <a:ext cx="91208" cy="3600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6273440" y="1421185"/>
            <a:ext cx="91208" cy="3600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>
            <a:off x="6359092" y="1449785"/>
            <a:ext cx="91208" cy="3600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6516216" y="1448780"/>
            <a:ext cx="117587" cy="324036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7732825" y="1347013"/>
            <a:ext cx="0" cy="227781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50" idx="2"/>
          </p:cNvCxnSpPr>
          <p:nvPr/>
        </p:nvCxnSpPr>
        <p:spPr>
          <a:xfrm>
            <a:off x="8028384" y="1354272"/>
            <a:ext cx="0" cy="228931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8100392" y="1354272"/>
            <a:ext cx="0" cy="246933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8604448" y="1114187"/>
            <a:ext cx="0" cy="39484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1"/>
          <p:cNvSpPr txBox="1">
            <a:spLocks noChangeArrowheads="1"/>
          </p:cNvSpPr>
          <p:nvPr/>
        </p:nvSpPr>
        <p:spPr bwMode="auto">
          <a:xfrm>
            <a:off x="5988205" y="1100633"/>
            <a:ext cx="95351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altLang="cs-CZ" sz="1600" dirty="0"/>
              <a:t>pukliny</a:t>
            </a:r>
            <a:endParaRPr lang="en-US" altLang="cs-CZ" sz="1600" dirty="0"/>
          </a:p>
        </p:txBody>
      </p:sp>
      <p:sp>
        <p:nvSpPr>
          <p:cNvPr id="50" name="TextovéPole 1"/>
          <p:cNvSpPr txBox="1">
            <a:spLocks noChangeArrowheads="1"/>
          </p:cNvSpPr>
          <p:nvPr/>
        </p:nvSpPr>
        <p:spPr bwMode="auto">
          <a:xfrm>
            <a:off x="7551625" y="1015718"/>
            <a:ext cx="95351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altLang="cs-CZ" sz="1600" dirty="0"/>
              <a:t>pukliny</a:t>
            </a:r>
            <a:endParaRPr lang="en-US" altLang="cs-CZ" sz="1600" dirty="0"/>
          </a:p>
        </p:txBody>
      </p:sp>
      <p:sp>
        <p:nvSpPr>
          <p:cNvPr id="55" name="TextovéPole 1"/>
          <p:cNvSpPr txBox="1">
            <a:spLocks noChangeArrowheads="1"/>
          </p:cNvSpPr>
          <p:nvPr/>
        </p:nvSpPr>
        <p:spPr bwMode="auto">
          <a:xfrm rot="17300916">
            <a:off x="7623633" y="4698918"/>
            <a:ext cx="95351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altLang="cs-CZ" sz="1600" dirty="0"/>
              <a:t>pukliny</a:t>
            </a:r>
            <a:endParaRPr lang="en-US" altLang="cs-CZ" sz="1600" dirty="0"/>
          </a:p>
        </p:txBody>
      </p:sp>
      <p:sp>
        <p:nvSpPr>
          <p:cNvPr id="45067" name="Šipka dolů 45066"/>
          <p:cNvSpPr/>
          <p:nvPr/>
        </p:nvSpPr>
        <p:spPr>
          <a:xfrm flipV="1">
            <a:off x="3995936" y="1900310"/>
            <a:ext cx="355097" cy="540471"/>
          </a:xfrm>
          <a:prstGeom prst="downArrow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Šipka dolů 57"/>
          <p:cNvSpPr/>
          <p:nvPr/>
        </p:nvSpPr>
        <p:spPr>
          <a:xfrm>
            <a:off x="4004320" y="2616684"/>
            <a:ext cx="355097" cy="505619"/>
          </a:xfrm>
          <a:prstGeom prst="downArrow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TextovéPole 1"/>
          <p:cNvSpPr txBox="1">
            <a:spLocks noChangeArrowheads="1"/>
          </p:cNvSpPr>
          <p:nvPr/>
        </p:nvSpPr>
        <p:spPr bwMode="auto">
          <a:xfrm>
            <a:off x="4351033" y="1835049"/>
            <a:ext cx="993379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cs-CZ" sz="1600" dirty="0" err="1"/>
              <a:t>ero</a:t>
            </a:r>
            <a:r>
              <a:rPr lang="cs-CZ" altLang="cs-CZ" sz="1600" dirty="0"/>
              <a:t>ze</a:t>
            </a:r>
            <a:endParaRPr lang="en-US" altLang="cs-CZ" sz="1600" dirty="0"/>
          </a:p>
        </p:txBody>
      </p:sp>
      <p:sp>
        <p:nvSpPr>
          <p:cNvPr id="60" name="TextovéPole 1"/>
          <p:cNvSpPr txBox="1">
            <a:spLocks noChangeArrowheads="1"/>
          </p:cNvSpPr>
          <p:nvPr/>
        </p:nvSpPr>
        <p:spPr bwMode="auto">
          <a:xfrm>
            <a:off x="4361445" y="2688223"/>
            <a:ext cx="993379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cs-CZ" sz="1600" dirty="0" err="1"/>
              <a:t>ero</a:t>
            </a:r>
            <a:r>
              <a:rPr lang="cs-CZ" altLang="cs-CZ" sz="1600" dirty="0"/>
              <a:t>ze</a:t>
            </a:r>
            <a:endParaRPr lang="en-US" altLang="cs-CZ" sz="1600" dirty="0"/>
          </a:p>
        </p:txBody>
      </p:sp>
      <p:cxnSp>
        <p:nvCxnSpPr>
          <p:cNvPr id="45069" name="Přímá spojnice se šipkou 45068"/>
          <p:cNvCxnSpPr/>
          <p:nvPr/>
        </p:nvCxnSpPr>
        <p:spPr>
          <a:xfrm>
            <a:off x="6084168" y="2842904"/>
            <a:ext cx="1944216" cy="0"/>
          </a:xfrm>
          <a:prstGeom prst="straightConnector1">
            <a:avLst/>
          </a:prstGeom>
          <a:ln w="28575">
            <a:solidFill>
              <a:schemeClr val="bg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1"/>
          <p:cNvSpPr txBox="1">
            <a:spLocks noChangeArrowheads="1"/>
          </p:cNvSpPr>
          <p:nvPr/>
        </p:nvSpPr>
        <p:spPr bwMode="auto">
          <a:xfrm>
            <a:off x="6367860" y="2783749"/>
            <a:ext cx="173253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altLang="cs-CZ" sz="1600" dirty="0">
                <a:solidFill>
                  <a:schemeClr val="bg1"/>
                </a:solidFill>
              </a:rPr>
              <a:t>silně rozpukaná zóna</a:t>
            </a:r>
            <a:endParaRPr lang="en-US" altLang="cs-CZ" sz="16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875" y="3861048"/>
            <a:ext cx="2735263" cy="288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82875" y="6743948"/>
            <a:ext cx="2735263" cy="1140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-16049" y="1079448"/>
            <a:ext cx="31290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b="1" dirty="0"/>
              <a:t>a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2687664" y="1099405"/>
            <a:ext cx="32573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b="1" dirty="0"/>
              <a:t>b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-17462" y="3870697"/>
            <a:ext cx="31290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b="1" dirty="0"/>
              <a:t>c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659547" y="3870697"/>
            <a:ext cx="32573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b="1" dirty="0"/>
              <a:t>d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18138" y="1099405"/>
            <a:ext cx="73025" cy="57905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Obdélník 51"/>
          <p:cNvSpPr/>
          <p:nvPr/>
        </p:nvSpPr>
        <p:spPr>
          <a:xfrm>
            <a:off x="5491163" y="3500438"/>
            <a:ext cx="3545333" cy="3357561"/>
          </a:xfrm>
          <a:prstGeom prst="rect">
            <a:avLst/>
          </a:prstGeom>
          <a:noFill/>
          <a:ln>
            <a:solidFill>
              <a:srgbClr val="CC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Obdélník 56"/>
          <p:cNvSpPr/>
          <p:nvPr/>
        </p:nvSpPr>
        <p:spPr>
          <a:xfrm>
            <a:off x="2630515" y="1079449"/>
            <a:ext cx="69824" cy="57785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Obdélník 63"/>
          <p:cNvSpPr/>
          <p:nvPr/>
        </p:nvSpPr>
        <p:spPr>
          <a:xfrm>
            <a:off x="2695440" y="3793863"/>
            <a:ext cx="2722698" cy="768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7672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C98ED80D-C953-4A31-BAB5-B0CA5C8194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08720"/>
            <a:ext cx="3642485" cy="2423022"/>
          </a:xfrm>
          <a:prstGeom prst="rect">
            <a:avLst/>
          </a:prstGeom>
        </p:spPr>
      </p:pic>
      <p:pic>
        <p:nvPicPr>
          <p:cNvPr id="5" name="Zástupný symbol pro obsah 4">
            <a:extLst>
              <a:ext uri="{FF2B5EF4-FFF2-40B4-BE49-F238E27FC236}">
                <a16:creationId xmlns:a16="http://schemas.microsoft.com/office/drawing/2014/main" id="{0D57E5CE-A939-4AE5-85F2-2B36C36E46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58"/>
          <a:stretch/>
        </p:blipFill>
        <p:spPr>
          <a:xfrm>
            <a:off x="4880978" y="908720"/>
            <a:ext cx="3996000" cy="2423022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FBFF7920-E2B3-4499-9B6B-6B232DE0771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526259"/>
            <a:ext cx="4755250" cy="3170166"/>
          </a:xfrm>
          <a:prstGeom prst="rect">
            <a:avLst/>
          </a:prstGeom>
        </p:spPr>
      </p:pic>
      <p:sp>
        <p:nvSpPr>
          <p:cNvPr id="7" name="Rectangle 8">
            <a:extLst>
              <a:ext uri="{FF2B5EF4-FFF2-40B4-BE49-F238E27FC236}">
                <a16:creationId xmlns:a16="http://schemas.microsoft.com/office/drawing/2014/main" id="{06EBD954-ACEF-445F-BBDF-7BEAE8456E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7462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2FA481CC-664C-46F7-B3B1-4BE9824C90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7462" y="40927"/>
            <a:ext cx="878298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Horizontální plošné diskontinuity a vznik bran (USA - Utah)</a:t>
            </a:r>
            <a:endParaRPr lang="en-US" altLang="cs-CZ" sz="2400" b="1" dirty="0">
              <a:solidFill>
                <a:schemeClr val="hlink"/>
              </a:solidFill>
            </a:endParaRPr>
          </a:p>
        </p:txBody>
      </p:sp>
      <p:sp>
        <p:nvSpPr>
          <p:cNvPr id="10" name="Volný tvar: obrazec 9">
            <a:extLst>
              <a:ext uri="{FF2B5EF4-FFF2-40B4-BE49-F238E27FC236}">
                <a16:creationId xmlns:a16="http://schemas.microsoft.com/office/drawing/2014/main" id="{39E99678-3B48-449F-8197-CFB8D8ED95B9}"/>
              </a:ext>
            </a:extLst>
          </p:cNvPr>
          <p:cNvSpPr/>
          <p:nvPr/>
        </p:nvSpPr>
        <p:spPr>
          <a:xfrm>
            <a:off x="611560" y="5445224"/>
            <a:ext cx="4800600" cy="358544"/>
          </a:xfrm>
          <a:custGeom>
            <a:avLst/>
            <a:gdLst>
              <a:gd name="connsiteX0" fmla="*/ 0 w 4800600"/>
              <a:gd name="connsiteY0" fmla="*/ 129944 h 358544"/>
              <a:gd name="connsiteX1" fmla="*/ 171450 w 4800600"/>
              <a:gd name="connsiteY1" fmla="*/ 287107 h 358544"/>
              <a:gd name="connsiteX2" fmla="*/ 214312 w 4800600"/>
              <a:gd name="connsiteY2" fmla="*/ 301394 h 358544"/>
              <a:gd name="connsiteX3" fmla="*/ 400050 w 4800600"/>
              <a:gd name="connsiteY3" fmla="*/ 315682 h 358544"/>
              <a:gd name="connsiteX4" fmla="*/ 771525 w 4800600"/>
              <a:gd name="connsiteY4" fmla="*/ 301394 h 358544"/>
              <a:gd name="connsiteX5" fmla="*/ 814387 w 4800600"/>
              <a:gd name="connsiteY5" fmla="*/ 287107 h 358544"/>
              <a:gd name="connsiteX6" fmla="*/ 900112 w 4800600"/>
              <a:gd name="connsiteY6" fmla="*/ 272819 h 358544"/>
              <a:gd name="connsiteX7" fmla="*/ 985837 w 4800600"/>
              <a:gd name="connsiteY7" fmla="*/ 244244 h 358544"/>
              <a:gd name="connsiteX8" fmla="*/ 1285875 w 4800600"/>
              <a:gd name="connsiteY8" fmla="*/ 229957 h 358544"/>
              <a:gd name="connsiteX9" fmla="*/ 1371600 w 4800600"/>
              <a:gd name="connsiteY9" fmla="*/ 201382 h 358544"/>
              <a:gd name="connsiteX10" fmla="*/ 1414462 w 4800600"/>
              <a:gd name="connsiteY10" fmla="*/ 187094 h 358544"/>
              <a:gd name="connsiteX11" fmla="*/ 1471612 w 4800600"/>
              <a:gd name="connsiteY11" fmla="*/ 201382 h 358544"/>
              <a:gd name="connsiteX12" fmla="*/ 1557337 w 4800600"/>
              <a:gd name="connsiteY12" fmla="*/ 272819 h 358544"/>
              <a:gd name="connsiteX13" fmla="*/ 1614487 w 4800600"/>
              <a:gd name="connsiteY13" fmla="*/ 287107 h 358544"/>
              <a:gd name="connsiteX14" fmla="*/ 1714500 w 4800600"/>
              <a:gd name="connsiteY14" fmla="*/ 329969 h 358544"/>
              <a:gd name="connsiteX15" fmla="*/ 1800225 w 4800600"/>
              <a:gd name="connsiteY15" fmla="*/ 358544 h 358544"/>
              <a:gd name="connsiteX16" fmla="*/ 2085975 w 4800600"/>
              <a:gd name="connsiteY16" fmla="*/ 344257 h 358544"/>
              <a:gd name="connsiteX17" fmla="*/ 2200275 w 4800600"/>
              <a:gd name="connsiteY17" fmla="*/ 315682 h 358544"/>
              <a:gd name="connsiteX18" fmla="*/ 2243137 w 4800600"/>
              <a:gd name="connsiteY18" fmla="*/ 301394 h 358544"/>
              <a:gd name="connsiteX19" fmla="*/ 2286000 w 4800600"/>
              <a:gd name="connsiteY19" fmla="*/ 272819 h 358544"/>
              <a:gd name="connsiteX20" fmla="*/ 2328862 w 4800600"/>
              <a:gd name="connsiteY20" fmla="*/ 258532 h 358544"/>
              <a:gd name="connsiteX21" fmla="*/ 2428875 w 4800600"/>
              <a:gd name="connsiteY21" fmla="*/ 215669 h 358544"/>
              <a:gd name="connsiteX22" fmla="*/ 2814637 w 4800600"/>
              <a:gd name="connsiteY22" fmla="*/ 229957 h 358544"/>
              <a:gd name="connsiteX23" fmla="*/ 2943225 w 4800600"/>
              <a:gd name="connsiteY23" fmla="*/ 287107 h 358544"/>
              <a:gd name="connsiteX24" fmla="*/ 3043237 w 4800600"/>
              <a:gd name="connsiteY24" fmla="*/ 315682 h 358544"/>
              <a:gd name="connsiteX25" fmla="*/ 3086100 w 4800600"/>
              <a:gd name="connsiteY25" fmla="*/ 329969 h 358544"/>
              <a:gd name="connsiteX26" fmla="*/ 3271837 w 4800600"/>
              <a:gd name="connsiteY26" fmla="*/ 301394 h 358544"/>
              <a:gd name="connsiteX27" fmla="*/ 3400425 w 4800600"/>
              <a:gd name="connsiteY27" fmla="*/ 187094 h 358544"/>
              <a:gd name="connsiteX28" fmla="*/ 3443287 w 4800600"/>
              <a:gd name="connsiteY28" fmla="*/ 158519 h 358544"/>
              <a:gd name="connsiteX29" fmla="*/ 3614737 w 4800600"/>
              <a:gd name="connsiteY29" fmla="*/ 172807 h 358544"/>
              <a:gd name="connsiteX30" fmla="*/ 3714750 w 4800600"/>
              <a:gd name="connsiteY30" fmla="*/ 201382 h 358544"/>
              <a:gd name="connsiteX31" fmla="*/ 3786187 w 4800600"/>
              <a:gd name="connsiteY31" fmla="*/ 215669 h 358544"/>
              <a:gd name="connsiteX32" fmla="*/ 4157662 w 4800600"/>
              <a:gd name="connsiteY32" fmla="*/ 201382 h 358544"/>
              <a:gd name="connsiteX33" fmla="*/ 4243387 w 4800600"/>
              <a:gd name="connsiteY33" fmla="*/ 158519 h 358544"/>
              <a:gd name="connsiteX34" fmla="*/ 4286250 w 4800600"/>
              <a:gd name="connsiteY34" fmla="*/ 144232 h 358544"/>
              <a:gd name="connsiteX35" fmla="*/ 4371975 w 4800600"/>
              <a:gd name="connsiteY35" fmla="*/ 101369 h 358544"/>
              <a:gd name="connsiteX36" fmla="*/ 4414837 w 4800600"/>
              <a:gd name="connsiteY36" fmla="*/ 72794 h 358544"/>
              <a:gd name="connsiteX37" fmla="*/ 4557712 w 4800600"/>
              <a:gd name="connsiteY37" fmla="*/ 29932 h 358544"/>
              <a:gd name="connsiteX38" fmla="*/ 4672012 w 4800600"/>
              <a:gd name="connsiteY38" fmla="*/ 1357 h 358544"/>
              <a:gd name="connsiteX39" fmla="*/ 4800600 w 4800600"/>
              <a:gd name="connsiteY39" fmla="*/ 1357 h 358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4800600" h="358544">
                <a:moveTo>
                  <a:pt x="0" y="129944"/>
                </a:moveTo>
                <a:cubicBezTo>
                  <a:pt x="30949" y="160893"/>
                  <a:pt x="109249" y="256007"/>
                  <a:pt x="171450" y="287107"/>
                </a:cubicBezTo>
                <a:cubicBezTo>
                  <a:pt x="184920" y="293842"/>
                  <a:pt x="199368" y="299526"/>
                  <a:pt x="214312" y="301394"/>
                </a:cubicBezTo>
                <a:cubicBezTo>
                  <a:pt x="275928" y="309096"/>
                  <a:pt x="338137" y="310919"/>
                  <a:pt x="400050" y="315682"/>
                </a:cubicBezTo>
                <a:cubicBezTo>
                  <a:pt x="523875" y="310919"/>
                  <a:pt x="647902" y="309920"/>
                  <a:pt x="771525" y="301394"/>
                </a:cubicBezTo>
                <a:cubicBezTo>
                  <a:pt x="786549" y="300358"/>
                  <a:pt x="799685" y="290374"/>
                  <a:pt x="814387" y="287107"/>
                </a:cubicBezTo>
                <a:cubicBezTo>
                  <a:pt x="842666" y="280823"/>
                  <a:pt x="872008" y="279845"/>
                  <a:pt x="900112" y="272819"/>
                </a:cubicBezTo>
                <a:cubicBezTo>
                  <a:pt x="929333" y="265514"/>
                  <a:pt x="955750" y="245677"/>
                  <a:pt x="985837" y="244244"/>
                </a:cubicBezTo>
                <a:lnTo>
                  <a:pt x="1285875" y="229957"/>
                </a:lnTo>
                <a:lnTo>
                  <a:pt x="1371600" y="201382"/>
                </a:lnTo>
                <a:lnTo>
                  <a:pt x="1414462" y="187094"/>
                </a:lnTo>
                <a:cubicBezTo>
                  <a:pt x="1433512" y="191857"/>
                  <a:pt x="1454563" y="191640"/>
                  <a:pt x="1471612" y="201382"/>
                </a:cubicBezTo>
                <a:cubicBezTo>
                  <a:pt x="1574596" y="260230"/>
                  <a:pt x="1456889" y="229769"/>
                  <a:pt x="1557337" y="272819"/>
                </a:cubicBezTo>
                <a:cubicBezTo>
                  <a:pt x="1575386" y="280554"/>
                  <a:pt x="1595437" y="282344"/>
                  <a:pt x="1614487" y="287107"/>
                </a:cubicBezTo>
                <a:cubicBezTo>
                  <a:pt x="1682491" y="332442"/>
                  <a:pt x="1630625" y="304807"/>
                  <a:pt x="1714500" y="329969"/>
                </a:cubicBezTo>
                <a:cubicBezTo>
                  <a:pt x="1743350" y="338624"/>
                  <a:pt x="1800225" y="358544"/>
                  <a:pt x="1800225" y="358544"/>
                </a:cubicBezTo>
                <a:cubicBezTo>
                  <a:pt x="1895475" y="353782"/>
                  <a:pt x="1991149" y="354417"/>
                  <a:pt x="2085975" y="344257"/>
                </a:cubicBezTo>
                <a:cubicBezTo>
                  <a:pt x="2125024" y="340073"/>
                  <a:pt x="2163018" y="328102"/>
                  <a:pt x="2200275" y="315682"/>
                </a:cubicBezTo>
                <a:cubicBezTo>
                  <a:pt x="2214562" y="310919"/>
                  <a:pt x="2229667" y="308129"/>
                  <a:pt x="2243137" y="301394"/>
                </a:cubicBezTo>
                <a:cubicBezTo>
                  <a:pt x="2258496" y="293715"/>
                  <a:pt x="2270641" y="280498"/>
                  <a:pt x="2286000" y="272819"/>
                </a:cubicBezTo>
                <a:cubicBezTo>
                  <a:pt x="2299470" y="266084"/>
                  <a:pt x="2315020" y="264464"/>
                  <a:pt x="2328862" y="258532"/>
                </a:cubicBezTo>
                <a:cubicBezTo>
                  <a:pt x="2452456" y="205563"/>
                  <a:pt x="2328348" y="249179"/>
                  <a:pt x="2428875" y="215669"/>
                </a:cubicBezTo>
                <a:cubicBezTo>
                  <a:pt x="2557462" y="220432"/>
                  <a:pt x="2686490" y="218307"/>
                  <a:pt x="2814637" y="229957"/>
                </a:cubicBezTo>
                <a:cubicBezTo>
                  <a:pt x="2904740" y="238148"/>
                  <a:pt x="2882091" y="256540"/>
                  <a:pt x="2943225" y="287107"/>
                </a:cubicBezTo>
                <a:cubicBezTo>
                  <a:pt x="2966058" y="298524"/>
                  <a:pt x="3021880" y="309580"/>
                  <a:pt x="3043237" y="315682"/>
                </a:cubicBezTo>
                <a:cubicBezTo>
                  <a:pt x="3057718" y="319819"/>
                  <a:pt x="3071812" y="325207"/>
                  <a:pt x="3086100" y="329969"/>
                </a:cubicBezTo>
                <a:cubicBezTo>
                  <a:pt x="3111921" y="327100"/>
                  <a:pt x="3228527" y="319956"/>
                  <a:pt x="3271837" y="301394"/>
                </a:cubicBezTo>
                <a:cubicBezTo>
                  <a:pt x="3330060" y="276441"/>
                  <a:pt x="3345541" y="223684"/>
                  <a:pt x="3400425" y="187094"/>
                </a:cubicBezTo>
                <a:lnTo>
                  <a:pt x="3443287" y="158519"/>
                </a:lnTo>
                <a:cubicBezTo>
                  <a:pt x="3500437" y="163282"/>
                  <a:pt x="3557832" y="165694"/>
                  <a:pt x="3614737" y="172807"/>
                </a:cubicBezTo>
                <a:cubicBezTo>
                  <a:pt x="3668196" y="179489"/>
                  <a:pt x="3667295" y="189518"/>
                  <a:pt x="3714750" y="201382"/>
                </a:cubicBezTo>
                <a:cubicBezTo>
                  <a:pt x="3738309" y="207272"/>
                  <a:pt x="3762375" y="210907"/>
                  <a:pt x="3786187" y="215669"/>
                </a:cubicBezTo>
                <a:cubicBezTo>
                  <a:pt x="3910012" y="210907"/>
                  <a:pt x="4034039" y="209908"/>
                  <a:pt x="4157662" y="201382"/>
                </a:cubicBezTo>
                <a:cubicBezTo>
                  <a:pt x="4199321" y="198509"/>
                  <a:pt x="4207940" y="176242"/>
                  <a:pt x="4243387" y="158519"/>
                </a:cubicBezTo>
                <a:cubicBezTo>
                  <a:pt x="4256858" y="151784"/>
                  <a:pt x="4271962" y="148994"/>
                  <a:pt x="4286250" y="144232"/>
                </a:cubicBezTo>
                <a:cubicBezTo>
                  <a:pt x="4409085" y="62341"/>
                  <a:pt x="4253670" y="160522"/>
                  <a:pt x="4371975" y="101369"/>
                </a:cubicBezTo>
                <a:cubicBezTo>
                  <a:pt x="4387333" y="93690"/>
                  <a:pt x="4399146" y="79768"/>
                  <a:pt x="4414837" y="72794"/>
                </a:cubicBezTo>
                <a:cubicBezTo>
                  <a:pt x="4475959" y="45629"/>
                  <a:pt x="4499524" y="46557"/>
                  <a:pt x="4557712" y="29932"/>
                </a:cubicBezTo>
                <a:cubicBezTo>
                  <a:pt x="4606183" y="16083"/>
                  <a:pt x="4613911" y="5507"/>
                  <a:pt x="4672012" y="1357"/>
                </a:cubicBezTo>
                <a:cubicBezTo>
                  <a:pt x="4714766" y="-1697"/>
                  <a:pt x="4757737" y="1357"/>
                  <a:pt x="4800600" y="1357"/>
                </a:cubicBezTo>
              </a:path>
            </a:pathLst>
          </a:custGeom>
          <a:noFill/>
          <a:ln w="57150">
            <a:solidFill>
              <a:srgbClr val="FF0000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E8A15454-2C63-482A-AAC3-DF25F8E359C2}"/>
              </a:ext>
            </a:extLst>
          </p:cNvPr>
          <p:cNvSpPr txBox="1"/>
          <p:nvPr/>
        </p:nvSpPr>
        <p:spPr>
          <a:xfrm>
            <a:off x="5554469" y="4978165"/>
            <a:ext cx="373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Zvlněná diskontinuita deformuje</a:t>
            </a:r>
          </a:p>
          <a:p>
            <a:r>
              <a:rPr lang="cs-CZ" b="1" dirty="0"/>
              <a:t>napěťové pole</a:t>
            </a:r>
          </a:p>
        </p:txBody>
      </p:sp>
    </p:spTree>
    <p:extLst>
      <p:ext uri="{BB962C8B-B14F-4D97-AF65-F5344CB8AC3E}">
        <p14:creationId xmlns:p14="http://schemas.microsoft.com/office/powerpoint/2010/main" val="38121995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 descr="C:\BRUTUS_\import 10_2012\na jpg z US 2012\zmensene\IMG_264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565" y="3528654"/>
            <a:ext cx="3691435" cy="2460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Line 12"/>
          <p:cNvSpPr>
            <a:spLocks noChangeShapeType="1"/>
          </p:cNvSpPr>
          <p:nvPr/>
        </p:nvSpPr>
        <p:spPr bwMode="auto">
          <a:xfrm>
            <a:off x="4617391" y="4724292"/>
            <a:ext cx="1466777" cy="171557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dirty="0"/>
          </a:p>
        </p:txBody>
      </p:sp>
      <p:sp>
        <p:nvSpPr>
          <p:cNvPr id="11" name="Rectangle 9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2" name="Rectangle 10"/>
          <p:cNvSpPr>
            <a:spLocks noChangeArrowheads="1"/>
          </p:cNvSpPr>
          <p:nvPr/>
        </p:nvSpPr>
        <p:spPr bwMode="auto">
          <a:xfrm>
            <a:off x="0" y="0"/>
            <a:ext cx="913743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cs-CZ" sz="2000" b="1" dirty="0">
                <a:solidFill>
                  <a:schemeClr val="hlink"/>
                </a:solidFill>
              </a:rPr>
              <a:t>Pl</a:t>
            </a:r>
            <a:r>
              <a:rPr lang="cs-CZ" altLang="cs-CZ" sz="2000" b="1" dirty="0" err="1">
                <a:solidFill>
                  <a:schemeClr val="hlink"/>
                </a:solidFill>
              </a:rPr>
              <a:t>ošné</a:t>
            </a:r>
            <a:r>
              <a:rPr lang="cs-CZ" altLang="cs-CZ" sz="2000" b="1" dirty="0">
                <a:solidFill>
                  <a:schemeClr val="hlink"/>
                </a:solidFill>
              </a:rPr>
              <a:t> diskontinuity deformují napěťové pole –kontrolují erozi pískovce</a:t>
            </a:r>
            <a:endParaRPr lang="en-US" altLang="cs-CZ" sz="2000" b="1" dirty="0">
              <a:solidFill>
                <a:schemeClr val="hlink"/>
              </a:solidFill>
            </a:endParaRPr>
          </a:p>
        </p:txBody>
      </p:sp>
      <p:pic>
        <p:nvPicPr>
          <p:cNvPr id="13" name="Picture 2" descr="C:\                  prednask\vaclav sojka_previs za gabrielovou vez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625" y="499953"/>
            <a:ext cx="6541548" cy="301751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4" name="TextovéPole 6"/>
          <p:cNvSpPr txBox="1">
            <a:spLocks noChangeArrowheads="1"/>
          </p:cNvSpPr>
          <p:nvPr/>
        </p:nvSpPr>
        <p:spPr bwMode="auto">
          <a:xfrm>
            <a:off x="-2397" y="3455961"/>
            <a:ext cx="2012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i="1" dirty="0" err="1">
                <a:solidFill>
                  <a:schemeClr val="bg1"/>
                </a:solidFill>
              </a:rPr>
              <a:t>foto</a:t>
            </a:r>
            <a:r>
              <a:rPr lang="en-US" i="1" dirty="0">
                <a:solidFill>
                  <a:schemeClr val="bg1"/>
                </a:solidFill>
              </a:rPr>
              <a:t>: </a:t>
            </a:r>
            <a:r>
              <a:rPr lang="en-US" i="1" dirty="0" err="1">
                <a:solidFill>
                  <a:schemeClr val="bg1"/>
                </a:solidFill>
              </a:rPr>
              <a:t>Václav</a:t>
            </a:r>
            <a:r>
              <a:rPr lang="en-US" i="1" dirty="0">
                <a:solidFill>
                  <a:schemeClr val="bg1"/>
                </a:solidFill>
              </a:rPr>
              <a:t> </a:t>
            </a:r>
            <a:r>
              <a:rPr lang="en-US" i="1" dirty="0" err="1">
                <a:solidFill>
                  <a:schemeClr val="bg1"/>
                </a:solidFill>
              </a:rPr>
              <a:t>Sojka</a:t>
            </a:r>
            <a:endParaRPr lang="en-US" i="1" dirty="0">
              <a:solidFill>
                <a:schemeClr val="bg1"/>
              </a:solidFill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-27053" y="1916832"/>
            <a:ext cx="3009450" cy="778934"/>
          </a:xfrm>
          <a:custGeom>
            <a:avLst/>
            <a:gdLst>
              <a:gd name="connsiteX0" fmla="*/ 0 w 4123267"/>
              <a:gd name="connsiteY0" fmla="*/ 778934 h 778934"/>
              <a:gd name="connsiteX1" fmla="*/ 550333 w 4123267"/>
              <a:gd name="connsiteY1" fmla="*/ 347134 h 778934"/>
              <a:gd name="connsiteX2" fmla="*/ 1524000 w 4123267"/>
              <a:gd name="connsiteY2" fmla="*/ 84667 h 778934"/>
              <a:gd name="connsiteX3" fmla="*/ 2997200 w 4123267"/>
              <a:gd name="connsiteY3" fmla="*/ 59267 h 778934"/>
              <a:gd name="connsiteX4" fmla="*/ 4123267 w 4123267"/>
              <a:gd name="connsiteY4" fmla="*/ 0 h 778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23267" h="778934">
                <a:moveTo>
                  <a:pt x="0" y="778934"/>
                </a:moveTo>
                <a:cubicBezTo>
                  <a:pt x="148166" y="620889"/>
                  <a:pt x="296333" y="462845"/>
                  <a:pt x="550333" y="347134"/>
                </a:cubicBezTo>
                <a:cubicBezTo>
                  <a:pt x="804333" y="231423"/>
                  <a:pt x="1116189" y="132645"/>
                  <a:pt x="1524000" y="84667"/>
                </a:cubicBezTo>
                <a:cubicBezTo>
                  <a:pt x="1931811" y="36689"/>
                  <a:pt x="2563989" y="73378"/>
                  <a:pt x="2997200" y="59267"/>
                </a:cubicBezTo>
                <a:cubicBezTo>
                  <a:pt x="3430411" y="45156"/>
                  <a:pt x="3776839" y="22578"/>
                  <a:pt x="4123267" y="0"/>
                </a:cubicBezTo>
              </a:path>
            </a:pathLst>
          </a:cu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8780" y="3524115"/>
            <a:ext cx="4909141" cy="2400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0"/>
          <p:cNvSpPr txBox="1">
            <a:spLocks noChangeArrowheads="1"/>
          </p:cNvSpPr>
          <p:nvPr/>
        </p:nvSpPr>
        <p:spPr bwMode="auto">
          <a:xfrm>
            <a:off x="645795" y="2131434"/>
            <a:ext cx="3095719" cy="646331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>
                <a:solidFill>
                  <a:schemeClr val="bg1"/>
                </a:solidFill>
                <a:latin typeface="Arial" charset="0"/>
              </a:rPr>
              <a:t>plošná diskontinuita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>
                <a:solidFill>
                  <a:schemeClr val="bg1"/>
                </a:solidFill>
                <a:latin typeface="Arial" charset="0"/>
              </a:rPr>
              <a:t>(</a:t>
            </a:r>
            <a:r>
              <a:rPr lang="cs-CZ" altLang="cs-CZ" sz="1800" dirty="0" err="1">
                <a:solidFill>
                  <a:schemeClr val="bg1"/>
                </a:solidFill>
                <a:latin typeface="Arial" charset="0"/>
              </a:rPr>
              <a:t>vyvětrávající</a:t>
            </a:r>
            <a:r>
              <a:rPr lang="cs-CZ" altLang="cs-CZ" sz="1800" dirty="0">
                <a:solidFill>
                  <a:schemeClr val="bg1"/>
                </a:solidFill>
                <a:latin typeface="Arial" charset="0"/>
              </a:rPr>
              <a:t> jílový horizont)</a:t>
            </a:r>
            <a:endParaRPr lang="en-US" altLang="cs-CZ" sz="18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1" name="TextovéPole 10"/>
          <p:cNvSpPr txBox="1">
            <a:spLocks noChangeArrowheads="1"/>
          </p:cNvSpPr>
          <p:nvPr/>
        </p:nvSpPr>
        <p:spPr bwMode="auto">
          <a:xfrm>
            <a:off x="350552" y="3540510"/>
            <a:ext cx="1159292" cy="369332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cs-CZ" sz="1800" dirty="0" err="1">
                <a:solidFill>
                  <a:schemeClr val="bg1"/>
                </a:solidFill>
                <a:latin typeface="Arial" charset="0"/>
              </a:rPr>
              <a:t>Adršpach</a:t>
            </a:r>
            <a:endParaRPr lang="en-US" altLang="cs-CZ" sz="18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2" name="TextovéPole 10"/>
          <p:cNvSpPr txBox="1">
            <a:spLocks noChangeArrowheads="1"/>
          </p:cNvSpPr>
          <p:nvPr/>
        </p:nvSpPr>
        <p:spPr bwMode="auto">
          <a:xfrm>
            <a:off x="80296" y="528467"/>
            <a:ext cx="2569934" cy="369332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>
                <a:solidFill>
                  <a:schemeClr val="bg1"/>
                </a:solidFill>
                <a:latin typeface="Arial" charset="0"/>
              </a:rPr>
              <a:t>Českosaské Švýcarsko</a:t>
            </a:r>
            <a:endParaRPr lang="en-US" altLang="cs-CZ" sz="18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3" name="Volný tvar 22"/>
          <p:cNvSpPr/>
          <p:nvPr/>
        </p:nvSpPr>
        <p:spPr>
          <a:xfrm>
            <a:off x="734388" y="4270948"/>
            <a:ext cx="2822804" cy="278868"/>
          </a:xfrm>
          <a:custGeom>
            <a:avLst/>
            <a:gdLst>
              <a:gd name="connsiteX0" fmla="*/ 0 w 3069772"/>
              <a:gd name="connsiteY0" fmla="*/ 277586 h 278868"/>
              <a:gd name="connsiteX1" fmla="*/ 1069522 w 3069772"/>
              <a:gd name="connsiteY1" fmla="*/ 236765 h 278868"/>
              <a:gd name="connsiteX2" fmla="*/ 3069772 w 3069772"/>
              <a:gd name="connsiteY2" fmla="*/ 0 h 278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69772" h="278868">
                <a:moveTo>
                  <a:pt x="0" y="277586"/>
                </a:moveTo>
                <a:cubicBezTo>
                  <a:pt x="278946" y="280307"/>
                  <a:pt x="557893" y="283029"/>
                  <a:pt x="1069522" y="236765"/>
                </a:cubicBezTo>
                <a:cubicBezTo>
                  <a:pt x="1581151" y="190501"/>
                  <a:pt x="2325461" y="95250"/>
                  <a:pt x="3069772" y="0"/>
                </a:cubicBezTo>
              </a:path>
            </a:pathLst>
          </a:cu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500" y="504453"/>
            <a:ext cx="5456376" cy="3036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Text Box 7"/>
          <p:cNvSpPr txBox="1">
            <a:spLocks noChangeArrowheads="1"/>
          </p:cNvSpPr>
          <p:nvPr/>
        </p:nvSpPr>
        <p:spPr bwMode="auto">
          <a:xfrm>
            <a:off x="6127755" y="438183"/>
            <a:ext cx="896399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cs-CZ" sz="2000" b="0" dirty="0">
                <a:latin typeface="Arial" pitchFamily="34" charset="0"/>
              </a:rPr>
              <a:t>200 m</a:t>
            </a:r>
          </a:p>
        </p:txBody>
      </p:sp>
      <p:sp>
        <p:nvSpPr>
          <p:cNvPr id="27" name="Line 12"/>
          <p:cNvSpPr>
            <a:spLocks noChangeShapeType="1"/>
          </p:cNvSpPr>
          <p:nvPr/>
        </p:nvSpPr>
        <p:spPr bwMode="auto">
          <a:xfrm flipV="1">
            <a:off x="7225332" y="990599"/>
            <a:ext cx="1091083" cy="3081891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dirty="0"/>
          </a:p>
        </p:txBody>
      </p:sp>
      <p:sp>
        <p:nvSpPr>
          <p:cNvPr id="28" name="Line 6"/>
          <p:cNvSpPr>
            <a:spLocks noChangeShapeType="1"/>
          </p:cNvSpPr>
          <p:nvPr/>
        </p:nvSpPr>
        <p:spPr bwMode="auto">
          <a:xfrm>
            <a:off x="6228183" y="836712"/>
            <a:ext cx="649981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dirty="0"/>
          </a:p>
        </p:txBody>
      </p:sp>
      <p:sp>
        <p:nvSpPr>
          <p:cNvPr id="2" name="Volný tvar 1"/>
          <p:cNvSpPr/>
          <p:nvPr/>
        </p:nvSpPr>
        <p:spPr>
          <a:xfrm>
            <a:off x="6181725" y="4895850"/>
            <a:ext cx="1238250" cy="87266"/>
          </a:xfrm>
          <a:custGeom>
            <a:avLst/>
            <a:gdLst>
              <a:gd name="connsiteX0" fmla="*/ 0 w 1238250"/>
              <a:gd name="connsiteY0" fmla="*/ 0 h 87266"/>
              <a:gd name="connsiteX1" fmla="*/ 466725 w 1238250"/>
              <a:gd name="connsiteY1" fmla="*/ 47625 h 87266"/>
              <a:gd name="connsiteX2" fmla="*/ 809625 w 1238250"/>
              <a:gd name="connsiteY2" fmla="*/ 85725 h 87266"/>
              <a:gd name="connsiteX3" fmla="*/ 1238250 w 1238250"/>
              <a:gd name="connsiteY3" fmla="*/ 76200 h 872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8250" h="87266">
                <a:moveTo>
                  <a:pt x="0" y="0"/>
                </a:moveTo>
                <a:lnTo>
                  <a:pt x="466725" y="47625"/>
                </a:lnTo>
                <a:cubicBezTo>
                  <a:pt x="601662" y="61912"/>
                  <a:pt x="681038" y="80963"/>
                  <a:pt x="809625" y="85725"/>
                </a:cubicBezTo>
                <a:cubicBezTo>
                  <a:pt x="938212" y="90487"/>
                  <a:pt x="1088231" y="83343"/>
                  <a:pt x="1238250" y="76200"/>
                </a:cubicBezTo>
              </a:path>
            </a:pathLst>
          </a:cu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ovéPole 10"/>
          <p:cNvSpPr txBox="1">
            <a:spLocks noChangeArrowheads="1"/>
          </p:cNvSpPr>
          <p:nvPr/>
        </p:nvSpPr>
        <p:spPr bwMode="auto">
          <a:xfrm>
            <a:off x="3698500" y="518075"/>
            <a:ext cx="1967205" cy="369332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cs-CZ" sz="1800" dirty="0">
                <a:latin typeface="Arial" charset="0"/>
              </a:rPr>
              <a:t>Colorado Plateau</a:t>
            </a:r>
          </a:p>
        </p:txBody>
      </p:sp>
      <p:pic>
        <p:nvPicPr>
          <p:cNvPr id="30" name="Picture 2" descr="C:\BRUTUS_\import 10_2012\na jpg z US 2012\zmensene\IMG_256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898" y="3540510"/>
            <a:ext cx="1607182" cy="2410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ovéPole 4"/>
          <p:cNvSpPr txBox="1">
            <a:spLocks noChangeArrowheads="1"/>
          </p:cNvSpPr>
          <p:nvPr/>
        </p:nvSpPr>
        <p:spPr bwMode="auto">
          <a:xfrm>
            <a:off x="-9218" y="5924471"/>
            <a:ext cx="9031334" cy="10002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buFontTx/>
              <a:buChar char="•"/>
            </a:pPr>
            <a:r>
              <a:rPr lang="cs-CZ" dirty="0"/>
              <a:t>Diskontinuity</a:t>
            </a:r>
            <a:r>
              <a:rPr lang="en-US" dirty="0"/>
              <a:t> – o</a:t>
            </a:r>
            <a:r>
              <a:rPr lang="cs-CZ" dirty="0" err="1"/>
              <a:t>tevřené</a:t>
            </a:r>
            <a:r>
              <a:rPr lang="cs-CZ" dirty="0"/>
              <a:t> trhliny a rychle zvětrávající horizonty, zejména jíl a prachovce</a:t>
            </a:r>
            <a:endParaRPr lang="en-US" dirty="0"/>
          </a:p>
          <a:p>
            <a:pPr>
              <a:spcBef>
                <a:spcPts val="600"/>
              </a:spcBef>
              <a:buFontTx/>
              <a:buChar char="•"/>
            </a:pPr>
            <a:r>
              <a:rPr lang="cs-CZ" dirty="0"/>
              <a:t>Napěťový stín (nízká úroveň napětí) okolo diskontinuity vede k zvětrání jinak odolného pískovce</a:t>
            </a:r>
            <a:endParaRPr lang="en-US" dirty="0"/>
          </a:p>
        </p:txBody>
      </p:sp>
      <p:sp>
        <p:nvSpPr>
          <p:cNvPr id="32" name="TextovéPole 10"/>
          <p:cNvSpPr txBox="1">
            <a:spLocks noChangeArrowheads="1"/>
          </p:cNvSpPr>
          <p:nvPr/>
        </p:nvSpPr>
        <p:spPr bwMode="auto">
          <a:xfrm>
            <a:off x="7617357" y="4625404"/>
            <a:ext cx="710451" cy="369332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>
                <a:solidFill>
                  <a:schemeClr val="bg1"/>
                </a:solidFill>
                <a:latin typeface="Arial" charset="0"/>
              </a:rPr>
              <a:t>vyšší</a:t>
            </a:r>
            <a:endParaRPr lang="en-US" altLang="cs-CZ" sz="18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3" name="TextovéPole 10"/>
          <p:cNvSpPr txBox="1">
            <a:spLocks noChangeArrowheads="1"/>
          </p:cNvSpPr>
          <p:nvPr/>
        </p:nvSpPr>
        <p:spPr bwMode="auto">
          <a:xfrm>
            <a:off x="8172400" y="3822673"/>
            <a:ext cx="659155" cy="369332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>
                <a:solidFill>
                  <a:schemeClr val="bg1"/>
                </a:solidFill>
                <a:latin typeface="Arial" charset="0"/>
              </a:rPr>
              <a:t>nižší</a:t>
            </a:r>
            <a:endParaRPr lang="en-US" altLang="cs-CZ" sz="18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4" name="TextovéPole 10"/>
          <p:cNvSpPr txBox="1">
            <a:spLocks noChangeArrowheads="1"/>
          </p:cNvSpPr>
          <p:nvPr/>
        </p:nvSpPr>
        <p:spPr bwMode="auto">
          <a:xfrm>
            <a:off x="7617357" y="4192005"/>
            <a:ext cx="1569660" cy="369332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 err="1">
                <a:solidFill>
                  <a:schemeClr val="bg1"/>
                </a:solidFill>
                <a:latin typeface="Arial" charset="0"/>
              </a:rPr>
              <a:t>rychost</a:t>
            </a:r>
            <a:r>
              <a:rPr lang="cs-CZ" altLang="cs-CZ" sz="1800" dirty="0">
                <a:solidFill>
                  <a:schemeClr val="bg1"/>
                </a:solidFill>
                <a:latin typeface="Arial" charset="0"/>
              </a:rPr>
              <a:t> eroze</a:t>
            </a:r>
            <a:endParaRPr lang="en-US" altLang="cs-CZ" sz="18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5" name="TextovéPole 10"/>
          <p:cNvSpPr txBox="1">
            <a:spLocks noChangeArrowheads="1"/>
          </p:cNvSpPr>
          <p:nvPr/>
        </p:nvSpPr>
        <p:spPr bwMode="auto">
          <a:xfrm>
            <a:off x="1477672" y="4711183"/>
            <a:ext cx="2210862" cy="369332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>
                <a:solidFill>
                  <a:schemeClr val="bg1"/>
                </a:solidFill>
                <a:latin typeface="Arial" charset="0"/>
              </a:rPr>
              <a:t>plošná diskontinuita</a:t>
            </a:r>
            <a:endParaRPr lang="en-US" altLang="cs-CZ" sz="18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6" name="TextovéPole 6"/>
          <p:cNvSpPr txBox="1">
            <a:spLocks noChangeArrowheads="1"/>
          </p:cNvSpPr>
          <p:nvPr/>
        </p:nvSpPr>
        <p:spPr bwMode="auto">
          <a:xfrm>
            <a:off x="1349938" y="3155959"/>
            <a:ext cx="2012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 dirty="0">
                <a:solidFill>
                  <a:schemeClr val="bg1"/>
                </a:solidFill>
              </a:rPr>
              <a:t>foto: Václav Sojka</a:t>
            </a:r>
            <a:endParaRPr lang="en-US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3487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268413"/>
            <a:ext cx="2098675" cy="28178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758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1268413"/>
            <a:ext cx="3744912" cy="2808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7587" name="Picture 2" descr="C:\                  prednask\cesky kras abri.jpg"/>
          <p:cNvPicPr>
            <a:picLocks noChangeAspect="1" noChangeArrowheads="1"/>
          </p:cNvPicPr>
          <p:nvPr/>
        </p:nvPicPr>
        <p:blipFill>
          <a:blip r:embed="rId5" cstate="print"/>
          <a:srcRect t="5312" b="26561"/>
          <a:stretch>
            <a:fillRect/>
          </a:stretch>
        </p:blipFill>
        <p:spPr bwMode="auto">
          <a:xfrm>
            <a:off x="6011863" y="1268413"/>
            <a:ext cx="3132137" cy="2819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7588" name="Picture 3" descr="C:\                  prednask\Glaciar_hielo_fractal (2)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363" y="4149725"/>
            <a:ext cx="4211637" cy="30051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7589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149725"/>
            <a:ext cx="4787900" cy="2708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7590" name="TextovéPole 2"/>
          <p:cNvSpPr txBox="1">
            <a:spLocks noChangeArrowheads="1"/>
          </p:cNvSpPr>
          <p:nvPr/>
        </p:nvSpPr>
        <p:spPr bwMode="auto">
          <a:xfrm>
            <a:off x="0" y="404813"/>
            <a:ext cx="9144000" cy="777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altLang="cs-CZ" sz="900" b="1"/>
          </a:p>
          <a:p>
            <a:pPr>
              <a:buFontTx/>
              <a:buChar char="•"/>
            </a:pPr>
            <a:r>
              <a:rPr lang="cs-CZ" altLang="cs-CZ"/>
              <a:t> pravděpodobně v jakémkoli materiálu, který má </a:t>
            </a:r>
            <a:r>
              <a:rPr lang="cs-CZ" altLang="cs-CZ" b="1"/>
              <a:t>uzamčenou strukturu</a:t>
            </a:r>
            <a:r>
              <a:rPr lang="cs-CZ" altLang="cs-CZ"/>
              <a:t> a rozpadá se na zrna či úlomky (zvětrávající brekcie, zvětralá žula, apod.).</a:t>
            </a:r>
          </a:p>
        </p:txBody>
      </p:sp>
      <p:sp>
        <p:nvSpPr>
          <p:cNvPr id="67591" name="TextovéPole 9"/>
          <p:cNvSpPr txBox="1">
            <a:spLocks noChangeArrowheads="1"/>
          </p:cNvSpPr>
          <p:nvPr/>
        </p:nvSpPr>
        <p:spPr bwMode="auto">
          <a:xfrm>
            <a:off x="5795963" y="4149725"/>
            <a:ext cx="23209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/>
              <a:t>i led? (Grónsko) (</a:t>
            </a:r>
            <a:r>
              <a:rPr lang="cs-CZ" sz="1600" i="1">
                <a:solidFill>
                  <a:schemeClr val="hlink"/>
                </a:solidFill>
              </a:rPr>
              <a:t>Wiki</a:t>
            </a:r>
            <a:r>
              <a:rPr lang="cs-CZ" sz="1600" b="1"/>
              <a:t>)</a:t>
            </a:r>
            <a:endParaRPr lang="en-US" sz="1600" b="1"/>
          </a:p>
        </p:txBody>
      </p:sp>
      <p:sp>
        <p:nvSpPr>
          <p:cNvPr id="67592" name="TextovéPole 10"/>
          <p:cNvSpPr txBox="1">
            <a:spLocks noChangeArrowheads="1"/>
          </p:cNvSpPr>
          <p:nvPr/>
        </p:nvSpPr>
        <p:spPr bwMode="auto">
          <a:xfrm>
            <a:off x="1692275" y="4221163"/>
            <a:ext cx="29067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/>
              <a:t>žula (Wadi Rum, Jordánsko)</a:t>
            </a:r>
            <a:endParaRPr lang="en-US" sz="1600" b="1"/>
          </a:p>
        </p:txBody>
      </p:sp>
      <p:sp>
        <p:nvSpPr>
          <p:cNvPr id="67593" name="TextovéPole 11"/>
          <p:cNvSpPr txBox="1">
            <a:spLocks noChangeArrowheads="1"/>
          </p:cNvSpPr>
          <p:nvPr/>
        </p:nvSpPr>
        <p:spPr bwMode="auto">
          <a:xfrm>
            <a:off x="6443663" y="1268413"/>
            <a:ext cx="27940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/>
              <a:t>hlíznaté vápence (Čs. kras)</a:t>
            </a:r>
            <a:endParaRPr lang="en-US" sz="1600" b="1"/>
          </a:p>
        </p:txBody>
      </p:sp>
      <p:sp>
        <p:nvSpPr>
          <p:cNvPr id="67594" name="TextovéPole 12"/>
          <p:cNvSpPr txBox="1">
            <a:spLocks noChangeArrowheads="1"/>
          </p:cNvSpPr>
          <p:nvPr/>
        </p:nvSpPr>
        <p:spPr bwMode="auto">
          <a:xfrm>
            <a:off x="827088" y="3644900"/>
            <a:ext cx="29638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chemeClr val="bg1"/>
                </a:solidFill>
              </a:rPr>
              <a:t>dolomitický   karbonát (USA)</a:t>
            </a:r>
            <a:endParaRPr lang="en-US" sz="1600" b="1">
              <a:solidFill>
                <a:schemeClr val="bg1"/>
              </a:solidFill>
            </a:endParaRPr>
          </a:p>
        </p:txBody>
      </p:sp>
      <p:sp>
        <p:nvSpPr>
          <p:cNvPr id="67595" name="Rectangle 12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596" name="Rectangle 13"/>
          <p:cNvSpPr>
            <a:spLocks noChangeArrowheads="1"/>
          </p:cNvSpPr>
          <p:nvPr/>
        </p:nvSpPr>
        <p:spPr bwMode="auto">
          <a:xfrm>
            <a:off x="250825" y="0"/>
            <a:ext cx="48212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hlink"/>
                </a:solidFill>
              </a:rPr>
              <a:t>Jsou tyto formy jen v pískovci? </a:t>
            </a:r>
          </a:p>
        </p:txBody>
      </p:sp>
      <p:sp>
        <p:nvSpPr>
          <p:cNvPr id="67599" name="AutoShape 15"/>
          <p:cNvSpPr>
            <a:spLocks noChangeArrowheads="1"/>
          </p:cNvSpPr>
          <p:nvPr/>
        </p:nvSpPr>
        <p:spPr bwMode="auto">
          <a:xfrm>
            <a:off x="1547813" y="2060575"/>
            <a:ext cx="1079500" cy="719138"/>
          </a:xfrm>
          <a:prstGeom prst="rightArrow">
            <a:avLst>
              <a:gd name="adj1" fmla="val 50000"/>
              <a:gd name="adj2" fmla="val 3752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detail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83116"/>
            <a:ext cx="5328592" cy="4201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Máme dvě možnosti jak na vznik pískovcových forem pohlížet</a:t>
            </a:r>
            <a:r>
              <a:rPr lang="en-US" dirty="0"/>
              <a:t>: </a:t>
            </a:r>
            <a:endParaRPr lang="cs-CZ" dirty="0"/>
          </a:p>
          <a:p>
            <a:endParaRPr lang="en-US" dirty="0"/>
          </a:p>
          <a:p>
            <a:pPr marL="342900" indent="-342900">
              <a:buAutoNum type="arabicParenR"/>
            </a:pPr>
            <a:r>
              <a:rPr lang="cs-CZ" dirty="0"/>
              <a:t>Zařadit vliv napětí pod selektivní zvětrání</a:t>
            </a:r>
            <a:r>
              <a:rPr lang="en-US" dirty="0"/>
              <a:t> (</a:t>
            </a:r>
            <a:r>
              <a:rPr lang="cs-CZ" dirty="0"/>
              <a:t>tradiční pohled, nepomůže porozumět procesu)</a:t>
            </a:r>
            <a:endParaRPr lang="en-US" dirty="0"/>
          </a:p>
          <a:p>
            <a:pPr marL="342900" indent="-342900">
              <a:buAutoNum type="arabicParenR"/>
            </a:pPr>
            <a:r>
              <a:rPr lang="cs-CZ" dirty="0"/>
              <a:t>Rozdělit komplikovanou interakci na kaskádu faktorů a procesů</a:t>
            </a:r>
            <a:r>
              <a:rPr lang="en-US" dirty="0"/>
              <a:t>:</a:t>
            </a:r>
          </a:p>
          <a:p>
            <a:pPr>
              <a:spcBef>
                <a:spcPts val="600"/>
              </a:spcBef>
            </a:pPr>
            <a:r>
              <a:rPr lang="cs-CZ" b="1" dirty="0"/>
              <a:t>Fyzikální pole</a:t>
            </a:r>
            <a:r>
              <a:rPr lang="en-US" b="1" dirty="0"/>
              <a:t> </a:t>
            </a:r>
            <a:r>
              <a:rPr lang="en-US" dirty="0"/>
              <a:t>(</a:t>
            </a:r>
            <a:r>
              <a:rPr lang="cs-CZ" dirty="0"/>
              <a:t>napětí)</a:t>
            </a:r>
            <a:r>
              <a:rPr lang="en-US" dirty="0"/>
              <a:t>- </a:t>
            </a:r>
            <a:r>
              <a:rPr lang="cs-CZ" b="1" dirty="0"/>
              <a:t>propojuje</a:t>
            </a:r>
            <a:r>
              <a:rPr lang="en-US" dirty="0"/>
              <a:t> </a:t>
            </a:r>
            <a:r>
              <a:rPr lang="cs-CZ" dirty="0"/>
              <a:t>miliardy zrn do jediného systému – pískovcového útvaru </a:t>
            </a:r>
          </a:p>
          <a:p>
            <a:pPr>
              <a:spcBef>
                <a:spcPts val="600"/>
              </a:spcBef>
            </a:pPr>
            <a:r>
              <a:rPr lang="cs-CZ" b="1" dirty="0"/>
              <a:t>Počáteční a okrajové podmínky</a:t>
            </a:r>
            <a:r>
              <a:rPr lang="en-US" b="1" dirty="0"/>
              <a:t> </a:t>
            </a:r>
            <a:r>
              <a:rPr lang="en-US" dirty="0"/>
              <a:t>– </a:t>
            </a:r>
            <a:r>
              <a:rPr lang="cs-CZ" dirty="0"/>
              <a:t>dávají tvar a intenzitu fyzikálnímu poli a tím i útvaru</a:t>
            </a:r>
            <a:endParaRPr lang="en-US" dirty="0"/>
          </a:p>
          <a:p>
            <a:pPr>
              <a:spcBef>
                <a:spcPts val="600"/>
              </a:spcBef>
            </a:pPr>
            <a:r>
              <a:rPr lang="cs-CZ" b="1" dirty="0"/>
              <a:t>Zpětná vazba </a:t>
            </a:r>
            <a:r>
              <a:rPr lang="en-US" dirty="0"/>
              <a:t>-</a:t>
            </a:r>
            <a:r>
              <a:rPr lang="cs-CZ" dirty="0"/>
              <a:t> propojuje faktory a udává</a:t>
            </a:r>
            <a:r>
              <a:rPr lang="en-US" dirty="0"/>
              <a:t> </a:t>
            </a:r>
            <a:r>
              <a:rPr lang="cs-CZ" b="1" dirty="0"/>
              <a:t>směr procesu</a:t>
            </a:r>
            <a:r>
              <a:rPr lang="en-US" dirty="0"/>
              <a:t>:</a:t>
            </a:r>
          </a:p>
        </p:txBody>
      </p:sp>
      <p:pic>
        <p:nvPicPr>
          <p:cNvPr id="4" name="Picture 4" descr="C:\BRUTUS_\import 10_2012\                         adr prednaska\Rainbow_Bridge_National_Monument wik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62858" y="582722"/>
            <a:ext cx="3375223" cy="1976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0" y="0"/>
            <a:ext cx="886011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cs-CZ" sz="2000" b="1" dirty="0">
                <a:solidFill>
                  <a:schemeClr val="hlink"/>
                </a:solidFill>
              </a:rPr>
              <a:t>N</a:t>
            </a:r>
            <a:r>
              <a:rPr lang="cs-CZ" altLang="cs-CZ" sz="2000" b="1" dirty="0" err="1">
                <a:solidFill>
                  <a:schemeClr val="hlink"/>
                </a:solidFill>
              </a:rPr>
              <a:t>ová</a:t>
            </a:r>
            <a:r>
              <a:rPr lang="cs-CZ" altLang="cs-CZ" sz="2000" b="1" dirty="0">
                <a:solidFill>
                  <a:schemeClr val="hlink"/>
                </a:solidFill>
              </a:rPr>
              <a:t> perspektiva pro rozklíčování vývoje pískovcových skalních forem</a:t>
            </a:r>
            <a:endParaRPr lang="en-US" altLang="cs-CZ" sz="2000" b="1" dirty="0">
              <a:solidFill>
                <a:schemeClr val="hlin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188" y="2774726"/>
            <a:ext cx="3262930" cy="2233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0214" y="5013176"/>
            <a:ext cx="90235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/>
              <a:t>Zvětrávací</a:t>
            </a:r>
            <a:r>
              <a:rPr lang="cs-CZ" b="1" dirty="0"/>
              <a:t> a erozní procesy </a:t>
            </a:r>
            <a:r>
              <a:rPr lang="en-US" dirty="0"/>
              <a:t>(</a:t>
            </a:r>
            <a:r>
              <a:rPr lang="cs-CZ" dirty="0"/>
              <a:t>déšť a splach, mrazové a solné zvětrání) </a:t>
            </a:r>
          </a:p>
          <a:p>
            <a:pPr marL="285750" indent="-285750">
              <a:buFontTx/>
              <a:buChar char="-"/>
            </a:pPr>
            <a:r>
              <a:rPr lang="cs-CZ" dirty="0"/>
              <a:t>pouhé nástroje, účinkují tam, kde jim to napěťové pole dovolí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r>
              <a:rPr lang="en-US" dirty="0"/>
              <a:t>-</a:t>
            </a:r>
            <a:r>
              <a:rPr lang="cs-CZ" dirty="0"/>
              <a:t> </a:t>
            </a:r>
            <a:r>
              <a:rPr lang="cs-CZ" b="1" dirty="0"/>
              <a:t>různé erozní a zvětrávací procesy vytváří stejný tvar</a:t>
            </a:r>
            <a:r>
              <a:rPr lang="en-US" b="1" dirty="0"/>
              <a:t> </a:t>
            </a:r>
            <a:r>
              <a:rPr lang="cs-CZ" dirty="0"/>
              <a:t>pokud fyzikální pole, počáteční a okrajové podmínky, zpětná vazba a plocha působení zvětrávacího procesu je stejná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3911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1" name="Rectangle 4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4212" name="Rectangle 5"/>
          <p:cNvSpPr>
            <a:spLocks noChangeArrowheads="1"/>
          </p:cNvSpPr>
          <p:nvPr/>
        </p:nvSpPr>
        <p:spPr bwMode="auto">
          <a:xfrm>
            <a:off x="250825" y="0"/>
            <a:ext cx="116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hlink"/>
                </a:solidFill>
              </a:rPr>
              <a:t>Závěry</a:t>
            </a:r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2080" y="3573016"/>
            <a:ext cx="2971920" cy="32995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 t="8600"/>
          <a:stretch>
            <a:fillRect/>
          </a:stretch>
        </p:blipFill>
        <p:spPr bwMode="auto">
          <a:xfrm>
            <a:off x="0" y="3573016"/>
            <a:ext cx="6172080" cy="32849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07504" y="491310"/>
            <a:ext cx="90730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buFont typeface="Wingdings" pitchFamily="2" charset="2"/>
              <a:buChar char="ü"/>
            </a:pPr>
            <a:r>
              <a:rPr lang="en-US" altLang="cs-CZ" dirty="0"/>
              <a:t> </a:t>
            </a:r>
            <a:r>
              <a:rPr lang="cs-CZ" altLang="cs-CZ" dirty="0"/>
              <a:t>Pískovcové formy se poprvé podařilo vytvořit fyzikálním modelováním za kontrolovaných podmínek, procesy, které reálně v přírodě probíhají</a:t>
            </a:r>
            <a:r>
              <a:rPr lang="en-US" dirty="0"/>
              <a:t> </a:t>
            </a:r>
          </a:p>
          <a:p>
            <a:pPr>
              <a:spcBef>
                <a:spcPts val="1200"/>
              </a:spcBef>
              <a:buFont typeface="Wingdings" pitchFamily="2" charset="2"/>
              <a:buChar char="ü"/>
            </a:pPr>
            <a:r>
              <a:rPr lang="en-US" dirty="0"/>
              <a:t> </a:t>
            </a:r>
            <a:r>
              <a:rPr lang="cs-CZ" dirty="0"/>
              <a:t>Zvýšení horninového napětí na povrchu pískovce je schopno výrazně snížit rychlost solného a mrazového zvětrání a zastavit erozi deštěm a povrchovým splachem. </a:t>
            </a:r>
          </a:p>
          <a:p>
            <a:pPr>
              <a:spcBef>
                <a:spcPts val="1200"/>
              </a:spcBef>
              <a:buFont typeface="Wingdings" pitchFamily="2" charset="2"/>
              <a:buChar char="ü"/>
            </a:pPr>
            <a:r>
              <a:rPr lang="cs-CZ" altLang="cs-CZ" dirty="0"/>
              <a:t>Negativní zpětná vazba mezi napětím a erozí(zvětráním) je zřejmě nejdůležitějším principem, který vytváří unikátní pískovcovou morfologii v různých národních parcích světa a tedy definujícím principem (tím co definuje co je pískovcový reliéf)</a:t>
            </a:r>
            <a:endParaRPr lang="en-US" altLang="cs-CZ" b="1" dirty="0"/>
          </a:p>
          <a:p>
            <a:pPr>
              <a:spcBef>
                <a:spcPts val="1200"/>
              </a:spcBef>
              <a:buFont typeface="Wingdings" pitchFamily="2" charset="2"/>
              <a:buChar char="ü"/>
            </a:pPr>
            <a:r>
              <a:rPr lang="en-US" altLang="cs-CZ" dirty="0"/>
              <a:t> </a:t>
            </a:r>
            <a:r>
              <a:rPr lang="cs-CZ" altLang="cs-CZ" dirty="0"/>
              <a:t>Příroda vytváří často komplikované vzorce pomocí velmi triviálních principů, tak jednoduchých a nenápadných že často až unikají pozornosti</a:t>
            </a:r>
            <a:endParaRPr lang="cs-CZ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TextovéPole 11"/>
          <p:cNvSpPr txBox="1">
            <a:spLocks noChangeArrowheads="1"/>
          </p:cNvSpPr>
          <p:nvPr/>
        </p:nvSpPr>
        <p:spPr bwMode="auto">
          <a:xfrm>
            <a:off x="229706" y="620688"/>
            <a:ext cx="4688606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cs-CZ" altLang="cs-CZ" sz="1600" dirty="0"/>
              <a:t>Autoři studie děkují vedení a pracovníkům akciové společnosti </a:t>
            </a:r>
            <a:r>
              <a:rPr lang="cs-CZ" altLang="cs-CZ" sz="1600" dirty="0" err="1">
                <a:solidFill>
                  <a:schemeClr val="hlink"/>
                </a:solidFill>
              </a:rPr>
              <a:t>Sklopísek</a:t>
            </a:r>
            <a:r>
              <a:rPr lang="cs-CZ" altLang="cs-CZ" sz="1600" dirty="0">
                <a:solidFill>
                  <a:schemeClr val="hlink"/>
                </a:solidFill>
              </a:rPr>
              <a:t> </a:t>
            </a:r>
            <a:r>
              <a:rPr lang="cs-CZ" altLang="cs-CZ" sz="1600" dirty="0" err="1">
                <a:solidFill>
                  <a:schemeClr val="hlink"/>
                </a:solidFill>
              </a:rPr>
              <a:t>Střeleč</a:t>
            </a:r>
            <a:r>
              <a:rPr lang="cs-CZ" altLang="cs-CZ" sz="1600" dirty="0">
                <a:solidFill>
                  <a:schemeClr val="hlink"/>
                </a:solidFill>
              </a:rPr>
              <a:t> a.s. (jmenovitě </a:t>
            </a:r>
            <a:r>
              <a:rPr lang="cs-CZ" altLang="cs-CZ" sz="1600" dirty="0"/>
              <a:t>řediteli </a:t>
            </a:r>
            <a:r>
              <a:rPr lang="cs-CZ" altLang="cs-CZ" sz="1600" dirty="0">
                <a:solidFill>
                  <a:schemeClr val="hlink"/>
                </a:solidFill>
              </a:rPr>
              <a:t>P. </a:t>
            </a:r>
            <a:r>
              <a:rPr lang="cs-CZ" altLang="cs-CZ" sz="1600" dirty="0" err="1">
                <a:solidFill>
                  <a:schemeClr val="hlink"/>
                </a:solidFill>
              </a:rPr>
              <a:t>Hübnerovi</a:t>
            </a:r>
            <a:r>
              <a:rPr lang="cs-CZ" altLang="cs-CZ" sz="1600" dirty="0"/>
              <a:t> a vedoucímu útvary těžby </a:t>
            </a:r>
            <a:r>
              <a:rPr lang="cs-CZ" altLang="cs-CZ" sz="1600" dirty="0">
                <a:solidFill>
                  <a:schemeClr val="hlink"/>
                </a:solidFill>
              </a:rPr>
              <a:t>L. Horákovi</a:t>
            </a:r>
            <a:r>
              <a:rPr lang="cs-CZ" altLang="cs-CZ" sz="1600" dirty="0"/>
              <a:t>) a také </a:t>
            </a:r>
            <a:r>
              <a:rPr lang="cs-CZ" altLang="cs-CZ" sz="1600" dirty="0">
                <a:solidFill>
                  <a:schemeClr val="hlink"/>
                </a:solidFill>
              </a:rPr>
              <a:t>D. </a:t>
            </a:r>
            <a:r>
              <a:rPr lang="cs-CZ" altLang="cs-CZ" sz="1600" dirty="0" err="1">
                <a:solidFill>
                  <a:schemeClr val="hlink"/>
                </a:solidFill>
              </a:rPr>
              <a:t>Smutkovi</a:t>
            </a:r>
            <a:r>
              <a:rPr lang="cs-CZ" altLang="cs-CZ" sz="1600" dirty="0"/>
              <a:t> za umožnění dlouhodobého terénního výzkumu v lomu. </a:t>
            </a:r>
          </a:p>
          <a:p>
            <a:pPr eaLnBrk="0" hangingPunct="0"/>
            <a:r>
              <a:rPr lang="cs-CZ" altLang="cs-CZ" sz="1600" dirty="0">
                <a:solidFill>
                  <a:srgbClr val="0066FF"/>
                </a:solidFill>
              </a:rPr>
              <a:t>Marku Janáčovi </a:t>
            </a:r>
            <a:r>
              <a:rPr lang="cs-CZ" altLang="cs-CZ" sz="1600" dirty="0"/>
              <a:t>(vesmir.cz) děkujeme za poskytnutí videí, popularizaci tématu a další pomoc</a:t>
            </a:r>
          </a:p>
          <a:p>
            <a:pPr eaLnBrk="0" hangingPunct="0"/>
            <a:endParaRPr lang="cs-CZ" altLang="cs-CZ" sz="1600" dirty="0"/>
          </a:p>
          <a:p>
            <a:pPr eaLnBrk="0" hangingPunct="0"/>
            <a:r>
              <a:rPr lang="cs-CZ" altLang="cs-CZ" sz="1600" dirty="0"/>
              <a:t>Tento výzkum byl podpořen grantem Univerzity Karlovy (grant GAUK 380511,) a granty GAČR 13-28040S a </a:t>
            </a:r>
            <a:r>
              <a:rPr lang="en-US" sz="1600" dirty="0"/>
              <a:t>16-19459S</a:t>
            </a:r>
            <a:r>
              <a:rPr lang="cs-CZ" altLang="cs-CZ" sz="1600" dirty="0"/>
              <a:t>, dále podporou rozvoje výzkumné organizace RVO 68378297, RVO 67985831.</a:t>
            </a:r>
          </a:p>
          <a:p>
            <a:pPr eaLnBrk="0" hangingPunct="0"/>
            <a:endParaRPr lang="cs-CZ" altLang="cs-CZ" sz="1600" dirty="0"/>
          </a:p>
          <a:p>
            <a:pPr eaLnBrk="0" hangingPunct="0"/>
            <a:r>
              <a:rPr lang="cs-CZ" altLang="cs-CZ" sz="1600" dirty="0"/>
              <a:t>Radami, fotografiemi a konzultacemi a další pomocí přispěli (abecedně):</a:t>
            </a:r>
          </a:p>
          <a:p>
            <a:pPr eaLnBrk="0" hangingPunct="0"/>
            <a:r>
              <a:rPr lang="cs-CZ" altLang="cs-CZ" sz="1600" dirty="0">
                <a:solidFill>
                  <a:schemeClr val="hlink"/>
                </a:solidFill>
              </a:rPr>
              <a:t>J. </a:t>
            </a:r>
            <a:r>
              <a:rPr lang="cs-CZ" altLang="cs-CZ" sz="1600" dirty="0" err="1">
                <a:solidFill>
                  <a:schemeClr val="hlink"/>
                </a:solidFill>
              </a:rPr>
              <a:t>Adamovič</a:t>
            </a:r>
            <a:r>
              <a:rPr lang="cs-CZ" altLang="cs-CZ" sz="1600" dirty="0">
                <a:solidFill>
                  <a:schemeClr val="hlink"/>
                </a:solidFill>
              </a:rPr>
              <a:t>, M. </a:t>
            </a:r>
            <a:r>
              <a:rPr lang="cs-CZ" altLang="cs-CZ" sz="1600" dirty="0" err="1">
                <a:solidFill>
                  <a:schemeClr val="hlink"/>
                </a:solidFill>
              </a:rPr>
              <a:t>Atman</a:t>
            </a:r>
            <a:r>
              <a:rPr lang="cs-CZ" altLang="cs-CZ" sz="1600" dirty="0">
                <a:solidFill>
                  <a:schemeClr val="hlink"/>
                </a:solidFill>
              </a:rPr>
              <a:t>,</a:t>
            </a:r>
            <a:r>
              <a:rPr lang="cs-CZ" altLang="cs-CZ" sz="1600" dirty="0"/>
              <a:t> </a:t>
            </a:r>
            <a:r>
              <a:rPr lang="cs-CZ" altLang="cs-CZ" sz="1600" dirty="0">
                <a:solidFill>
                  <a:schemeClr val="hlink"/>
                </a:solidFill>
              </a:rPr>
              <a:t>M. </a:t>
            </a:r>
            <a:r>
              <a:rPr lang="cs-CZ" altLang="cs-CZ" sz="1600" dirty="0" err="1">
                <a:solidFill>
                  <a:schemeClr val="hlink"/>
                </a:solidFill>
              </a:rPr>
              <a:t>Audy</a:t>
            </a:r>
            <a:r>
              <a:rPr lang="cs-CZ" altLang="cs-CZ" sz="1600" dirty="0">
                <a:solidFill>
                  <a:schemeClr val="hlink"/>
                </a:solidFill>
              </a:rPr>
              <a:t>, J. Boháč, G.T. </a:t>
            </a:r>
            <a:r>
              <a:rPr lang="cs-CZ" altLang="cs-CZ" sz="1600" dirty="0" err="1">
                <a:solidFill>
                  <a:schemeClr val="hlink"/>
                </a:solidFill>
              </a:rPr>
              <a:t>Carlig</a:t>
            </a:r>
            <a:r>
              <a:rPr lang="cs-CZ" altLang="cs-CZ" sz="1600" dirty="0">
                <a:solidFill>
                  <a:schemeClr val="hlink"/>
                </a:solidFill>
              </a:rPr>
              <a:t>, V. </a:t>
            </a:r>
            <a:r>
              <a:rPr lang="cs-CZ" altLang="cs-CZ" sz="1600" dirty="0" err="1">
                <a:solidFill>
                  <a:schemeClr val="hlink"/>
                </a:solidFill>
              </a:rPr>
              <a:t>Cílek</a:t>
            </a:r>
            <a:r>
              <a:rPr lang="cs-CZ" altLang="cs-CZ" sz="1600" dirty="0">
                <a:solidFill>
                  <a:schemeClr val="hlink"/>
                </a:solidFill>
              </a:rPr>
              <a:t>, V. Erban T. Fischer, O. </a:t>
            </a:r>
            <a:r>
              <a:rPr lang="cs-CZ" altLang="cs-CZ" sz="1600" dirty="0" err="1">
                <a:solidFill>
                  <a:schemeClr val="hlink"/>
                </a:solidFill>
              </a:rPr>
              <a:t>Jäger</a:t>
            </a:r>
            <a:r>
              <a:rPr lang="cs-CZ" altLang="cs-CZ" sz="1600" dirty="0">
                <a:solidFill>
                  <a:schemeClr val="hlink"/>
                </a:solidFill>
              </a:rPr>
              <a:t>, D. Jakoubková, J. </a:t>
            </a:r>
            <a:r>
              <a:rPr lang="cs-CZ" altLang="cs-CZ" sz="1600" dirty="0" err="1">
                <a:solidFill>
                  <a:schemeClr val="hlink"/>
                </a:solidFill>
              </a:rPr>
              <a:t>Jakovenko</a:t>
            </a:r>
            <a:r>
              <a:rPr lang="cs-CZ" altLang="cs-CZ" sz="1600" dirty="0">
                <a:solidFill>
                  <a:schemeClr val="hlink"/>
                </a:solidFill>
              </a:rPr>
              <a:t>, R. Mikuláš, J. Mls, M. van </a:t>
            </a:r>
            <a:r>
              <a:rPr lang="cs-CZ" altLang="cs-CZ" sz="1600" dirty="0" err="1">
                <a:solidFill>
                  <a:schemeClr val="hlink"/>
                </a:solidFill>
              </a:rPr>
              <a:t>Oosten</a:t>
            </a:r>
            <a:r>
              <a:rPr lang="cs-CZ" altLang="cs-CZ" sz="1600" dirty="0">
                <a:solidFill>
                  <a:schemeClr val="hlink"/>
                </a:solidFill>
              </a:rPr>
              <a:t>, L. </a:t>
            </a:r>
            <a:r>
              <a:rPr lang="cs-CZ" altLang="cs-CZ" sz="1600" dirty="0" err="1">
                <a:solidFill>
                  <a:schemeClr val="hlink"/>
                </a:solidFill>
              </a:rPr>
              <a:t>Palatinus</a:t>
            </a:r>
            <a:r>
              <a:rPr lang="cs-CZ" altLang="cs-CZ" sz="1600" dirty="0">
                <a:solidFill>
                  <a:schemeClr val="hlink"/>
                </a:solidFill>
              </a:rPr>
              <a:t>, A.N. </a:t>
            </a:r>
            <a:r>
              <a:rPr lang="cs-CZ" altLang="cs-CZ" sz="1600" dirty="0" err="1">
                <a:solidFill>
                  <a:schemeClr val="hlink"/>
                </a:solidFill>
              </a:rPr>
              <a:t>Palmer</a:t>
            </a:r>
            <a:r>
              <a:rPr lang="cs-CZ" altLang="cs-CZ" sz="1600" dirty="0">
                <a:solidFill>
                  <a:schemeClr val="hlink"/>
                </a:solidFill>
              </a:rPr>
              <a:t>, J. </a:t>
            </a:r>
            <a:r>
              <a:rPr lang="cs-CZ" altLang="cs-CZ" sz="1600" dirty="0" err="1">
                <a:solidFill>
                  <a:schemeClr val="hlink"/>
                </a:solidFill>
              </a:rPr>
              <a:t>Patzelt</a:t>
            </a:r>
            <a:r>
              <a:rPr lang="cs-CZ" altLang="cs-CZ" sz="1600" dirty="0">
                <a:solidFill>
                  <a:schemeClr val="hlink"/>
                </a:solidFill>
              </a:rPr>
              <a:t>, M. Sluka, V. Sojka, D. </a:t>
            </a:r>
            <a:r>
              <a:rPr lang="cs-CZ" altLang="cs-CZ" sz="1600" dirty="0" err="1">
                <a:solidFill>
                  <a:schemeClr val="hlink"/>
                </a:solidFill>
              </a:rPr>
              <a:t>Tingey</a:t>
            </a:r>
            <a:r>
              <a:rPr lang="cs-CZ" altLang="cs-CZ" sz="1600" dirty="0">
                <a:solidFill>
                  <a:schemeClr val="hlink"/>
                </a:solidFill>
              </a:rPr>
              <a:t>, J. Válek, K. Žák a další</a:t>
            </a:r>
          </a:p>
        </p:txBody>
      </p:sp>
      <p:sp>
        <p:nvSpPr>
          <p:cNvPr id="73731" name="Rectangle 5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732" name="Rectangle 6"/>
          <p:cNvSpPr>
            <a:spLocks noChangeArrowheads="1"/>
          </p:cNvSpPr>
          <p:nvPr/>
        </p:nvSpPr>
        <p:spPr bwMode="auto">
          <a:xfrm>
            <a:off x="250825" y="0"/>
            <a:ext cx="308930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Děkuji za pozornost</a:t>
            </a:r>
          </a:p>
        </p:txBody>
      </p:sp>
      <p:pic>
        <p:nvPicPr>
          <p:cNvPr id="73735" name="Picture 9" descr="Cove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5740" y="1196752"/>
            <a:ext cx="3628554" cy="4771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04" y="501063"/>
            <a:ext cx="4899636" cy="224505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" name="Picture 3" descr="C:\BRUTUS_\import 10_2012\                                                    ! setkani cesky kras\f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78087"/>
            <a:ext cx="4295403" cy="539326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4167" y="5881791"/>
            <a:ext cx="91126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How the heck is this still standing?</a:t>
            </a:r>
            <a:r>
              <a:rPr lang="cs-CZ" b="1" dirty="0"/>
              <a:t> </a:t>
            </a:r>
            <a:r>
              <a:rPr lang="en-US" dirty="0"/>
              <a:t>That’s probably the question heard most often at Arches National Park. The second? </a:t>
            </a:r>
            <a:r>
              <a:rPr lang="en-US" b="1" dirty="0"/>
              <a:t>How did it form?</a:t>
            </a:r>
            <a:r>
              <a:rPr lang="cs-CZ" b="1" dirty="0"/>
              <a:t> </a:t>
            </a:r>
            <a:r>
              <a:rPr lang="cs-CZ" dirty="0"/>
              <a:t>(</a:t>
            </a:r>
            <a:r>
              <a:rPr lang="cs-CZ" dirty="0">
                <a:hlinkClick r:id="rId5"/>
              </a:rPr>
              <a:t>http://www.calacademy.org/</a:t>
            </a:r>
            <a:r>
              <a:rPr lang="cs-CZ" dirty="0"/>
              <a:t>)</a:t>
            </a:r>
          </a:p>
          <a:p>
            <a:r>
              <a:rPr lang="cs-CZ" b="1" dirty="0">
                <a:solidFill>
                  <a:srgbClr val="0066FF"/>
                </a:solidFill>
              </a:rPr>
              <a:t>-věda uznává důkazy, ne nepodložená tvrzení</a:t>
            </a:r>
          </a:p>
        </p:txBody>
      </p:sp>
      <p:pic>
        <p:nvPicPr>
          <p:cNvPr id="11" name="Picture 4" descr="C:\BRUTUS_\import 10_2012\                                                    ! setkani cesky kras\BBC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505389"/>
            <a:ext cx="3257772" cy="33969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0"/>
            <a:ext cx="9144000" cy="4762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0" y="0"/>
            <a:ext cx="785663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dirty="0">
                <a:solidFill>
                  <a:schemeClr val="hlink"/>
                </a:solidFill>
              </a:rPr>
              <a:t>Poprvé dobře podložený názor na vznik těchto jevů</a:t>
            </a:r>
          </a:p>
        </p:txBody>
      </p:sp>
    </p:spTree>
    <p:extLst>
      <p:ext uri="{BB962C8B-B14F-4D97-AF65-F5344CB8AC3E}">
        <p14:creationId xmlns:p14="http://schemas.microsoft.com/office/powerpoint/2010/main" val="11106513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7342</TotalTime>
  <Words>2651</Words>
  <Application>Microsoft Office PowerPoint</Application>
  <PresentationFormat>Předvádění na obrazovce (4:3)</PresentationFormat>
  <Paragraphs>322</Paragraphs>
  <Slides>44</Slides>
  <Notes>31</Notes>
  <HiddenSlides>0</HiddenSlides>
  <MMClips>11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8" baseType="lpstr">
      <vt:lpstr>Arial</vt:lpstr>
      <vt:lpstr>Calibri</vt:lpstr>
      <vt:lpstr>Wingdings</vt:lpstr>
      <vt:lpstr>Motiv sady Office</vt:lpstr>
      <vt:lpstr>Jak je řízena eroze pískovcových útvarů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Příklad: Jordánsko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jiri.bruthans</dc:creator>
  <cp:lastModifiedBy>Řihošek Jaroslav</cp:lastModifiedBy>
  <cp:revision>463</cp:revision>
  <dcterms:created xsi:type="dcterms:W3CDTF">2010-10-22T20:18:27Z</dcterms:created>
  <dcterms:modified xsi:type="dcterms:W3CDTF">2019-12-18T10:12:40Z</dcterms:modified>
</cp:coreProperties>
</file>