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488" r:id="rId2"/>
    <p:sldId id="489" r:id="rId3"/>
    <p:sldId id="481" r:id="rId4"/>
    <p:sldId id="487" r:id="rId5"/>
    <p:sldId id="486" r:id="rId6"/>
    <p:sldId id="444" r:id="rId7"/>
    <p:sldId id="474" r:id="rId8"/>
    <p:sldId id="410" r:id="rId9"/>
    <p:sldId id="417" r:id="rId10"/>
    <p:sldId id="469" r:id="rId11"/>
    <p:sldId id="467" r:id="rId12"/>
    <p:sldId id="470" r:id="rId13"/>
    <p:sldId id="468" r:id="rId14"/>
    <p:sldId id="392" r:id="rId15"/>
    <p:sldId id="418" r:id="rId16"/>
    <p:sldId id="419" r:id="rId17"/>
    <p:sldId id="430" r:id="rId18"/>
    <p:sldId id="420" r:id="rId19"/>
    <p:sldId id="422" r:id="rId20"/>
    <p:sldId id="431" r:id="rId21"/>
    <p:sldId id="448" r:id="rId22"/>
    <p:sldId id="447" r:id="rId23"/>
    <p:sldId id="446" r:id="rId24"/>
    <p:sldId id="449" r:id="rId25"/>
    <p:sldId id="404" r:id="rId26"/>
    <p:sldId id="409" r:id="rId27"/>
    <p:sldId id="471" r:id="rId28"/>
    <p:sldId id="479" r:id="rId29"/>
    <p:sldId id="326" r:id="rId30"/>
    <p:sldId id="472" r:id="rId31"/>
    <p:sldId id="327" r:id="rId32"/>
    <p:sldId id="332" r:id="rId33"/>
    <p:sldId id="334" r:id="rId34"/>
    <p:sldId id="483" r:id="rId35"/>
    <p:sldId id="490" r:id="rId36"/>
    <p:sldId id="482" r:id="rId37"/>
    <p:sldId id="484" r:id="rId38"/>
    <p:sldId id="259" r:id="rId39"/>
    <p:sldId id="256" r:id="rId40"/>
    <p:sldId id="257" r:id="rId41"/>
  </p:sldIdLst>
  <p:sldSz cx="9144000" cy="6858000" type="screen4x3"/>
  <p:notesSz cx="7099300" cy="1023461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5" orient="horz" pos="4319">
          <p15:clr>
            <a:srgbClr val="A4A3A4"/>
          </p15:clr>
        </p15:guide>
        <p15:guide id="7" orient="horz" pos="4320" userDrawn="1">
          <p15:clr>
            <a:srgbClr val="A4A3A4"/>
          </p15:clr>
        </p15:guide>
        <p15:guide id="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4BE"/>
    <a:srgbClr val="E9E9C9"/>
    <a:srgbClr val="69C1C5"/>
    <a:srgbClr val="50B7BC"/>
    <a:srgbClr val="70BD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1139" autoAdjust="0"/>
  </p:normalViewPr>
  <p:slideViewPr>
    <p:cSldViewPr showGuides="1">
      <p:cViewPr varScale="1">
        <p:scale>
          <a:sx n="105" d="100"/>
          <a:sy n="105" d="100"/>
        </p:scale>
        <p:origin x="1008" y="114"/>
      </p:cViewPr>
      <p:guideLst>
        <p:guide orient="horz"/>
        <p:guide orient="horz" pos="4319"/>
        <p:guide orient="horz" pos="4320"/>
        <p:guide/>
      </p:guideLst>
    </p:cSldViewPr>
  </p:slideViewPr>
  <p:notesTextViewPr>
    <p:cViewPr>
      <p:scale>
        <a:sx n="1" d="1"/>
        <a:sy n="1" d="1"/>
      </p:scale>
      <p:origin x="0" y="0"/>
    </p:cViewPr>
  </p:notesTextViewPr>
  <p:sorterViewPr>
    <p:cViewPr>
      <p:scale>
        <a:sx n="100" d="100"/>
        <a:sy n="100" d="100"/>
      </p:scale>
      <p:origin x="0" y="-60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E5A24CFC-97DF-4000-A6D9-9A6928FE98A9}" type="datetimeFigureOut">
              <a:rPr lang="cs-CZ" smtClean="0"/>
              <a:t>27.02.2023</a:t>
            </a:fld>
            <a:endParaRPr lang="cs-CZ"/>
          </a:p>
        </p:txBody>
      </p:sp>
      <p:sp>
        <p:nvSpPr>
          <p:cNvPr id="4" name="Zástupný symbol pro obrázek snímku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DBCDB18F-F423-4AA4-B05F-3B82941259B0}" type="slidenum">
              <a:rPr lang="cs-CZ" smtClean="0"/>
              <a:t>‹#›</a:t>
            </a:fld>
            <a:endParaRPr lang="cs-CZ"/>
          </a:p>
        </p:txBody>
      </p:sp>
    </p:spTree>
    <p:extLst>
      <p:ext uri="{BB962C8B-B14F-4D97-AF65-F5344CB8AC3E}">
        <p14:creationId xmlns:p14="http://schemas.microsoft.com/office/powerpoint/2010/main" val="2015487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BCDB18F-F423-4AA4-B05F-3B82941259B0}" type="slidenum">
              <a:rPr lang="cs-CZ" smtClean="0"/>
              <a:t>1</a:t>
            </a:fld>
            <a:endParaRPr lang="cs-CZ"/>
          </a:p>
        </p:txBody>
      </p:sp>
    </p:spTree>
    <p:extLst>
      <p:ext uri="{BB962C8B-B14F-4D97-AF65-F5344CB8AC3E}">
        <p14:creationId xmlns:p14="http://schemas.microsoft.com/office/powerpoint/2010/main" val="3576097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BCDB18F-F423-4AA4-B05F-3B82941259B0}" type="slidenum">
              <a:rPr lang="cs-CZ" smtClean="0"/>
              <a:t>2</a:t>
            </a:fld>
            <a:endParaRPr lang="cs-CZ"/>
          </a:p>
        </p:txBody>
      </p:sp>
    </p:spTree>
    <p:extLst>
      <p:ext uri="{BB962C8B-B14F-4D97-AF65-F5344CB8AC3E}">
        <p14:creationId xmlns:p14="http://schemas.microsoft.com/office/powerpoint/2010/main" val="3854048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BCDB18F-F423-4AA4-B05F-3B82941259B0}" type="slidenum">
              <a:rPr lang="cs-CZ" smtClean="0"/>
              <a:t>3</a:t>
            </a:fld>
            <a:endParaRPr lang="cs-CZ"/>
          </a:p>
        </p:txBody>
      </p:sp>
    </p:spTree>
    <p:extLst>
      <p:ext uri="{BB962C8B-B14F-4D97-AF65-F5344CB8AC3E}">
        <p14:creationId xmlns:p14="http://schemas.microsoft.com/office/powerpoint/2010/main" val="868684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BCDB18F-F423-4AA4-B05F-3B82941259B0}" type="slidenum">
              <a:rPr lang="cs-CZ" smtClean="0"/>
              <a:t>4</a:t>
            </a:fld>
            <a:endParaRPr lang="cs-CZ"/>
          </a:p>
        </p:txBody>
      </p:sp>
    </p:spTree>
    <p:extLst>
      <p:ext uri="{BB962C8B-B14F-4D97-AF65-F5344CB8AC3E}">
        <p14:creationId xmlns:p14="http://schemas.microsoft.com/office/powerpoint/2010/main" val="150820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BCDB18F-F423-4AA4-B05F-3B82941259B0}" type="slidenum">
              <a:rPr lang="cs-CZ" smtClean="0"/>
              <a:t>5</a:t>
            </a:fld>
            <a:endParaRPr lang="cs-CZ"/>
          </a:p>
        </p:txBody>
      </p:sp>
    </p:spTree>
    <p:extLst>
      <p:ext uri="{BB962C8B-B14F-4D97-AF65-F5344CB8AC3E}">
        <p14:creationId xmlns:p14="http://schemas.microsoft.com/office/powerpoint/2010/main" val="394723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BCDB18F-F423-4AA4-B05F-3B82941259B0}" type="slidenum">
              <a:rPr lang="cs-CZ" smtClean="0"/>
              <a:t>19</a:t>
            </a:fld>
            <a:endParaRPr lang="cs-CZ"/>
          </a:p>
        </p:txBody>
      </p:sp>
    </p:spTree>
    <p:extLst>
      <p:ext uri="{BB962C8B-B14F-4D97-AF65-F5344CB8AC3E}">
        <p14:creationId xmlns:p14="http://schemas.microsoft.com/office/powerpoint/2010/main" val="2676900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BCDB18F-F423-4AA4-B05F-3B82941259B0}" type="slidenum">
              <a:rPr lang="cs-CZ" smtClean="0"/>
              <a:t>20</a:t>
            </a:fld>
            <a:endParaRPr lang="cs-CZ"/>
          </a:p>
        </p:txBody>
      </p:sp>
    </p:spTree>
    <p:extLst>
      <p:ext uri="{BB962C8B-B14F-4D97-AF65-F5344CB8AC3E}">
        <p14:creationId xmlns:p14="http://schemas.microsoft.com/office/powerpoint/2010/main" val="2907647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BCDB18F-F423-4AA4-B05F-3B82941259B0}" type="slidenum">
              <a:rPr lang="cs-CZ" smtClean="0"/>
              <a:t>21</a:t>
            </a:fld>
            <a:endParaRPr lang="cs-CZ"/>
          </a:p>
        </p:txBody>
      </p:sp>
    </p:spTree>
    <p:extLst>
      <p:ext uri="{BB962C8B-B14F-4D97-AF65-F5344CB8AC3E}">
        <p14:creationId xmlns:p14="http://schemas.microsoft.com/office/powerpoint/2010/main" val="2907647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BCDB18F-F423-4AA4-B05F-3B82941259B0}" type="slidenum">
              <a:rPr lang="cs-CZ" smtClean="0"/>
              <a:t>22</a:t>
            </a:fld>
            <a:endParaRPr lang="cs-CZ"/>
          </a:p>
        </p:txBody>
      </p:sp>
    </p:spTree>
    <p:extLst>
      <p:ext uri="{BB962C8B-B14F-4D97-AF65-F5344CB8AC3E}">
        <p14:creationId xmlns:p14="http://schemas.microsoft.com/office/powerpoint/2010/main" val="2907647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BCDB18F-F423-4AA4-B05F-3B82941259B0}" type="slidenum">
              <a:rPr lang="cs-CZ" smtClean="0"/>
              <a:t>23</a:t>
            </a:fld>
            <a:endParaRPr lang="cs-CZ"/>
          </a:p>
        </p:txBody>
      </p:sp>
    </p:spTree>
    <p:extLst>
      <p:ext uri="{BB962C8B-B14F-4D97-AF65-F5344CB8AC3E}">
        <p14:creationId xmlns:p14="http://schemas.microsoft.com/office/powerpoint/2010/main" val="2907647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BCDB18F-F423-4AA4-B05F-3B82941259B0}" type="slidenum">
              <a:rPr lang="cs-CZ" smtClean="0"/>
              <a:t>24</a:t>
            </a:fld>
            <a:endParaRPr lang="cs-CZ"/>
          </a:p>
        </p:txBody>
      </p:sp>
    </p:spTree>
    <p:extLst>
      <p:ext uri="{BB962C8B-B14F-4D97-AF65-F5344CB8AC3E}">
        <p14:creationId xmlns:p14="http://schemas.microsoft.com/office/powerpoint/2010/main" val="2907647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BCDB18F-F423-4AA4-B05F-3B82941259B0}" type="slidenum">
              <a:rPr lang="cs-CZ" smtClean="0"/>
              <a:t>34</a:t>
            </a:fld>
            <a:endParaRPr lang="cs-CZ"/>
          </a:p>
        </p:txBody>
      </p:sp>
    </p:spTree>
    <p:extLst>
      <p:ext uri="{BB962C8B-B14F-4D97-AF65-F5344CB8AC3E}">
        <p14:creationId xmlns:p14="http://schemas.microsoft.com/office/powerpoint/2010/main" val="2690600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BCDB18F-F423-4AA4-B05F-3B82941259B0}" type="slidenum">
              <a:rPr lang="cs-CZ" smtClean="0"/>
              <a:t>35</a:t>
            </a:fld>
            <a:endParaRPr lang="cs-CZ"/>
          </a:p>
        </p:txBody>
      </p:sp>
    </p:spTree>
    <p:extLst>
      <p:ext uri="{BB962C8B-B14F-4D97-AF65-F5344CB8AC3E}">
        <p14:creationId xmlns:p14="http://schemas.microsoft.com/office/powerpoint/2010/main" val="495585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BCDB18F-F423-4AA4-B05F-3B82941259B0}" type="slidenum">
              <a:rPr lang="cs-CZ" smtClean="0"/>
              <a:t>36</a:t>
            </a:fld>
            <a:endParaRPr lang="cs-CZ"/>
          </a:p>
        </p:txBody>
      </p:sp>
    </p:spTree>
    <p:extLst>
      <p:ext uri="{BB962C8B-B14F-4D97-AF65-F5344CB8AC3E}">
        <p14:creationId xmlns:p14="http://schemas.microsoft.com/office/powerpoint/2010/main" val="612677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Kliknutím lze upravit styl.</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p>
        </p:txBody>
      </p:sp>
      <p:sp>
        <p:nvSpPr>
          <p:cNvPr id="4" name="Zástupný symbol pro datum 3"/>
          <p:cNvSpPr>
            <a:spLocks noGrp="1"/>
          </p:cNvSpPr>
          <p:nvPr>
            <p:ph type="dt" sz="half" idx="10"/>
          </p:nvPr>
        </p:nvSpPr>
        <p:spPr/>
        <p:txBody>
          <a:bodyPr/>
          <a:lstStyle/>
          <a:p>
            <a:fld id="{176F8699-87D6-4EA8-8054-B22D56D7B1ED}" type="datetimeFigureOut">
              <a:rPr lang="cs-CZ" smtClean="0"/>
              <a:t>27.02.2023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1260332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6F8699-87D6-4EA8-8054-B22D56D7B1ED}" type="datetimeFigureOut">
              <a:rPr lang="cs-CZ" smtClean="0"/>
              <a:t>27.02.2023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30893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Kliknutím lze upravit styl.</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176F8699-87D6-4EA8-8054-B22D56D7B1ED}" type="datetimeFigureOut">
              <a:rPr lang="cs-CZ" smtClean="0"/>
              <a:t>27.02.2023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4024690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176F8699-87D6-4EA8-8054-B22D56D7B1ED}" type="datetimeFigureOut">
              <a:rPr lang="cs-CZ" smtClean="0"/>
              <a:t>27.02.2023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199124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Kliknutím lze upravit styl.</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176F8699-87D6-4EA8-8054-B22D56D7B1ED}" type="datetimeFigureOut">
              <a:rPr lang="cs-CZ" smtClean="0"/>
              <a:t>27.02.2023</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3495617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176F8699-87D6-4EA8-8054-B22D56D7B1ED}" type="datetimeFigureOut">
              <a:rPr lang="cs-CZ" smtClean="0"/>
              <a:t>27.02.2023</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1797700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76F8699-87D6-4EA8-8054-B22D56D7B1ED}" type="datetimeFigureOut">
              <a:rPr lang="cs-CZ" smtClean="0"/>
              <a:t>27.02.2023</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3001941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Kliknutím lze upravit styl.</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176F8699-87D6-4EA8-8054-B22D56D7B1ED}" type="datetimeFigureOut">
              <a:rPr lang="cs-CZ" smtClean="0"/>
              <a:t>27.02.2023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399221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Kliknutím lze upravit styl.</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176F8699-87D6-4EA8-8054-B22D56D7B1ED}" type="datetimeFigureOut">
              <a:rPr lang="cs-CZ" smtClean="0"/>
              <a:t>27.02.2023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1502623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6F8699-87D6-4EA8-8054-B22D56D7B1ED}" type="datetimeFigureOut">
              <a:rPr lang="cs-CZ" smtClean="0"/>
              <a:t>27.02.2023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3671358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6F8699-87D6-4EA8-8054-B22D56D7B1ED}" type="datetimeFigureOut">
              <a:rPr lang="cs-CZ" smtClean="0"/>
              <a:t>27.02.2023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EFE536-ED40-4A30-B611-49B042ADDAEE}" type="slidenum">
              <a:rPr lang="cs-CZ" smtClean="0"/>
              <a:t>‹#›</a:t>
            </a:fld>
            <a:endParaRPr lang="cs-CZ"/>
          </a:p>
        </p:txBody>
      </p:sp>
    </p:spTree>
    <p:extLst>
      <p:ext uri="{BB962C8B-B14F-4D97-AF65-F5344CB8AC3E}">
        <p14:creationId xmlns:p14="http://schemas.microsoft.com/office/powerpoint/2010/main" val="1669491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F8699-87D6-4EA8-8054-B22D56D7B1ED}" type="datetimeFigureOut">
              <a:rPr lang="cs-CZ" smtClean="0"/>
              <a:t>27.02.2023</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EFE536-ED40-4A30-B611-49B042ADDAEE}" type="slidenum">
              <a:rPr lang="cs-CZ" smtClean="0"/>
              <a:t>‹#›</a:t>
            </a:fld>
            <a:endParaRPr lang="cs-CZ"/>
          </a:p>
        </p:txBody>
      </p:sp>
    </p:spTree>
    <p:extLst>
      <p:ext uri="{BB962C8B-B14F-4D97-AF65-F5344CB8AC3E}">
        <p14:creationId xmlns:p14="http://schemas.microsoft.com/office/powerpoint/2010/main" val="3454897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11.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7.wmf"/><Relationship Id="rId4" Type="http://schemas.openxmlformats.org/officeDocument/2006/relationships/image" Target="../media/image18.png"/><Relationship Id="rId9"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SEISMIC-GEODYNAMIC MODELS OF SUBDUCTION</a:t>
            </a:r>
            <a:endParaRPr lang="cs-CZ" sz="3200" dirty="0">
              <a:solidFill>
                <a:schemeClr val="bg1"/>
              </a:solidFill>
            </a:endParaRPr>
          </a:p>
        </p:txBody>
      </p:sp>
    </p:spTree>
    <p:extLst>
      <p:ext uri="{BB962C8B-B14F-4D97-AF65-F5344CB8AC3E}">
        <p14:creationId xmlns:p14="http://schemas.microsoft.com/office/powerpoint/2010/main" val="733617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SEISMIC-GEODYNAMIC MODELS OF SUBDUCTION</a:t>
            </a:r>
            <a:endParaRPr lang="cs-CZ" sz="3200" dirty="0">
              <a:solidFill>
                <a:schemeClr val="bg1"/>
              </a:solidFill>
            </a:endParaRPr>
          </a:p>
        </p:txBody>
      </p:sp>
      <p:grpSp>
        <p:nvGrpSpPr>
          <p:cNvPr id="2" name="Skupina 1">
            <a:extLst>
              <a:ext uri="{FF2B5EF4-FFF2-40B4-BE49-F238E27FC236}">
                <a16:creationId xmlns:a16="http://schemas.microsoft.com/office/drawing/2014/main" id="{CBE9BE82-DFAA-48FA-8F75-F3B66FB3768D}"/>
              </a:ext>
            </a:extLst>
          </p:cNvPr>
          <p:cNvGrpSpPr/>
          <p:nvPr/>
        </p:nvGrpSpPr>
        <p:grpSpPr>
          <a:xfrm>
            <a:off x="271540" y="922492"/>
            <a:ext cx="2980928" cy="3021364"/>
            <a:chOff x="4564279" y="3429000"/>
            <a:chExt cx="2980928" cy="3021364"/>
          </a:xfrm>
        </p:grpSpPr>
        <p:sp>
          <p:nvSpPr>
            <p:cNvPr id="5" name="TextBox 2">
              <a:extLst>
                <a:ext uri="{FF2B5EF4-FFF2-40B4-BE49-F238E27FC236}">
                  <a16:creationId xmlns:a16="http://schemas.microsoft.com/office/drawing/2014/main" id="{762F70C9-AA3E-4B4D-B957-0D74213FEA71}"/>
                </a:ext>
              </a:extLst>
            </p:cNvPr>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6" name="Obrázek 5">
              <a:extLst>
                <a:ext uri="{FF2B5EF4-FFF2-40B4-BE49-F238E27FC236}">
                  <a16:creationId xmlns:a16="http://schemas.microsoft.com/office/drawing/2014/main" id="{127177D4-0620-4253-8661-7B9469EC5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grpSp>
          <p:nvGrpSpPr>
            <p:cNvPr id="7" name="Group 6">
              <a:extLst>
                <a:ext uri="{FF2B5EF4-FFF2-40B4-BE49-F238E27FC236}">
                  <a16:creationId xmlns:a16="http://schemas.microsoft.com/office/drawing/2014/main" id="{E029C839-8D3B-444F-B345-C2B642B4A490}"/>
                </a:ext>
              </a:extLst>
            </p:cNvPr>
            <p:cNvGrpSpPr/>
            <p:nvPr/>
          </p:nvGrpSpPr>
          <p:grpSpPr>
            <a:xfrm>
              <a:off x="5652120" y="5301208"/>
              <a:ext cx="784367" cy="576064"/>
              <a:chOff x="3491880" y="5157192"/>
              <a:chExt cx="1072399" cy="747430"/>
            </a:xfrm>
          </p:grpSpPr>
          <p:pic>
            <p:nvPicPr>
              <p:cNvPr id="8" name="Picture 2">
                <a:extLst>
                  <a:ext uri="{FF2B5EF4-FFF2-40B4-BE49-F238E27FC236}">
                    <a16:creationId xmlns:a16="http://schemas.microsoft.com/office/drawing/2014/main" id="{B40B3742-523A-4158-B902-CD61EB01C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4">
                <a:extLst>
                  <a:ext uri="{FF2B5EF4-FFF2-40B4-BE49-F238E27FC236}">
                    <a16:creationId xmlns:a16="http://schemas.microsoft.com/office/drawing/2014/main" id="{ADEB9E38-C4D5-4854-988C-533410F11EA4}"/>
                  </a:ext>
                </a:extLst>
              </p:cNvPr>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grpSp>
    </p:spTree>
    <p:extLst>
      <p:ext uri="{BB962C8B-B14F-4D97-AF65-F5344CB8AC3E}">
        <p14:creationId xmlns:p14="http://schemas.microsoft.com/office/powerpoint/2010/main" val="1663728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SEISMIC-GEODYNAMIC MODELS OF SUBDUCTION</a:t>
            </a:r>
            <a:endParaRPr lang="cs-CZ" sz="3200" dirty="0">
              <a:solidFill>
                <a:schemeClr val="bg1"/>
              </a:solidFill>
            </a:endParaRPr>
          </a:p>
        </p:txBody>
      </p:sp>
      <p:grpSp>
        <p:nvGrpSpPr>
          <p:cNvPr id="2" name="Skupina 1">
            <a:extLst>
              <a:ext uri="{FF2B5EF4-FFF2-40B4-BE49-F238E27FC236}">
                <a16:creationId xmlns:a16="http://schemas.microsoft.com/office/drawing/2014/main" id="{CBE9BE82-DFAA-48FA-8F75-F3B66FB3768D}"/>
              </a:ext>
            </a:extLst>
          </p:cNvPr>
          <p:cNvGrpSpPr/>
          <p:nvPr/>
        </p:nvGrpSpPr>
        <p:grpSpPr>
          <a:xfrm>
            <a:off x="271540" y="922492"/>
            <a:ext cx="2980928" cy="3021364"/>
            <a:chOff x="4564279" y="3429000"/>
            <a:chExt cx="2980928" cy="3021364"/>
          </a:xfrm>
        </p:grpSpPr>
        <p:sp>
          <p:nvSpPr>
            <p:cNvPr id="5" name="TextBox 2">
              <a:extLst>
                <a:ext uri="{FF2B5EF4-FFF2-40B4-BE49-F238E27FC236}">
                  <a16:creationId xmlns:a16="http://schemas.microsoft.com/office/drawing/2014/main" id="{762F70C9-AA3E-4B4D-B957-0D74213FEA71}"/>
                </a:ext>
              </a:extLst>
            </p:cNvPr>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6" name="Obrázek 5">
              <a:extLst>
                <a:ext uri="{FF2B5EF4-FFF2-40B4-BE49-F238E27FC236}">
                  <a16:creationId xmlns:a16="http://schemas.microsoft.com/office/drawing/2014/main" id="{127177D4-0620-4253-8661-7B9469EC5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grpSp>
          <p:nvGrpSpPr>
            <p:cNvPr id="7" name="Group 6">
              <a:extLst>
                <a:ext uri="{FF2B5EF4-FFF2-40B4-BE49-F238E27FC236}">
                  <a16:creationId xmlns:a16="http://schemas.microsoft.com/office/drawing/2014/main" id="{E029C839-8D3B-444F-B345-C2B642B4A490}"/>
                </a:ext>
              </a:extLst>
            </p:cNvPr>
            <p:cNvGrpSpPr/>
            <p:nvPr/>
          </p:nvGrpSpPr>
          <p:grpSpPr>
            <a:xfrm>
              <a:off x="5652120" y="5301208"/>
              <a:ext cx="784367" cy="576064"/>
              <a:chOff x="3491880" y="5157192"/>
              <a:chExt cx="1072399" cy="747430"/>
            </a:xfrm>
          </p:grpSpPr>
          <p:pic>
            <p:nvPicPr>
              <p:cNvPr id="8" name="Picture 2">
                <a:extLst>
                  <a:ext uri="{FF2B5EF4-FFF2-40B4-BE49-F238E27FC236}">
                    <a16:creationId xmlns:a16="http://schemas.microsoft.com/office/drawing/2014/main" id="{B40B3742-523A-4158-B902-CD61EB01C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4">
                <a:extLst>
                  <a:ext uri="{FF2B5EF4-FFF2-40B4-BE49-F238E27FC236}">
                    <a16:creationId xmlns:a16="http://schemas.microsoft.com/office/drawing/2014/main" id="{ADEB9E38-C4D5-4854-988C-533410F11EA4}"/>
                  </a:ext>
                </a:extLst>
              </p:cNvPr>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grpSp>
      <p:pic>
        <p:nvPicPr>
          <p:cNvPr id="11" name="Obrázek 10">
            <a:extLst>
              <a:ext uri="{FF2B5EF4-FFF2-40B4-BE49-F238E27FC236}">
                <a16:creationId xmlns:a16="http://schemas.microsoft.com/office/drawing/2014/main" id="{5E55E0C1-07F6-4328-A85C-E3B4D6D2A876}"/>
              </a:ext>
            </a:extLst>
          </p:cNvPr>
          <p:cNvPicPr>
            <a:picLocks noChangeAspect="1"/>
          </p:cNvPicPr>
          <p:nvPr/>
        </p:nvPicPr>
        <p:blipFill>
          <a:blip r:embed="rId5"/>
          <a:stretch>
            <a:fillRect/>
          </a:stretch>
        </p:blipFill>
        <p:spPr>
          <a:xfrm rot="10800000">
            <a:off x="3770717" y="1357751"/>
            <a:ext cx="4924536" cy="1428723"/>
          </a:xfrm>
          <a:prstGeom prst="rect">
            <a:avLst/>
          </a:prstGeom>
        </p:spPr>
      </p:pic>
      <p:sp>
        <p:nvSpPr>
          <p:cNvPr id="12" name="Obdélník 11">
            <a:extLst>
              <a:ext uri="{FF2B5EF4-FFF2-40B4-BE49-F238E27FC236}">
                <a16:creationId xmlns:a16="http://schemas.microsoft.com/office/drawing/2014/main" id="{3CE42FEB-652C-4CBE-95D0-91FD73F9F29F}"/>
              </a:ext>
            </a:extLst>
          </p:cNvPr>
          <p:cNvSpPr/>
          <p:nvPr/>
        </p:nvSpPr>
        <p:spPr>
          <a:xfrm flipH="1">
            <a:off x="3784433" y="1380113"/>
            <a:ext cx="4897105" cy="138400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5">
            <a:extLst>
              <a:ext uri="{FF2B5EF4-FFF2-40B4-BE49-F238E27FC236}">
                <a16:creationId xmlns:a16="http://schemas.microsoft.com/office/drawing/2014/main" id="{73DF2244-7417-47FE-AF91-E4FB921EDA9F}"/>
              </a:ext>
            </a:extLst>
          </p:cNvPr>
          <p:cNvSpPr/>
          <p:nvPr/>
        </p:nvSpPr>
        <p:spPr>
          <a:xfrm flipH="1">
            <a:off x="5609663" y="1378344"/>
            <a:ext cx="3064060" cy="264679"/>
          </a:xfrm>
          <a:custGeom>
            <a:avLst/>
            <a:gdLst>
              <a:gd name="connsiteX0" fmla="*/ 0 w 2973600"/>
              <a:gd name="connsiteY0" fmla="*/ 0 h 216000"/>
              <a:gd name="connsiteX1" fmla="*/ 1029600 w 2973600"/>
              <a:gd name="connsiteY1" fmla="*/ 129600 h 216000"/>
              <a:gd name="connsiteX2" fmla="*/ 2692800 w 2973600"/>
              <a:gd name="connsiteY2" fmla="*/ 57600 h 216000"/>
              <a:gd name="connsiteX3" fmla="*/ 2800800 w 2973600"/>
              <a:gd name="connsiteY3" fmla="*/ 86400 h 216000"/>
              <a:gd name="connsiteX4" fmla="*/ 2872800 w 2973600"/>
              <a:gd name="connsiteY4" fmla="*/ 165600 h 216000"/>
              <a:gd name="connsiteX5" fmla="*/ 2944800 w 2973600"/>
              <a:gd name="connsiteY5" fmla="*/ 216000 h 216000"/>
              <a:gd name="connsiteX6" fmla="*/ 2973600 w 2973600"/>
              <a:gd name="connsiteY6" fmla="*/ 180000 h 216000"/>
              <a:gd name="connsiteX7" fmla="*/ 2894400 w 2973600"/>
              <a:gd name="connsiteY7" fmla="*/ 93600 h 216000"/>
              <a:gd name="connsiteX8" fmla="*/ 2786400 w 2973600"/>
              <a:gd name="connsiteY8" fmla="*/ 21600 h 216000"/>
              <a:gd name="connsiteX9" fmla="*/ 2707200 w 2973600"/>
              <a:gd name="connsiteY9" fmla="*/ 7200 h 216000"/>
              <a:gd name="connsiteX10" fmla="*/ 0 w 2973600"/>
              <a:gd name="connsiteY10" fmla="*/ 0 h 2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3600" h="216000">
                <a:moveTo>
                  <a:pt x="0" y="0"/>
                </a:moveTo>
                <a:lnTo>
                  <a:pt x="1029600" y="129600"/>
                </a:lnTo>
                <a:lnTo>
                  <a:pt x="2692800" y="57600"/>
                </a:lnTo>
                <a:lnTo>
                  <a:pt x="2800800" y="86400"/>
                </a:lnTo>
                <a:lnTo>
                  <a:pt x="2872800" y="165600"/>
                </a:lnTo>
                <a:lnTo>
                  <a:pt x="2944800" y="216000"/>
                </a:lnTo>
                <a:lnTo>
                  <a:pt x="2973600" y="180000"/>
                </a:lnTo>
                <a:lnTo>
                  <a:pt x="2894400" y="93600"/>
                </a:lnTo>
                <a:lnTo>
                  <a:pt x="2786400" y="21600"/>
                </a:lnTo>
                <a:lnTo>
                  <a:pt x="2707200" y="720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Volný tvar 7">
            <a:extLst>
              <a:ext uri="{FF2B5EF4-FFF2-40B4-BE49-F238E27FC236}">
                <a16:creationId xmlns:a16="http://schemas.microsoft.com/office/drawing/2014/main" id="{3D05B6A7-E547-4D34-A752-98D8BDC6C63A}"/>
              </a:ext>
            </a:extLst>
          </p:cNvPr>
          <p:cNvSpPr/>
          <p:nvPr/>
        </p:nvSpPr>
        <p:spPr>
          <a:xfrm flipH="1">
            <a:off x="3836515" y="1378345"/>
            <a:ext cx="2003139" cy="130697"/>
          </a:xfrm>
          <a:custGeom>
            <a:avLst/>
            <a:gdLst>
              <a:gd name="connsiteX0" fmla="*/ 0 w 1944000"/>
              <a:gd name="connsiteY0" fmla="*/ 0 h 122400"/>
              <a:gd name="connsiteX1" fmla="*/ 172800 w 1944000"/>
              <a:gd name="connsiteY1" fmla="*/ 122400 h 122400"/>
              <a:gd name="connsiteX2" fmla="*/ 756000 w 1944000"/>
              <a:gd name="connsiteY2" fmla="*/ 122400 h 122400"/>
              <a:gd name="connsiteX3" fmla="*/ 1375200 w 1944000"/>
              <a:gd name="connsiteY3" fmla="*/ 108000 h 122400"/>
              <a:gd name="connsiteX4" fmla="*/ 1584000 w 1944000"/>
              <a:gd name="connsiteY4" fmla="*/ 93600 h 122400"/>
              <a:gd name="connsiteX5" fmla="*/ 1756800 w 1944000"/>
              <a:gd name="connsiteY5" fmla="*/ 72000 h 122400"/>
              <a:gd name="connsiteX6" fmla="*/ 1936800 w 1944000"/>
              <a:gd name="connsiteY6" fmla="*/ 21600 h 122400"/>
              <a:gd name="connsiteX7" fmla="*/ 1944000 w 1944000"/>
              <a:gd name="connsiteY7" fmla="*/ 0 h 122400"/>
              <a:gd name="connsiteX8" fmla="*/ 50400 w 1944000"/>
              <a:gd name="connsiteY8" fmla="*/ 0 h 122400"/>
              <a:gd name="connsiteX9" fmla="*/ 0 w 1944000"/>
              <a:gd name="connsiteY9" fmla="*/ 0 h 1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000" h="122400">
                <a:moveTo>
                  <a:pt x="0" y="0"/>
                </a:moveTo>
                <a:lnTo>
                  <a:pt x="172800" y="122400"/>
                </a:lnTo>
                <a:lnTo>
                  <a:pt x="756000" y="122400"/>
                </a:lnTo>
                <a:lnTo>
                  <a:pt x="1375200" y="108000"/>
                </a:lnTo>
                <a:lnTo>
                  <a:pt x="1584000" y="93600"/>
                </a:lnTo>
                <a:lnTo>
                  <a:pt x="1756800" y="72000"/>
                </a:lnTo>
                <a:lnTo>
                  <a:pt x="1936800" y="21600"/>
                </a:lnTo>
                <a:lnTo>
                  <a:pt x="1944000" y="0"/>
                </a:lnTo>
                <a:lnTo>
                  <a:pt x="50400" y="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Volný tvar 8">
            <a:extLst>
              <a:ext uri="{FF2B5EF4-FFF2-40B4-BE49-F238E27FC236}">
                <a16:creationId xmlns:a16="http://schemas.microsoft.com/office/drawing/2014/main" id="{5AC2F26A-B560-4C77-B340-DC3D5ACC134B}"/>
              </a:ext>
            </a:extLst>
          </p:cNvPr>
          <p:cNvSpPr/>
          <p:nvPr/>
        </p:nvSpPr>
        <p:spPr>
          <a:xfrm flipH="1">
            <a:off x="5624501" y="1378345"/>
            <a:ext cx="2841489" cy="207577"/>
          </a:xfrm>
          <a:custGeom>
            <a:avLst/>
            <a:gdLst>
              <a:gd name="connsiteX0" fmla="*/ 0 w 2757600"/>
              <a:gd name="connsiteY0" fmla="*/ 0 h 194400"/>
              <a:gd name="connsiteX1" fmla="*/ 2448000 w 2757600"/>
              <a:gd name="connsiteY1" fmla="*/ 7200 h 194400"/>
              <a:gd name="connsiteX2" fmla="*/ 2599200 w 2757600"/>
              <a:gd name="connsiteY2" fmla="*/ 21600 h 194400"/>
              <a:gd name="connsiteX3" fmla="*/ 2671200 w 2757600"/>
              <a:gd name="connsiteY3" fmla="*/ 64800 h 194400"/>
              <a:gd name="connsiteX4" fmla="*/ 2728800 w 2757600"/>
              <a:gd name="connsiteY4" fmla="*/ 122400 h 194400"/>
              <a:gd name="connsiteX5" fmla="*/ 2757600 w 2757600"/>
              <a:gd name="connsiteY5" fmla="*/ 194400 h 19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7600" h="194400">
                <a:moveTo>
                  <a:pt x="0" y="0"/>
                </a:moveTo>
                <a:lnTo>
                  <a:pt x="2448000" y="7200"/>
                </a:lnTo>
                <a:lnTo>
                  <a:pt x="2599200" y="21600"/>
                </a:lnTo>
                <a:lnTo>
                  <a:pt x="2671200" y="64800"/>
                </a:lnTo>
                <a:lnTo>
                  <a:pt x="2728800" y="122400"/>
                </a:lnTo>
                <a:lnTo>
                  <a:pt x="2757600" y="19440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6" name="Straight Connector 23">
            <a:extLst>
              <a:ext uri="{FF2B5EF4-FFF2-40B4-BE49-F238E27FC236}">
                <a16:creationId xmlns:a16="http://schemas.microsoft.com/office/drawing/2014/main" id="{F5B35DC6-AB3D-47C2-AF52-0BEECAE83245}"/>
              </a:ext>
            </a:extLst>
          </p:cNvPr>
          <p:cNvCxnSpPr/>
          <p:nvPr/>
        </p:nvCxnSpPr>
        <p:spPr>
          <a:xfrm>
            <a:off x="3784433" y="1782499"/>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Přímá spojnice se šipkou 16">
            <a:extLst>
              <a:ext uri="{FF2B5EF4-FFF2-40B4-BE49-F238E27FC236}">
                <a16:creationId xmlns:a16="http://schemas.microsoft.com/office/drawing/2014/main" id="{F7E72473-5AD0-4F44-97B7-1D3CF40C01AD}"/>
              </a:ext>
            </a:extLst>
          </p:cNvPr>
          <p:cNvCxnSpPr/>
          <p:nvPr/>
        </p:nvCxnSpPr>
        <p:spPr>
          <a:xfrm flipH="1">
            <a:off x="3647024" y="1376016"/>
            <a:ext cx="0" cy="139995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ovéPole 17">
            <a:extLst>
              <a:ext uri="{FF2B5EF4-FFF2-40B4-BE49-F238E27FC236}">
                <a16:creationId xmlns:a16="http://schemas.microsoft.com/office/drawing/2014/main" id="{B87163AD-11E9-469B-9ED7-6226E175427C}"/>
              </a:ext>
            </a:extLst>
          </p:cNvPr>
          <p:cNvSpPr txBox="1"/>
          <p:nvPr/>
        </p:nvSpPr>
        <p:spPr>
          <a:xfrm rot="16200000">
            <a:off x="2938006" y="1872714"/>
            <a:ext cx="1069524" cy="369332"/>
          </a:xfrm>
          <a:prstGeom prst="rect">
            <a:avLst/>
          </a:prstGeom>
          <a:noFill/>
        </p:spPr>
        <p:txBody>
          <a:bodyPr wrap="none" rtlCol="0">
            <a:spAutoFit/>
          </a:bodyPr>
          <a:lstStyle/>
          <a:p>
            <a:r>
              <a:rPr lang="en-GB" dirty="0"/>
              <a:t>2000 km</a:t>
            </a:r>
            <a:endParaRPr lang="cs-CZ" dirty="0"/>
          </a:p>
        </p:txBody>
      </p:sp>
      <p:cxnSp>
        <p:nvCxnSpPr>
          <p:cNvPr id="19" name="Straight Connector 28">
            <a:extLst>
              <a:ext uri="{FF2B5EF4-FFF2-40B4-BE49-F238E27FC236}">
                <a16:creationId xmlns:a16="http://schemas.microsoft.com/office/drawing/2014/main" id="{9B15BFA6-5F85-49BE-BA59-A1AA1566C5F5}"/>
              </a:ext>
            </a:extLst>
          </p:cNvPr>
          <p:cNvCxnSpPr/>
          <p:nvPr/>
        </p:nvCxnSpPr>
        <p:spPr>
          <a:xfrm>
            <a:off x="3784433" y="1963412"/>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6" name="Obrázek 25">
            <a:extLst>
              <a:ext uri="{FF2B5EF4-FFF2-40B4-BE49-F238E27FC236}">
                <a16:creationId xmlns:a16="http://schemas.microsoft.com/office/drawing/2014/main" id="{9A10816B-6D29-40DF-8C6D-F2C814EFD8CA}"/>
              </a:ext>
            </a:extLst>
          </p:cNvPr>
          <p:cNvPicPr>
            <a:picLocks noChangeAspect="1"/>
          </p:cNvPicPr>
          <p:nvPr/>
        </p:nvPicPr>
        <p:blipFill>
          <a:blip r:embed="rId6"/>
          <a:stretch>
            <a:fillRect/>
          </a:stretch>
        </p:blipFill>
        <p:spPr>
          <a:xfrm>
            <a:off x="6331872" y="2819592"/>
            <a:ext cx="2441878" cy="3556339"/>
          </a:xfrm>
          <a:prstGeom prst="rect">
            <a:avLst/>
          </a:prstGeom>
        </p:spPr>
      </p:pic>
      <p:sp>
        <p:nvSpPr>
          <p:cNvPr id="29" name="TextovéPole 28">
            <a:extLst>
              <a:ext uri="{FF2B5EF4-FFF2-40B4-BE49-F238E27FC236}">
                <a16:creationId xmlns:a16="http://schemas.microsoft.com/office/drawing/2014/main" id="{907AC108-EF9A-4161-83E1-C3A44F7AFA77}"/>
              </a:ext>
            </a:extLst>
          </p:cNvPr>
          <p:cNvSpPr txBox="1"/>
          <p:nvPr/>
        </p:nvSpPr>
        <p:spPr>
          <a:xfrm>
            <a:off x="3962350" y="1111187"/>
            <a:ext cx="3059364" cy="307777"/>
          </a:xfrm>
          <a:prstGeom prst="rect">
            <a:avLst/>
          </a:prstGeom>
          <a:noFill/>
        </p:spPr>
        <p:txBody>
          <a:bodyPr wrap="none" rtlCol="0">
            <a:spAutoFit/>
          </a:bodyPr>
          <a:lstStyle/>
          <a:p>
            <a:r>
              <a:rPr lang="en-US" sz="1400" dirty="0"/>
              <a:t>Euro-Asian plate</a:t>
            </a:r>
            <a:r>
              <a:rPr lang="cs-CZ" sz="1400" dirty="0"/>
              <a:t>                    </a:t>
            </a:r>
            <a:r>
              <a:rPr lang="cs-CZ" sz="1400" dirty="0" err="1"/>
              <a:t>Pacific</a:t>
            </a:r>
            <a:r>
              <a:rPr lang="en-US" sz="1400" dirty="0"/>
              <a:t> plate</a:t>
            </a:r>
            <a:endParaRPr lang="cs-CZ" sz="1400" dirty="0"/>
          </a:p>
        </p:txBody>
      </p:sp>
      <p:sp>
        <p:nvSpPr>
          <p:cNvPr id="30" name="Šipka dolů 31">
            <a:extLst>
              <a:ext uri="{FF2B5EF4-FFF2-40B4-BE49-F238E27FC236}">
                <a16:creationId xmlns:a16="http://schemas.microsoft.com/office/drawing/2014/main" id="{B50293B0-2DAD-4FCB-835F-2A6E024A3DAB}"/>
              </a:ext>
            </a:extLst>
          </p:cNvPr>
          <p:cNvSpPr/>
          <p:nvPr/>
        </p:nvSpPr>
        <p:spPr>
          <a:xfrm rot="5400000">
            <a:off x="7371605" y="1037420"/>
            <a:ext cx="89246" cy="840801"/>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1" name="TextovéPole 30">
            <a:extLst>
              <a:ext uri="{FF2B5EF4-FFF2-40B4-BE49-F238E27FC236}">
                <a16:creationId xmlns:a16="http://schemas.microsoft.com/office/drawing/2014/main" id="{2C374114-F7BB-40E9-A37A-AD61B69F249D}"/>
              </a:ext>
            </a:extLst>
          </p:cNvPr>
          <p:cNvSpPr txBox="1"/>
          <p:nvPr/>
        </p:nvSpPr>
        <p:spPr>
          <a:xfrm>
            <a:off x="6444838" y="2222810"/>
            <a:ext cx="1166666" cy="307777"/>
          </a:xfrm>
          <a:prstGeom prst="rect">
            <a:avLst/>
          </a:prstGeom>
          <a:solidFill>
            <a:schemeClr val="bg1"/>
          </a:solidFill>
          <a:ln w="25400">
            <a:solidFill>
              <a:schemeClr val="accent1">
                <a:shade val="50000"/>
              </a:schemeClr>
            </a:solidFill>
          </a:ln>
        </p:spPr>
        <p:txBody>
          <a:bodyPr wrap="none" rtlCol="0">
            <a:spAutoFit/>
          </a:bodyPr>
          <a:lstStyle/>
          <a:p>
            <a:r>
              <a:rPr lang="en-GB" sz="1400" dirty="0">
                <a:latin typeface="Symbol" panose="05050102010706020507" pitchFamily="18" charset="2"/>
              </a:rPr>
              <a:t>h</a:t>
            </a:r>
            <a:r>
              <a:rPr lang="en-GB" sz="1400" dirty="0"/>
              <a:t> = </a:t>
            </a:r>
            <a:r>
              <a:rPr lang="en-GB" sz="1400" dirty="0">
                <a:latin typeface="Symbol" panose="05050102010706020507" pitchFamily="18" charset="2"/>
              </a:rPr>
              <a:t>h </a:t>
            </a:r>
            <a:r>
              <a:rPr lang="en-GB" sz="1400" dirty="0"/>
              <a:t>(</a:t>
            </a:r>
            <a:r>
              <a:rPr lang="en-GB" sz="1400" dirty="0" err="1"/>
              <a:t>T,p,</a:t>
            </a:r>
            <a:r>
              <a:rPr lang="en-GB" sz="1400" dirty="0" err="1">
                <a:latin typeface="Symbol" panose="05050102010706020507" pitchFamily="18" charset="2"/>
              </a:rPr>
              <a:t>s</a:t>
            </a:r>
            <a:r>
              <a:rPr lang="en-GB" sz="1400" dirty="0"/>
              <a:t>)</a:t>
            </a:r>
            <a:endParaRPr lang="cs-CZ" sz="1400" dirty="0"/>
          </a:p>
        </p:txBody>
      </p:sp>
    </p:spTree>
    <p:extLst>
      <p:ext uri="{BB962C8B-B14F-4D97-AF65-F5344CB8AC3E}">
        <p14:creationId xmlns:p14="http://schemas.microsoft.com/office/powerpoint/2010/main" val="2899835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SEISMIC-GEODYNAMIC MODELS OF SUBDUCTION</a:t>
            </a:r>
            <a:endParaRPr lang="cs-CZ" sz="3200" dirty="0">
              <a:solidFill>
                <a:schemeClr val="bg1"/>
              </a:solidFill>
            </a:endParaRPr>
          </a:p>
        </p:txBody>
      </p:sp>
      <p:grpSp>
        <p:nvGrpSpPr>
          <p:cNvPr id="2" name="Skupina 1">
            <a:extLst>
              <a:ext uri="{FF2B5EF4-FFF2-40B4-BE49-F238E27FC236}">
                <a16:creationId xmlns:a16="http://schemas.microsoft.com/office/drawing/2014/main" id="{CBE9BE82-DFAA-48FA-8F75-F3B66FB3768D}"/>
              </a:ext>
            </a:extLst>
          </p:cNvPr>
          <p:cNvGrpSpPr/>
          <p:nvPr/>
        </p:nvGrpSpPr>
        <p:grpSpPr>
          <a:xfrm>
            <a:off x="271540" y="922492"/>
            <a:ext cx="2980928" cy="3021364"/>
            <a:chOff x="4564279" y="3429000"/>
            <a:chExt cx="2980928" cy="3021364"/>
          </a:xfrm>
        </p:grpSpPr>
        <p:sp>
          <p:nvSpPr>
            <p:cNvPr id="5" name="TextBox 2">
              <a:extLst>
                <a:ext uri="{FF2B5EF4-FFF2-40B4-BE49-F238E27FC236}">
                  <a16:creationId xmlns:a16="http://schemas.microsoft.com/office/drawing/2014/main" id="{762F70C9-AA3E-4B4D-B957-0D74213FEA71}"/>
                </a:ext>
              </a:extLst>
            </p:cNvPr>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6" name="Obrázek 5">
              <a:extLst>
                <a:ext uri="{FF2B5EF4-FFF2-40B4-BE49-F238E27FC236}">
                  <a16:creationId xmlns:a16="http://schemas.microsoft.com/office/drawing/2014/main" id="{127177D4-0620-4253-8661-7B9469EC5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grpSp>
          <p:nvGrpSpPr>
            <p:cNvPr id="7" name="Group 6">
              <a:extLst>
                <a:ext uri="{FF2B5EF4-FFF2-40B4-BE49-F238E27FC236}">
                  <a16:creationId xmlns:a16="http://schemas.microsoft.com/office/drawing/2014/main" id="{E029C839-8D3B-444F-B345-C2B642B4A490}"/>
                </a:ext>
              </a:extLst>
            </p:cNvPr>
            <p:cNvGrpSpPr/>
            <p:nvPr/>
          </p:nvGrpSpPr>
          <p:grpSpPr>
            <a:xfrm>
              <a:off x="5652120" y="5301208"/>
              <a:ext cx="784367" cy="576064"/>
              <a:chOff x="3491880" y="5157192"/>
              <a:chExt cx="1072399" cy="747430"/>
            </a:xfrm>
          </p:grpSpPr>
          <p:pic>
            <p:nvPicPr>
              <p:cNvPr id="8" name="Picture 2">
                <a:extLst>
                  <a:ext uri="{FF2B5EF4-FFF2-40B4-BE49-F238E27FC236}">
                    <a16:creationId xmlns:a16="http://schemas.microsoft.com/office/drawing/2014/main" id="{B40B3742-523A-4158-B902-CD61EB01C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4">
                <a:extLst>
                  <a:ext uri="{FF2B5EF4-FFF2-40B4-BE49-F238E27FC236}">
                    <a16:creationId xmlns:a16="http://schemas.microsoft.com/office/drawing/2014/main" id="{ADEB9E38-C4D5-4854-988C-533410F11EA4}"/>
                  </a:ext>
                </a:extLst>
              </p:cNvPr>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grpSp>
      <p:pic>
        <p:nvPicPr>
          <p:cNvPr id="11" name="Obrázek 10">
            <a:extLst>
              <a:ext uri="{FF2B5EF4-FFF2-40B4-BE49-F238E27FC236}">
                <a16:creationId xmlns:a16="http://schemas.microsoft.com/office/drawing/2014/main" id="{5E55E0C1-07F6-4328-A85C-E3B4D6D2A876}"/>
              </a:ext>
            </a:extLst>
          </p:cNvPr>
          <p:cNvPicPr>
            <a:picLocks noChangeAspect="1"/>
          </p:cNvPicPr>
          <p:nvPr/>
        </p:nvPicPr>
        <p:blipFill>
          <a:blip r:embed="rId5"/>
          <a:stretch>
            <a:fillRect/>
          </a:stretch>
        </p:blipFill>
        <p:spPr>
          <a:xfrm rot="10800000">
            <a:off x="3770717" y="1357751"/>
            <a:ext cx="4924536" cy="1428723"/>
          </a:xfrm>
          <a:prstGeom prst="rect">
            <a:avLst/>
          </a:prstGeom>
        </p:spPr>
      </p:pic>
      <p:sp>
        <p:nvSpPr>
          <p:cNvPr id="12" name="Obdélník 11">
            <a:extLst>
              <a:ext uri="{FF2B5EF4-FFF2-40B4-BE49-F238E27FC236}">
                <a16:creationId xmlns:a16="http://schemas.microsoft.com/office/drawing/2014/main" id="{3CE42FEB-652C-4CBE-95D0-91FD73F9F29F}"/>
              </a:ext>
            </a:extLst>
          </p:cNvPr>
          <p:cNvSpPr/>
          <p:nvPr/>
        </p:nvSpPr>
        <p:spPr>
          <a:xfrm flipH="1">
            <a:off x="3784433" y="1380113"/>
            <a:ext cx="4897105" cy="138400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5">
            <a:extLst>
              <a:ext uri="{FF2B5EF4-FFF2-40B4-BE49-F238E27FC236}">
                <a16:creationId xmlns:a16="http://schemas.microsoft.com/office/drawing/2014/main" id="{73DF2244-7417-47FE-AF91-E4FB921EDA9F}"/>
              </a:ext>
            </a:extLst>
          </p:cNvPr>
          <p:cNvSpPr/>
          <p:nvPr/>
        </p:nvSpPr>
        <p:spPr>
          <a:xfrm flipH="1">
            <a:off x="5609663" y="1378344"/>
            <a:ext cx="3064060" cy="264679"/>
          </a:xfrm>
          <a:custGeom>
            <a:avLst/>
            <a:gdLst>
              <a:gd name="connsiteX0" fmla="*/ 0 w 2973600"/>
              <a:gd name="connsiteY0" fmla="*/ 0 h 216000"/>
              <a:gd name="connsiteX1" fmla="*/ 1029600 w 2973600"/>
              <a:gd name="connsiteY1" fmla="*/ 129600 h 216000"/>
              <a:gd name="connsiteX2" fmla="*/ 2692800 w 2973600"/>
              <a:gd name="connsiteY2" fmla="*/ 57600 h 216000"/>
              <a:gd name="connsiteX3" fmla="*/ 2800800 w 2973600"/>
              <a:gd name="connsiteY3" fmla="*/ 86400 h 216000"/>
              <a:gd name="connsiteX4" fmla="*/ 2872800 w 2973600"/>
              <a:gd name="connsiteY4" fmla="*/ 165600 h 216000"/>
              <a:gd name="connsiteX5" fmla="*/ 2944800 w 2973600"/>
              <a:gd name="connsiteY5" fmla="*/ 216000 h 216000"/>
              <a:gd name="connsiteX6" fmla="*/ 2973600 w 2973600"/>
              <a:gd name="connsiteY6" fmla="*/ 180000 h 216000"/>
              <a:gd name="connsiteX7" fmla="*/ 2894400 w 2973600"/>
              <a:gd name="connsiteY7" fmla="*/ 93600 h 216000"/>
              <a:gd name="connsiteX8" fmla="*/ 2786400 w 2973600"/>
              <a:gd name="connsiteY8" fmla="*/ 21600 h 216000"/>
              <a:gd name="connsiteX9" fmla="*/ 2707200 w 2973600"/>
              <a:gd name="connsiteY9" fmla="*/ 7200 h 216000"/>
              <a:gd name="connsiteX10" fmla="*/ 0 w 2973600"/>
              <a:gd name="connsiteY10" fmla="*/ 0 h 2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3600" h="216000">
                <a:moveTo>
                  <a:pt x="0" y="0"/>
                </a:moveTo>
                <a:lnTo>
                  <a:pt x="1029600" y="129600"/>
                </a:lnTo>
                <a:lnTo>
                  <a:pt x="2692800" y="57600"/>
                </a:lnTo>
                <a:lnTo>
                  <a:pt x="2800800" y="86400"/>
                </a:lnTo>
                <a:lnTo>
                  <a:pt x="2872800" y="165600"/>
                </a:lnTo>
                <a:lnTo>
                  <a:pt x="2944800" y="216000"/>
                </a:lnTo>
                <a:lnTo>
                  <a:pt x="2973600" y="180000"/>
                </a:lnTo>
                <a:lnTo>
                  <a:pt x="2894400" y="93600"/>
                </a:lnTo>
                <a:lnTo>
                  <a:pt x="2786400" y="21600"/>
                </a:lnTo>
                <a:lnTo>
                  <a:pt x="2707200" y="720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Volný tvar 7">
            <a:extLst>
              <a:ext uri="{FF2B5EF4-FFF2-40B4-BE49-F238E27FC236}">
                <a16:creationId xmlns:a16="http://schemas.microsoft.com/office/drawing/2014/main" id="{3D05B6A7-E547-4D34-A752-98D8BDC6C63A}"/>
              </a:ext>
            </a:extLst>
          </p:cNvPr>
          <p:cNvSpPr/>
          <p:nvPr/>
        </p:nvSpPr>
        <p:spPr>
          <a:xfrm flipH="1">
            <a:off x="3836515" y="1378345"/>
            <a:ext cx="2003139" cy="130697"/>
          </a:xfrm>
          <a:custGeom>
            <a:avLst/>
            <a:gdLst>
              <a:gd name="connsiteX0" fmla="*/ 0 w 1944000"/>
              <a:gd name="connsiteY0" fmla="*/ 0 h 122400"/>
              <a:gd name="connsiteX1" fmla="*/ 172800 w 1944000"/>
              <a:gd name="connsiteY1" fmla="*/ 122400 h 122400"/>
              <a:gd name="connsiteX2" fmla="*/ 756000 w 1944000"/>
              <a:gd name="connsiteY2" fmla="*/ 122400 h 122400"/>
              <a:gd name="connsiteX3" fmla="*/ 1375200 w 1944000"/>
              <a:gd name="connsiteY3" fmla="*/ 108000 h 122400"/>
              <a:gd name="connsiteX4" fmla="*/ 1584000 w 1944000"/>
              <a:gd name="connsiteY4" fmla="*/ 93600 h 122400"/>
              <a:gd name="connsiteX5" fmla="*/ 1756800 w 1944000"/>
              <a:gd name="connsiteY5" fmla="*/ 72000 h 122400"/>
              <a:gd name="connsiteX6" fmla="*/ 1936800 w 1944000"/>
              <a:gd name="connsiteY6" fmla="*/ 21600 h 122400"/>
              <a:gd name="connsiteX7" fmla="*/ 1944000 w 1944000"/>
              <a:gd name="connsiteY7" fmla="*/ 0 h 122400"/>
              <a:gd name="connsiteX8" fmla="*/ 50400 w 1944000"/>
              <a:gd name="connsiteY8" fmla="*/ 0 h 122400"/>
              <a:gd name="connsiteX9" fmla="*/ 0 w 1944000"/>
              <a:gd name="connsiteY9" fmla="*/ 0 h 1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000" h="122400">
                <a:moveTo>
                  <a:pt x="0" y="0"/>
                </a:moveTo>
                <a:lnTo>
                  <a:pt x="172800" y="122400"/>
                </a:lnTo>
                <a:lnTo>
                  <a:pt x="756000" y="122400"/>
                </a:lnTo>
                <a:lnTo>
                  <a:pt x="1375200" y="108000"/>
                </a:lnTo>
                <a:lnTo>
                  <a:pt x="1584000" y="93600"/>
                </a:lnTo>
                <a:lnTo>
                  <a:pt x="1756800" y="72000"/>
                </a:lnTo>
                <a:lnTo>
                  <a:pt x="1936800" y="21600"/>
                </a:lnTo>
                <a:lnTo>
                  <a:pt x="1944000" y="0"/>
                </a:lnTo>
                <a:lnTo>
                  <a:pt x="50400" y="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Volný tvar 8">
            <a:extLst>
              <a:ext uri="{FF2B5EF4-FFF2-40B4-BE49-F238E27FC236}">
                <a16:creationId xmlns:a16="http://schemas.microsoft.com/office/drawing/2014/main" id="{5AC2F26A-B560-4C77-B340-DC3D5ACC134B}"/>
              </a:ext>
            </a:extLst>
          </p:cNvPr>
          <p:cNvSpPr/>
          <p:nvPr/>
        </p:nvSpPr>
        <p:spPr>
          <a:xfrm flipH="1">
            <a:off x="5624501" y="1378345"/>
            <a:ext cx="2841489" cy="207577"/>
          </a:xfrm>
          <a:custGeom>
            <a:avLst/>
            <a:gdLst>
              <a:gd name="connsiteX0" fmla="*/ 0 w 2757600"/>
              <a:gd name="connsiteY0" fmla="*/ 0 h 194400"/>
              <a:gd name="connsiteX1" fmla="*/ 2448000 w 2757600"/>
              <a:gd name="connsiteY1" fmla="*/ 7200 h 194400"/>
              <a:gd name="connsiteX2" fmla="*/ 2599200 w 2757600"/>
              <a:gd name="connsiteY2" fmla="*/ 21600 h 194400"/>
              <a:gd name="connsiteX3" fmla="*/ 2671200 w 2757600"/>
              <a:gd name="connsiteY3" fmla="*/ 64800 h 194400"/>
              <a:gd name="connsiteX4" fmla="*/ 2728800 w 2757600"/>
              <a:gd name="connsiteY4" fmla="*/ 122400 h 194400"/>
              <a:gd name="connsiteX5" fmla="*/ 2757600 w 2757600"/>
              <a:gd name="connsiteY5" fmla="*/ 194400 h 19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7600" h="194400">
                <a:moveTo>
                  <a:pt x="0" y="0"/>
                </a:moveTo>
                <a:lnTo>
                  <a:pt x="2448000" y="7200"/>
                </a:lnTo>
                <a:lnTo>
                  <a:pt x="2599200" y="21600"/>
                </a:lnTo>
                <a:lnTo>
                  <a:pt x="2671200" y="64800"/>
                </a:lnTo>
                <a:lnTo>
                  <a:pt x="2728800" y="122400"/>
                </a:lnTo>
                <a:lnTo>
                  <a:pt x="2757600" y="19440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6" name="Straight Connector 23">
            <a:extLst>
              <a:ext uri="{FF2B5EF4-FFF2-40B4-BE49-F238E27FC236}">
                <a16:creationId xmlns:a16="http://schemas.microsoft.com/office/drawing/2014/main" id="{F5B35DC6-AB3D-47C2-AF52-0BEECAE83245}"/>
              </a:ext>
            </a:extLst>
          </p:cNvPr>
          <p:cNvCxnSpPr/>
          <p:nvPr/>
        </p:nvCxnSpPr>
        <p:spPr>
          <a:xfrm>
            <a:off x="3784433" y="1782499"/>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Přímá spojnice se šipkou 16">
            <a:extLst>
              <a:ext uri="{FF2B5EF4-FFF2-40B4-BE49-F238E27FC236}">
                <a16:creationId xmlns:a16="http://schemas.microsoft.com/office/drawing/2014/main" id="{F7E72473-5AD0-4F44-97B7-1D3CF40C01AD}"/>
              </a:ext>
            </a:extLst>
          </p:cNvPr>
          <p:cNvCxnSpPr/>
          <p:nvPr/>
        </p:nvCxnSpPr>
        <p:spPr>
          <a:xfrm flipH="1">
            <a:off x="3647024" y="1376016"/>
            <a:ext cx="0" cy="139995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ovéPole 17">
            <a:extLst>
              <a:ext uri="{FF2B5EF4-FFF2-40B4-BE49-F238E27FC236}">
                <a16:creationId xmlns:a16="http://schemas.microsoft.com/office/drawing/2014/main" id="{B87163AD-11E9-469B-9ED7-6226E175427C}"/>
              </a:ext>
            </a:extLst>
          </p:cNvPr>
          <p:cNvSpPr txBox="1"/>
          <p:nvPr/>
        </p:nvSpPr>
        <p:spPr>
          <a:xfrm rot="16200000">
            <a:off x="2938006" y="1872714"/>
            <a:ext cx="1069524" cy="369332"/>
          </a:xfrm>
          <a:prstGeom prst="rect">
            <a:avLst/>
          </a:prstGeom>
          <a:noFill/>
        </p:spPr>
        <p:txBody>
          <a:bodyPr wrap="none" rtlCol="0">
            <a:spAutoFit/>
          </a:bodyPr>
          <a:lstStyle/>
          <a:p>
            <a:r>
              <a:rPr lang="en-GB" dirty="0"/>
              <a:t>2000 km</a:t>
            </a:r>
            <a:endParaRPr lang="cs-CZ" dirty="0"/>
          </a:p>
        </p:txBody>
      </p:sp>
      <p:cxnSp>
        <p:nvCxnSpPr>
          <p:cNvPr id="19" name="Straight Connector 28">
            <a:extLst>
              <a:ext uri="{FF2B5EF4-FFF2-40B4-BE49-F238E27FC236}">
                <a16:creationId xmlns:a16="http://schemas.microsoft.com/office/drawing/2014/main" id="{9B15BFA6-5F85-49BE-BA59-A1AA1566C5F5}"/>
              </a:ext>
            </a:extLst>
          </p:cNvPr>
          <p:cNvCxnSpPr/>
          <p:nvPr/>
        </p:nvCxnSpPr>
        <p:spPr>
          <a:xfrm>
            <a:off x="3784433" y="1963412"/>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6" name="Obrázek 25">
            <a:extLst>
              <a:ext uri="{FF2B5EF4-FFF2-40B4-BE49-F238E27FC236}">
                <a16:creationId xmlns:a16="http://schemas.microsoft.com/office/drawing/2014/main" id="{9A10816B-6D29-40DF-8C6D-F2C814EFD8CA}"/>
              </a:ext>
            </a:extLst>
          </p:cNvPr>
          <p:cNvPicPr>
            <a:picLocks noChangeAspect="1"/>
          </p:cNvPicPr>
          <p:nvPr/>
        </p:nvPicPr>
        <p:blipFill>
          <a:blip r:embed="rId6"/>
          <a:stretch>
            <a:fillRect/>
          </a:stretch>
        </p:blipFill>
        <p:spPr>
          <a:xfrm>
            <a:off x="6331872" y="2819592"/>
            <a:ext cx="2441878" cy="3556339"/>
          </a:xfrm>
          <a:prstGeom prst="rect">
            <a:avLst/>
          </a:prstGeom>
        </p:spPr>
      </p:pic>
      <p:sp>
        <p:nvSpPr>
          <p:cNvPr id="29" name="TextovéPole 28">
            <a:extLst>
              <a:ext uri="{FF2B5EF4-FFF2-40B4-BE49-F238E27FC236}">
                <a16:creationId xmlns:a16="http://schemas.microsoft.com/office/drawing/2014/main" id="{907AC108-EF9A-4161-83E1-C3A44F7AFA77}"/>
              </a:ext>
            </a:extLst>
          </p:cNvPr>
          <p:cNvSpPr txBox="1"/>
          <p:nvPr/>
        </p:nvSpPr>
        <p:spPr>
          <a:xfrm>
            <a:off x="3962350" y="1111187"/>
            <a:ext cx="3059364" cy="307777"/>
          </a:xfrm>
          <a:prstGeom prst="rect">
            <a:avLst/>
          </a:prstGeom>
          <a:noFill/>
        </p:spPr>
        <p:txBody>
          <a:bodyPr wrap="none" rtlCol="0">
            <a:spAutoFit/>
          </a:bodyPr>
          <a:lstStyle/>
          <a:p>
            <a:r>
              <a:rPr lang="en-US" sz="1400" dirty="0"/>
              <a:t>Euro-Asian plate</a:t>
            </a:r>
            <a:r>
              <a:rPr lang="cs-CZ" sz="1400" dirty="0"/>
              <a:t>                    </a:t>
            </a:r>
            <a:r>
              <a:rPr lang="cs-CZ" sz="1400" dirty="0" err="1"/>
              <a:t>Pacific</a:t>
            </a:r>
            <a:r>
              <a:rPr lang="en-US" sz="1400" dirty="0"/>
              <a:t> plate</a:t>
            </a:r>
            <a:endParaRPr lang="cs-CZ" sz="1400" dirty="0"/>
          </a:p>
        </p:txBody>
      </p:sp>
      <p:sp>
        <p:nvSpPr>
          <p:cNvPr id="30" name="Šipka dolů 31">
            <a:extLst>
              <a:ext uri="{FF2B5EF4-FFF2-40B4-BE49-F238E27FC236}">
                <a16:creationId xmlns:a16="http://schemas.microsoft.com/office/drawing/2014/main" id="{B50293B0-2DAD-4FCB-835F-2A6E024A3DAB}"/>
              </a:ext>
            </a:extLst>
          </p:cNvPr>
          <p:cNvSpPr/>
          <p:nvPr/>
        </p:nvSpPr>
        <p:spPr>
          <a:xfrm rot="5400000">
            <a:off x="7371605" y="1037420"/>
            <a:ext cx="89246" cy="840801"/>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1" name="TextovéPole 30">
            <a:extLst>
              <a:ext uri="{FF2B5EF4-FFF2-40B4-BE49-F238E27FC236}">
                <a16:creationId xmlns:a16="http://schemas.microsoft.com/office/drawing/2014/main" id="{2C374114-F7BB-40E9-A37A-AD61B69F249D}"/>
              </a:ext>
            </a:extLst>
          </p:cNvPr>
          <p:cNvSpPr txBox="1"/>
          <p:nvPr/>
        </p:nvSpPr>
        <p:spPr>
          <a:xfrm>
            <a:off x="6444838" y="2222810"/>
            <a:ext cx="1166666" cy="307777"/>
          </a:xfrm>
          <a:prstGeom prst="rect">
            <a:avLst/>
          </a:prstGeom>
          <a:solidFill>
            <a:schemeClr val="bg1"/>
          </a:solidFill>
          <a:ln w="25400">
            <a:solidFill>
              <a:schemeClr val="accent1">
                <a:shade val="50000"/>
              </a:schemeClr>
            </a:solidFill>
          </a:ln>
        </p:spPr>
        <p:txBody>
          <a:bodyPr wrap="none" rtlCol="0">
            <a:spAutoFit/>
          </a:bodyPr>
          <a:lstStyle/>
          <a:p>
            <a:r>
              <a:rPr lang="en-GB" sz="1400" dirty="0">
                <a:latin typeface="Symbol" panose="05050102010706020507" pitchFamily="18" charset="2"/>
              </a:rPr>
              <a:t>h</a:t>
            </a:r>
            <a:r>
              <a:rPr lang="en-GB" sz="1400" dirty="0"/>
              <a:t> = </a:t>
            </a:r>
            <a:r>
              <a:rPr lang="en-GB" sz="1400" dirty="0">
                <a:latin typeface="Symbol" panose="05050102010706020507" pitchFamily="18" charset="2"/>
              </a:rPr>
              <a:t>h </a:t>
            </a:r>
            <a:r>
              <a:rPr lang="en-GB" sz="1400" dirty="0"/>
              <a:t>(</a:t>
            </a:r>
            <a:r>
              <a:rPr lang="en-GB" sz="1400" dirty="0" err="1"/>
              <a:t>T,p,</a:t>
            </a:r>
            <a:r>
              <a:rPr lang="en-GB" sz="1400" dirty="0" err="1">
                <a:latin typeface="Symbol" panose="05050102010706020507" pitchFamily="18" charset="2"/>
              </a:rPr>
              <a:t>s</a:t>
            </a:r>
            <a:r>
              <a:rPr lang="en-GB" sz="1400" dirty="0"/>
              <a:t>)</a:t>
            </a:r>
            <a:endParaRPr lang="cs-CZ" sz="1400" dirty="0"/>
          </a:p>
        </p:txBody>
      </p:sp>
      <p:grpSp>
        <p:nvGrpSpPr>
          <p:cNvPr id="37" name="Skupina 36">
            <a:extLst>
              <a:ext uri="{FF2B5EF4-FFF2-40B4-BE49-F238E27FC236}">
                <a16:creationId xmlns:a16="http://schemas.microsoft.com/office/drawing/2014/main" id="{BDB01221-704F-4DF4-9A29-44C939AF5A3F}"/>
              </a:ext>
            </a:extLst>
          </p:cNvPr>
          <p:cNvGrpSpPr/>
          <p:nvPr/>
        </p:nvGrpSpPr>
        <p:grpSpPr>
          <a:xfrm>
            <a:off x="899592" y="4727679"/>
            <a:ext cx="3489841" cy="2029859"/>
            <a:chOff x="1681327" y="4239103"/>
            <a:chExt cx="3489841" cy="2029859"/>
          </a:xfrm>
        </p:grpSpPr>
        <p:pic>
          <p:nvPicPr>
            <p:cNvPr id="32" name="Obrázek 31">
              <a:extLst>
                <a:ext uri="{FF2B5EF4-FFF2-40B4-BE49-F238E27FC236}">
                  <a16:creationId xmlns:a16="http://schemas.microsoft.com/office/drawing/2014/main" id="{BC5BCEC7-EB37-4951-A8DD-38DF6A9344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835696" y="4239103"/>
              <a:ext cx="3335472" cy="1351531"/>
            </a:xfrm>
            <a:prstGeom prst="rect">
              <a:avLst/>
            </a:prstGeom>
          </p:spPr>
        </p:pic>
        <p:pic>
          <p:nvPicPr>
            <p:cNvPr id="34" name="Obrázek 33">
              <a:extLst>
                <a:ext uri="{FF2B5EF4-FFF2-40B4-BE49-F238E27FC236}">
                  <a16:creationId xmlns:a16="http://schemas.microsoft.com/office/drawing/2014/main" id="{979A7977-B440-458C-9DC1-646742BF21F4}"/>
                </a:ext>
              </a:extLst>
            </p:cNvPr>
            <p:cNvPicPr>
              <a:picLocks noChangeAspect="1"/>
            </p:cNvPicPr>
            <p:nvPr/>
          </p:nvPicPr>
          <p:blipFill>
            <a:blip r:embed="rId8"/>
            <a:stretch>
              <a:fillRect/>
            </a:stretch>
          </p:blipFill>
          <p:spPr>
            <a:xfrm>
              <a:off x="2389262" y="5751464"/>
              <a:ext cx="2228340" cy="143882"/>
            </a:xfrm>
            <a:prstGeom prst="rect">
              <a:avLst/>
            </a:prstGeom>
          </p:spPr>
        </p:pic>
        <p:sp>
          <p:nvSpPr>
            <p:cNvPr id="35" name="TextovéPole 34">
              <a:extLst>
                <a:ext uri="{FF2B5EF4-FFF2-40B4-BE49-F238E27FC236}">
                  <a16:creationId xmlns:a16="http://schemas.microsoft.com/office/drawing/2014/main" id="{531130AF-810F-46AC-8AC9-201E7A5E2D7E}"/>
                </a:ext>
              </a:extLst>
            </p:cNvPr>
            <p:cNvSpPr txBox="1"/>
            <p:nvPr/>
          </p:nvSpPr>
          <p:spPr>
            <a:xfrm>
              <a:off x="1681327" y="5622631"/>
              <a:ext cx="3273653" cy="646331"/>
            </a:xfrm>
            <a:prstGeom prst="rect">
              <a:avLst/>
            </a:prstGeom>
            <a:noFill/>
          </p:spPr>
          <p:txBody>
            <a:bodyPr wrap="none" rtlCol="0">
              <a:spAutoFit/>
            </a:bodyPr>
            <a:lstStyle/>
            <a:p>
              <a:r>
                <a:rPr lang="en-GB" dirty="0"/>
                <a:t>-1000                                              0</a:t>
              </a:r>
            </a:p>
            <a:p>
              <a:r>
                <a:rPr lang="en-GB" dirty="0"/>
                <a:t>                            </a:t>
              </a:r>
              <a:r>
                <a:rPr lang="en-GB" dirty="0">
                  <a:latin typeface="Symbol" panose="05050102010706020507" pitchFamily="18" charset="2"/>
                </a:rPr>
                <a:t>D</a:t>
              </a:r>
              <a:r>
                <a:rPr lang="en-GB" dirty="0"/>
                <a:t>T (K)</a:t>
              </a:r>
              <a:endParaRPr lang="cs-CZ" dirty="0"/>
            </a:p>
          </p:txBody>
        </p:sp>
      </p:grpSp>
    </p:spTree>
    <p:extLst>
      <p:ext uri="{BB962C8B-B14F-4D97-AF65-F5344CB8AC3E}">
        <p14:creationId xmlns:p14="http://schemas.microsoft.com/office/powerpoint/2010/main" val="708061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SEISMIC-GEODYNAMIC MODELS OF SUBDUCTION</a:t>
            </a:r>
            <a:endParaRPr lang="cs-CZ" sz="3200" dirty="0">
              <a:solidFill>
                <a:schemeClr val="bg1"/>
              </a:solidFill>
            </a:endParaRPr>
          </a:p>
        </p:txBody>
      </p:sp>
      <p:grpSp>
        <p:nvGrpSpPr>
          <p:cNvPr id="2" name="Skupina 1">
            <a:extLst>
              <a:ext uri="{FF2B5EF4-FFF2-40B4-BE49-F238E27FC236}">
                <a16:creationId xmlns:a16="http://schemas.microsoft.com/office/drawing/2014/main" id="{CBE9BE82-DFAA-48FA-8F75-F3B66FB3768D}"/>
              </a:ext>
            </a:extLst>
          </p:cNvPr>
          <p:cNvGrpSpPr/>
          <p:nvPr/>
        </p:nvGrpSpPr>
        <p:grpSpPr>
          <a:xfrm>
            <a:off x="271540" y="922492"/>
            <a:ext cx="2980928" cy="3021364"/>
            <a:chOff x="4564279" y="3429000"/>
            <a:chExt cx="2980928" cy="3021364"/>
          </a:xfrm>
        </p:grpSpPr>
        <p:sp>
          <p:nvSpPr>
            <p:cNvPr id="5" name="TextBox 2">
              <a:extLst>
                <a:ext uri="{FF2B5EF4-FFF2-40B4-BE49-F238E27FC236}">
                  <a16:creationId xmlns:a16="http://schemas.microsoft.com/office/drawing/2014/main" id="{762F70C9-AA3E-4B4D-B957-0D74213FEA71}"/>
                </a:ext>
              </a:extLst>
            </p:cNvPr>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6" name="Obrázek 5">
              <a:extLst>
                <a:ext uri="{FF2B5EF4-FFF2-40B4-BE49-F238E27FC236}">
                  <a16:creationId xmlns:a16="http://schemas.microsoft.com/office/drawing/2014/main" id="{127177D4-0620-4253-8661-7B9469EC5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grpSp>
          <p:nvGrpSpPr>
            <p:cNvPr id="7" name="Group 6">
              <a:extLst>
                <a:ext uri="{FF2B5EF4-FFF2-40B4-BE49-F238E27FC236}">
                  <a16:creationId xmlns:a16="http://schemas.microsoft.com/office/drawing/2014/main" id="{E029C839-8D3B-444F-B345-C2B642B4A490}"/>
                </a:ext>
              </a:extLst>
            </p:cNvPr>
            <p:cNvGrpSpPr/>
            <p:nvPr/>
          </p:nvGrpSpPr>
          <p:grpSpPr>
            <a:xfrm>
              <a:off x="5652120" y="5301208"/>
              <a:ext cx="784367" cy="576064"/>
              <a:chOff x="3491880" y="5157192"/>
              <a:chExt cx="1072399" cy="747430"/>
            </a:xfrm>
          </p:grpSpPr>
          <p:pic>
            <p:nvPicPr>
              <p:cNvPr id="8" name="Picture 2">
                <a:extLst>
                  <a:ext uri="{FF2B5EF4-FFF2-40B4-BE49-F238E27FC236}">
                    <a16:creationId xmlns:a16="http://schemas.microsoft.com/office/drawing/2014/main" id="{B40B3742-523A-4158-B902-CD61EB01C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4">
                <a:extLst>
                  <a:ext uri="{FF2B5EF4-FFF2-40B4-BE49-F238E27FC236}">
                    <a16:creationId xmlns:a16="http://schemas.microsoft.com/office/drawing/2014/main" id="{ADEB9E38-C4D5-4854-988C-533410F11EA4}"/>
                  </a:ext>
                </a:extLst>
              </p:cNvPr>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grpSp>
      <p:pic>
        <p:nvPicPr>
          <p:cNvPr id="11" name="Obrázek 10">
            <a:extLst>
              <a:ext uri="{FF2B5EF4-FFF2-40B4-BE49-F238E27FC236}">
                <a16:creationId xmlns:a16="http://schemas.microsoft.com/office/drawing/2014/main" id="{5E55E0C1-07F6-4328-A85C-E3B4D6D2A876}"/>
              </a:ext>
            </a:extLst>
          </p:cNvPr>
          <p:cNvPicPr>
            <a:picLocks noChangeAspect="1"/>
          </p:cNvPicPr>
          <p:nvPr/>
        </p:nvPicPr>
        <p:blipFill>
          <a:blip r:embed="rId5"/>
          <a:stretch>
            <a:fillRect/>
          </a:stretch>
        </p:blipFill>
        <p:spPr>
          <a:xfrm rot="10800000">
            <a:off x="3770717" y="1357751"/>
            <a:ext cx="4924536" cy="1428723"/>
          </a:xfrm>
          <a:prstGeom prst="rect">
            <a:avLst/>
          </a:prstGeom>
        </p:spPr>
      </p:pic>
      <p:sp>
        <p:nvSpPr>
          <p:cNvPr id="12" name="Obdélník 11">
            <a:extLst>
              <a:ext uri="{FF2B5EF4-FFF2-40B4-BE49-F238E27FC236}">
                <a16:creationId xmlns:a16="http://schemas.microsoft.com/office/drawing/2014/main" id="{3CE42FEB-652C-4CBE-95D0-91FD73F9F29F}"/>
              </a:ext>
            </a:extLst>
          </p:cNvPr>
          <p:cNvSpPr/>
          <p:nvPr/>
        </p:nvSpPr>
        <p:spPr>
          <a:xfrm flipH="1">
            <a:off x="3784433" y="1380113"/>
            <a:ext cx="4897105" cy="138400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5">
            <a:extLst>
              <a:ext uri="{FF2B5EF4-FFF2-40B4-BE49-F238E27FC236}">
                <a16:creationId xmlns:a16="http://schemas.microsoft.com/office/drawing/2014/main" id="{73DF2244-7417-47FE-AF91-E4FB921EDA9F}"/>
              </a:ext>
            </a:extLst>
          </p:cNvPr>
          <p:cNvSpPr/>
          <p:nvPr/>
        </p:nvSpPr>
        <p:spPr>
          <a:xfrm flipH="1">
            <a:off x="5609663" y="1378344"/>
            <a:ext cx="3064060" cy="264679"/>
          </a:xfrm>
          <a:custGeom>
            <a:avLst/>
            <a:gdLst>
              <a:gd name="connsiteX0" fmla="*/ 0 w 2973600"/>
              <a:gd name="connsiteY0" fmla="*/ 0 h 216000"/>
              <a:gd name="connsiteX1" fmla="*/ 1029600 w 2973600"/>
              <a:gd name="connsiteY1" fmla="*/ 129600 h 216000"/>
              <a:gd name="connsiteX2" fmla="*/ 2692800 w 2973600"/>
              <a:gd name="connsiteY2" fmla="*/ 57600 h 216000"/>
              <a:gd name="connsiteX3" fmla="*/ 2800800 w 2973600"/>
              <a:gd name="connsiteY3" fmla="*/ 86400 h 216000"/>
              <a:gd name="connsiteX4" fmla="*/ 2872800 w 2973600"/>
              <a:gd name="connsiteY4" fmla="*/ 165600 h 216000"/>
              <a:gd name="connsiteX5" fmla="*/ 2944800 w 2973600"/>
              <a:gd name="connsiteY5" fmla="*/ 216000 h 216000"/>
              <a:gd name="connsiteX6" fmla="*/ 2973600 w 2973600"/>
              <a:gd name="connsiteY6" fmla="*/ 180000 h 216000"/>
              <a:gd name="connsiteX7" fmla="*/ 2894400 w 2973600"/>
              <a:gd name="connsiteY7" fmla="*/ 93600 h 216000"/>
              <a:gd name="connsiteX8" fmla="*/ 2786400 w 2973600"/>
              <a:gd name="connsiteY8" fmla="*/ 21600 h 216000"/>
              <a:gd name="connsiteX9" fmla="*/ 2707200 w 2973600"/>
              <a:gd name="connsiteY9" fmla="*/ 7200 h 216000"/>
              <a:gd name="connsiteX10" fmla="*/ 0 w 2973600"/>
              <a:gd name="connsiteY10" fmla="*/ 0 h 2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3600" h="216000">
                <a:moveTo>
                  <a:pt x="0" y="0"/>
                </a:moveTo>
                <a:lnTo>
                  <a:pt x="1029600" y="129600"/>
                </a:lnTo>
                <a:lnTo>
                  <a:pt x="2692800" y="57600"/>
                </a:lnTo>
                <a:lnTo>
                  <a:pt x="2800800" y="86400"/>
                </a:lnTo>
                <a:lnTo>
                  <a:pt x="2872800" y="165600"/>
                </a:lnTo>
                <a:lnTo>
                  <a:pt x="2944800" y="216000"/>
                </a:lnTo>
                <a:lnTo>
                  <a:pt x="2973600" y="180000"/>
                </a:lnTo>
                <a:lnTo>
                  <a:pt x="2894400" y="93600"/>
                </a:lnTo>
                <a:lnTo>
                  <a:pt x="2786400" y="21600"/>
                </a:lnTo>
                <a:lnTo>
                  <a:pt x="2707200" y="720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Volný tvar 7">
            <a:extLst>
              <a:ext uri="{FF2B5EF4-FFF2-40B4-BE49-F238E27FC236}">
                <a16:creationId xmlns:a16="http://schemas.microsoft.com/office/drawing/2014/main" id="{3D05B6A7-E547-4D34-A752-98D8BDC6C63A}"/>
              </a:ext>
            </a:extLst>
          </p:cNvPr>
          <p:cNvSpPr/>
          <p:nvPr/>
        </p:nvSpPr>
        <p:spPr>
          <a:xfrm flipH="1">
            <a:off x="3836515" y="1378345"/>
            <a:ext cx="2003139" cy="130697"/>
          </a:xfrm>
          <a:custGeom>
            <a:avLst/>
            <a:gdLst>
              <a:gd name="connsiteX0" fmla="*/ 0 w 1944000"/>
              <a:gd name="connsiteY0" fmla="*/ 0 h 122400"/>
              <a:gd name="connsiteX1" fmla="*/ 172800 w 1944000"/>
              <a:gd name="connsiteY1" fmla="*/ 122400 h 122400"/>
              <a:gd name="connsiteX2" fmla="*/ 756000 w 1944000"/>
              <a:gd name="connsiteY2" fmla="*/ 122400 h 122400"/>
              <a:gd name="connsiteX3" fmla="*/ 1375200 w 1944000"/>
              <a:gd name="connsiteY3" fmla="*/ 108000 h 122400"/>
              <a:gd name="connsiteX4" fmla="*/ 1584000 w 1944000"/>
              <a:gd name="connsiteY4" fmla="*/ 93600 h 122400"/>
              <a:gd name="connsiteX5" fmla="*/ 1756800 w 1944000"/>
              <a:gd name="connsiteY5" fmla="*/ 72000 h 122400"/>
              <a:gd name="connsiteX6" fmla="*/ 1936800 w 1944000"/>
              <a:gd name="connsiteY6" fmla="*/ 21600 h 122400"/>
              <a:gd name="connsiteX7" fmla="*/ 1944000 w 1944000"/>
              <a:gd name="connsiteY7" fmla="*/ 0 h 122400"/>
              <a:gd name="connsiteX8" fmla="*/ 50400 w 1944000"/>
              <a:gd name="connsiteY8" fmla="*/ 0 h 122400"/>
              <a:gd name="connsiteX9" fmla="*/ 0 w 1944000"/>
              <a:gd name="connsiteY9" fmla="*/ 0 h 1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000" h="122400">
                <a:moveTo>
                  <a:pt x="0" y="0"/>
                </a:moveTo>
                <a:lnTo>
                  <a:pt x="172800" y="122400"/>
                </a:lnTo>
                <a:lnTo>
                  <a:pt x="756000" y="122400"/>
                </a:lnTo>
                <a:lnTo>
                  <a:pt x="1375200" y="108000"/>
                </a:lnTo>
                <a:lnTo>
                  <a:pt x="1584000" y="93600"/>
                </a:lnTo>
                <a:lnTo>
                  <a:pt x="1756800" y="72000"/>
                </a:lnTo>
                <a:lnTo>
                  <a:pt x="1936800" y="21600"/>
                </a:lnTo>
                <a:lnTo>
                  <a:pt x="1944000" y="0"/>
                </a:lnTo>
                <a:lnTo>
                  <a:pt x="50400" y="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Volný tvar 8">
            <a:extLst>
              <a:ext uri="{FF2B5EF4-FFF2-40B4-BE49-F238E27FC236}">
                <a16:creationId xmlns:a16="http://schemas.microsoft.com/office/drawing/2014/main" id="{5AC2F26A-B560-4C77-B340-DC3D5ACC134B}"/>
              </a:ext>
            </a:extLst>
          </p:cNvPr>
          <p:cNvSpPr/>
          <p:nvPr/>
        </p:nvSpPr>
        <p:spPr>
          <a:xfrm flipH="1">
            <a:off x="5624501" y="1378345"/>
            <a:ext cx="2841489" cy="207577"/>
          </a:xfrm>
          <a:custGeom>
            <a:avLst/>
            <a:gdLst>
              <a:gd name="connsiteX0" fmla="*/ 0 w 2757600"/>
              <a:gd name="connsiteY0" fmla="*/ 0 h 194400"/>
              <a:gd name="connsiteX1" fmla="*/ 2448000 w 2757600"/>
              <a:gd name="connsiteY1" fmla="*/ 7200 h 194400"/>
              <a:gd name="connsiteX2" fmla="*/ 2599200 w 2757600"/>
              <a:gd name="connsiteY2" fmla="*/ 21600 h 194400"/>
              <a:gd name="connsiteX3" fmla="*/ 2671200 w 2757600"/>
              <a:gd name="connsiteY3" fmla="*/ 64800 h 194400"/>
              <a:gd name="connsiteX4" fmla="*/ 2728800 w 2757600"/>
              <a:gd name="connsiteY4" fmla="*/ 122400 h 194400"/>
              <a:gd name="connsiteX5" fmla="*/ 2757600 w 2757600"/>
              <a:gd name="connsiteY5" fmla="*/ 194400 h 19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7600" h="194400">
                <a:moveTo>
                  <a:pt x="0" y="0"/>
                </a:moveTo>
                <a:lnTo>
                  <a:pt x="2448000" y="7200"/>
                </a:lnTo>
                <a:lnTo>
                  <a:pt x="2599200" y="21600"/>
                </a:lnTo>
                <a:lnTo>
                  <a:pt x="2671200" y="64800"/>
                </a:lnTo>
                <a:lnTo>
                  <a:pt x="2728800" y="122400"/>
                </a:lnTo>
                <a:lnTo>
                  <a:pt x="2757600" y="19440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6" name="Straight Connector 23">
            <a:extLst>
              <a:ext uri="{FF2B5EF4-FFF2-40B4-BE49-F238E27FC236}">
                <a16:creationId xmlns:a16="http://schemas.microsoft.com/office/drawing/2014/main" id="{F5B35DC6-AB3D-47C2-AF52-0BEECAE83245}"/>
              </a:ext>
            </a:extLst>
          </p:cNvPr>
          <p:cNvCxnSpPr/>
          <p:nvPr/>
        </p:nvCxnSpPr>
        <p:spPr>
          <a:xfrm>
            <a:off x="3784433" y="1782499"/>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Přímá spojnice se šipkou 16">
            <a:extLst>
              <a:ext uri="{FF2B5EF4-FFF2-40B4-BE49-F238E27FC236}">
                <a16:creationId xmlns:a16="http://schemas.microsoft.com/office/drawing/2014/main" id="{F7E72473-5AD0-4F44-97B7-1D3CF40C01AD}"/>
              </a:ext>
            </a:extLst>
          </p:cNvPr>
          <p:cNvCxnSpPr/>
          <p:nvPr/>
        </p:nvCxnSpPr>
        <p:spPr>
          <a:xfrm flipH="1">
            <a:off x="3647024" y="1376016"/>
            <a:ext cx="0" cy="139995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ovéPole 17">
            <a:extLst>
              <a:ext uri="{FF2B5EF4-FFF2-40B4-BE49-F238E27FC236}">
                <a16:creationId xmlns:a16="http://schemas.microsoft.com/office/drawing/2014/main" id="{B87163AD-11E9-469B-9ED7-6226E175427C}"/>
              </a:ext>
            </a:extLst>
          </p:cNvPr>
          <p:cNvSpPr txBox="1"/>
          <p:nvPr/>
        </p:nvSpPr>
        <p:spPr>
          <a:xfrm rot="16200000">
            <a:off x="2938006" y="1872714"/>
            <a:ext cx="1069524" cy="369332"/>
          </a:xfrm>
          <a:prstGeom prst="rect">
            <a:avLst/>
          </a:prstGeom>
          <a:noFill/>
        </p:spPr>
        <p:txBody>
          <a:bodyPr wrap="none" rtlCol="0">
            <a:spAutoFit/>
          </a:bodyPr>
          <a:lstStyle/>
          <a:p>
            <a:r>
              <a:rPr lang="en-GB" dirty="0"/>
              <a:t>2000 km</a:t>
            </a:r>
            <a:endParaRPr lang="cs-CZ" dirty="0"/>
          </a:p>
        </p:txBody>
      </p:sp>
      <p:cxnSp>
        <p:nvCxnSpPr>
          <p:cNvPr id="19" name="Straight Connector 28">
            <a:extLst>
              <a:ext uri="{FF2B5EF4-FFF2-40B4-BE49-F238E27FC236}">
                <a16:creationId xmlns:a16="http://schemas.microsoft.com/office/drawing/2014/main" id="{9B15BFA6-5F85-49BE-BA59-A1AA1566C5F5}"/>
              </a:ext>
            </a:extLst>
          </p:cNvPr>
          <p:cNvCxnSpPr/>
          <p:nvPr/>
        </p:nvCxnSpPr>
        <p:spPr>
          <a:xfrm>
            <a:off x="3784433" y="1963412"/>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6" name="Obrázek 25">
            <a:extLst>
              <a:ext uri="{FF2B5EF4-FFF2-40B4-BE49-F238E27FC236}">
                <a16:creationId xmlns:a16="http://schemas.microsoft.com/office/drawing/2014/main" id="{9A10816B-6D29-40DF-8C6D-F2C814EFD8CA}"/>
              </a:ext>
            </a:extLst>
          </p:cNvPr>
          <p:cNvPicPr>
            <a:picLocks noChangeAspect="1"/>
          </p:cNvPicPr>
          <p:nvPr/>
        </p:nvPicPr>
        <p:blipFill>
          <a:blip r:embed="rId6"/>
          <a:stretch>
            <a:fillRect/>
          </a:stretch>
        </p:blipFill>
        <p:spPr>
          <a:xfrm>
            <a:off x="6331872" y="2819592"/>
            <a:ext cx="2441878" cy="3556339"/>
          </a:xfrm>
          <a:prstGeom prst="rect">
            <a:avLst/>
          </a:prstGeom>
        </p:spPr>
      </p:pic>
      <p:sp>
        <p:nvSpPr>
          <p:cNvPr id="29" name="TextovéPole 28">
            <a:extLst>
              <a:ext uri="{FF2B5EF4-FFF2-40B4-BE49-F238E27FC236}">
                <a16:creationId xmlns:a16="http://schemas.microsoft.com/office/drawing/2014/main" id="{907AC108-EF9A-4161-83E1-C3A44F7AFA77}"/>
              </a:ext>
            </a:extLst>
          </p:cNvPr>
          <p:cNvSpPr txBox="1"/>
          <p:nvPr/>
        </p:nvSpPr>
        <p:spPr>
          <a:xfrm>
            <a:off x="3962350" y="1111187"/>
            <a:ext cx="3059364" cy="307777"/>
          </a:xfrm>
          <a:prstGeom prst="rect">
            <a:avLst/>
          </a:prstGeom>
          <a:noFill/>
        </p:spPr>
        <p:txBody>
          <a:bodyPr wrap="none" rtlCol="0">
            <a:spAutoFit/>
          </a:bodyPr>
          <a:lstStyle/>
          <a:p>
            <a:r>
              <a:rPr lang="en-US" sz="1400" dirty="0"/>
              <a:t>Euro-Asian plate</a:t>
            </a:r>
            <a:r>
              <a:rPr lang="cs-CZ" sz="1400" dirty="0"/>
              <a:t>                    </a:t>
            </a:r>
            <a:r>
              <a:rPr lang="cs-CZ" sz="1400" dirty="0" err="1"/>
              <a:t>Pacific</a:t>
            </a:r>
            <a:r>
              <a:rPr lang="en-US" sz="1400" dirty="0"/>
              <a:t> plate</a:t>
            </a:r>
            <a:endParaRPr lang="cs-CZ" sz="1400" dirty="0"/>
          </a:p>
        </p:txBody>
      </p:sp>
      <p:sp>
        <p:nvSpPr>
          <p:cNvPr id="30" name="Šipka dolů 31">
            <a:extLst>
              <a:ext uri="{FF2B5EF4-FFF2-40B4-BE49-F238E27FC236}">
                <a16:creationId xmlns:a16="http://schemas.microsoft.com/office/drawing/2014/main" id="{B50293B0-2DAD-4FCB-835F-2A6E024A3DAB}"/>
              </a:ext>
            </a:extLst>
          </p:cNvPr>
          <p:cNvSpPr/>
          <p:nvPr/>
        </p:nvSpPr>
        <p:spPr>
          <a:xfrm rot="5400000">
            <a:off x="7371605" y="1037420"/>
            <a:ext cx="89246" cy="840801"/>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1" name="TextovéPole 30">
            <a:extLst>
              <a:ext uri="{FF2B5EF4-FFF2-40B4-BE49-F238E27FC236}">
                <a16:creationId xmlns:a16="http://schemas.microsoft.com/office/drawing/2014/main" id="{2C374114-F7BB-40E9-A37A-AD61B69F249D}"/>
              </a:ext>
            </a:extLst>
          </p:cNvPr>
          <p:cNvSpPr txBox="1"/>
          <p:nvPr/>
        </p:nvSpPr>
        <p:spPr>
          <a:xfrm>
            <a:off x="6444838" y="2222810"/>
            <a:ext cx="1166666" cy="307777"/>
          </a:xfrm>
          <a:prstGeom prst="rect">
            <a:avLst/>
          </a:prstGeom>
          <a:solidFill>
            <a:schemeClr val="bg1"/>
          </a:solidFill>
          <a:ln w="25400">
            <a:solidFill>
              <a:schemeClr val="accent1">
                <a:shade val="50000"/>
              </a:schemeClr>
            </a:solidFill>
          </a:ln>
        </p:spPr>
        <p:txBody>
          <a:bodyPr wrap="none" rtlCol="0">
            <a:spAutoFit/>
          </a:bodyPr>
          <a:lstStyle/>
          <a:p>
            <a:r>
              <a:rPr lang="en-GB" sz="1400" dirty="0">
                <a:latin typeface="Symbol" panose="05050102010706020507" pitchFamily="18" charset="2"/>
              </a:rPr>
              <a:t>h</a:t>
            </a:r>
            <a:r>
              <a:rPr lang="en-GB" sz="1400" dirty="0"/>
              <a:t> = </a:t>
            </a:r>
            <a:r>
              <a:rPr lang="en-GB" sz="1400" dirty="0">
                <a:latin typeface="Symbol" panose="05050102010706020507" pitchFamily="18" charset="2"/>
              </a:rPr>
              <a:t>h </a:t>
            </a:r>
            <a:r>
              <a:rPr lang="en-GB" sz="1400" dirty="0"/>
              <a:t>(</a:t>
            </a:r>
            <a:r>
              <a:rPr lang="en-GB" sz="1400" dirty="0" err="1"/>
              <a:t>T,p,</a:t>
            </a:r>
            <a:r>
              <a:rPr lang="en-GB" sz="1400" dirty="0" err="1">
                <a:latin typeface="Symbol" panose="05050102010706020507" pitchFamily="18" charset="2"/>
              </a:rPr>
              <a:t>s</a:t>
            </a:r>
            <a:r>
              <a:rPr lang="en-GB" sz="1400" dirty="0"/>
              <a:t>)</a:t>
            </a:r>
            <a:endParaRPr lang="cs-CZ" sz="1400" dirty="0"/>
          </a:p>
        </p:txBody>
      </p:sp>
      <p:grpSp>
        <p:nvGrpSpPr>
          <p:cNvPr id="37" name="Skupina 36">
            <a:extLst>
              <a:ext uri="{FF2B5EF4-FFF2-40B4-BE49-F238E27FC236}">
                <a16:creationId xmlns:a16="http://schemas.microsoft.com/office/drawing/2014/main" id="{BDB01221-704F-4DF4-9A29-44C939AF5A3F}"/>
              </a:ext>
            </a:extLst>
          </p:cNvPr>
          <p:cNvGrpSpPr/>
          <p:nvPr/>
        </p:nvGrpSpPr>
        <p:grpSpPr>
          <a:xfrm>
            <a:off x="899592" y="4727679"/>
            <a:ext cx="3489841" cy="2029859"/>
            <a:chOff x="1681327" y="4239103"/>
            <a:chExt cx="3489841" cy="2029859"/>
          </a:xfrm>
        </p:grpSpPr>
        <p:pic>
          <p:nvPicPr>
            <p:cNvPr id="32" name="Obrázek 31">
              <a:extLst>
                <a:ext uri="{FF2B5EF4-FFF2-40B4-BE49-F238E27FC236}">
                  <a16:creationId xmlns:a16="http://schemas.microsoft.com/office/drawing/2014/main" id="{BC5BCEC7-EB37-4951-A8DD-38DF6A9344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835696" y="4239103"/>
              <a:ext cx="3335472" cy="1351531"/>
            </a:xfrm>
            <a:prstGeom prst="rect">
              <a:avLst/>
            </a:prstGeom>
          </p:spPr>
        </p:pic>
        <p:pic>
          <p:nvPicPr>
            <p:cNvPr id="34" name="Obrázek 33">
              <a:extLst>
                <a:ext uri="{FF2B5EF4-FFF2-40B4-BE49-F238E27FC236}">
                  <a16:creationId xmlns:a16="http://schemas.microsoft.com/office/drawing/2014/main" id="{979A7977-B440-458C-9DC1-646742BF21F4}"/>
                </a:ext>
              </a:extLst>
            </p:cNvPr>
            <p:cNvPicPr>
              <a:picLocks noChangeAspect="1"/>
            </p:cNvPicPr>
            <p:nvPr/>
          </p:nvPicPr>
          <p:blipFill>
            <a:blip r:embed="rId8"/>
            <a:stretch>
              <a:fillRect/>
            </a:stretch>
          </p:blipFill>
          <p:spPr>
            <a:xfrm>
              <a:off x="2389262" y="5751464"/>
              <a:ext cx="2228340" cy="143882"/>
            </a:xfrm>
            <a:prstGeom prst="rect">
              <a:avLst/>
            </a:prstGeom>
          </p:spPr>
        </p:pic>
        <p:sp>
          <p:nvSpPr>
            <p:cNvPr id="35" name="TextovéPole 34">
              <a:extLst>
                <a:ext uri="{FF2B5EF4-FFF2-40B4-BE49-F238E27FC236}">
                  <a16:creationId xmlns:a16="http://schemas.microsoft.com/office/drawing/2014/main" id="{531130AF-810F-46AC-8AC9-201E7A5E2D7E}"/>
                </a:ext>
              </a:extLst>
            </p:cNvPr>
            <p:cNvSpPr txBox="1"/>
            <p:nvPr/>
          </p:nvSpPr>
          <p:spPr>
            <a:xfrm>
              <a:off x="1681327" y="5622631"/>
              <a:ext cx="3273653" cy="646331"/>
            </a:xfrm>
            <a:prstGeom prst="rect">
              <a:avLst/>
            </a:prstGeom>
            <a:noFill/>
          </p:spPr>
          <p:txBody>
            <a:bodyPr wrap="none" rtlCol="0">
              <a:spAutoFit/>
            </a:bodyPr>
            <a:lstStyle/>
            <a:p>
              <a:r>
                <a:rPr lang="en-GB" dirty="0"/>
                <a:t>-1000                                              0</a:t>
              </a:r>
            </a:p>
            <a:p>
              <a:r>
                <a:rPr lang="en-GB" dirty="0"/>
                <a:t>                            </a:t>
              </a:r>
              <a:r>
                <a:rPr lang="en-GB" dirty="0">
                  <a:latin typeface="Symbol" panose="05050102010706020507" pitchFamily="18" charset="2"/>
                </a:rPr>
                <a:t>D</a:t>
              </a:r>
              <a:r>
                <a:rPr lang="en-GB" dirty="0"/>
                <a:t>T (K)</a:t>
              </a:r>
              <a:endParaRPr lang="cs-CZ" dirty="0"/>
            </a:p>
          </p:txBody>
        </p:sp>
      </p:grpSp>
      <p:sp>
        <p:nvSpPr>
          <p:cNvPr id="36" name="TextovéPole 35">
            <a:extLst>
              <a:ext uri="{FF2B5EF4-FFF2-40B4-BE49-F238E27FC236}">
                <a16:creationId xmlns:a16="http://schemas.microsoft.com/office/drawing/2014/main" id="{619D2FE1-3DC5-4576-9C3C-458530C800C7}"/>
              </a:ext>
            </a:extLst>
          </p:cNvPr>
          <p:cNvSpPr txBox="1"/>
          <p:nvPr/>
        </p:nvSpPr>
        <p:spPr>
          <a:xfrm>
            <a:off x="229717" y="4815095"/>
            <a:ext cx="7734553" cy="461665"/>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2400" dirty="0">
                <a:solidFill>
                  <a:srgbClr val="FF0000"/>
                </a:solidFill>
              </a:rPr>
              <a:t>1. generation models that fit locations, stress orientations, …</a:t>
            </a:r>
            <a:endParaRPr lang="cs-CZ" sz="2400" dirty="0">
              <a:solidFill>
                <a:srgbClr val="FF0000"/>
              </a:solidFill>
            </a:endParaRPr>
          </a:p>
        </p:txBody>
      </p:sp>
      <p:sp>
        <p:nvSpPr>
          <p:cNvPr id="38" name="TextovéPole 37">
            <a:extLst>
              <a:ext uri="{FF2B5EF4-FFF2-40B4-BE49-F238E27FC236}">
                <a16:creationId xmlns:a16="http://schemas.microsoft.com/office/drawing/2014/main" id="{B59B25F5-0804-4952-8DF4-B6F464CF5464}"/>
              </a:ext>
            </a:extLst>
          </p:cNvPr>
          <p:cNvSpPr txBox="1"/>
          <p:nvPr/>
        </p:nvSpPr>
        <p:spPr>
          <a:xfrm>
            <a:off x="161434" y="2865075"/>
            <a:ext cx="4410566" cy="461665"/>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2400" dirty="0">
                <a:solidFill>
                  <a:srgbClr val="FF0000"/>
                </a:solidFill>
              </a:rPr>
              <a:t>Stress distribution from seismicity</a:t>
            </a:r>
            <a:endParaRPr lang="cs-CZ" sz="2400" dirty="0">
              <a:solidFill>
                <a:srgbClr val="FF0000"/>
              </a:solidFill>
            </a:endParaRPr>
          </a:p>
        </p:txBody>
      </p:sp>
      <p:sp>
        <p:nvSpPr>
          <p:cNvPr id="39" name="Šipka: dolů 38">
            <a:extLst>
              <a:ext uri="{FF2B5EF4-FFF2-40B4-BE49-F238E27FC236}">
                <a16:creationId xmlns:a16="http://schemas.microsoft.com/office/drawing/2014/main" id="{5DC7F6CD-60DF-49C7-A10F-59FD114C1470}"/>
              </a:ext>
            </a:extLst>
          </p:cNvPr>
          <p:cNvSpPr/>
          <p:nvPr/>
        </p:nvSpPr>
        <p:spPr>
          <a:xfrm rot="20079314">
            <a:off x="3461140" y="3326582"/>
            <a:ext cx="230189" cy="1490080"/>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622056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SLABS IN THE UPPER MANTLE AND TRANSITION ZONE</a:t>
            </a:r>
            <a:endParaRPr lang="cs-CZ" sz="3200" dirty="0">
              <a:solidFill>
                <a:schemeClr val="bg1"/>
              </a:solidFill>
            </a:endParaRPr>
          </a:p>
        </p:txBody>
      </p:sp>
      <p:sp>
        <p:nvSpPr>
          <p:cNvPr id="5" name="TextBox 4"/>
          <p:cNvSpPr txBox="1"/>
          <p:nvPr/>
        </p:nvSpPr>
        <p:spPr>
          <a:xfrm>
            <a:off x="179513" y="873288"/>
            <a:ext cx="8784975" cy="6247864"/>
          </a:xfrm>
          <a:prstGeom prst="rect">
            <a:avLst/>
          </a:prstGeom>
          <a:noFill/>
        </p:spPr>
        <p:txBody>
          <a:bodyPr wrap="square" rtlCol="0">
            <a:spAutoFit/>
          </a:bodyPr>
          <a:lstStyle/>
          <a:p>
            <a:r>
              <a:rPr lang="en-US" dirty="0"/>
              <a:t>Complex deformation due to</a:t>
            </a:r>
          </a:p>
          <a:p>
            <a:endParaRPr lang="en-US" dirty="0"/>
          </a:p>
          <a:p>
            <a:pPr marL="457200" indent="-457200">
              <a:buAutoNum type="arabicPeriod"/>
            </a:pPr>
            <a:r>
              <a:rPr lang="en-US" dirty="0"/>
              <a:t>Mineralogy – phase transitions, dehydration</a:t>
            </a:r>
          </a:p>
          <a:p>
            <a:pPr marL="457200" indent="-457200">
              <a:buAutoNum type="arabicPeriod"/>
            </a:pPr>
            <a:r>
              <a:rPr lang="en-US" dirty="0"/>
              <a:t>Rheology – nonlinear deformation mechanisms, role of water, increase of viscosity in the lower mantle, presumably change of deformation mechanism …</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endParaRPr lang="en-US" dirty="0"/>
          </a:p>
          <a:p>
            <a:endParaRPr lang="en-US" sz="2000" dirty="0"/>
          </a:p>
          <a:p>
            <a:endParaRPr lang="en-US" sz="2000" dirty="0"/>
          </a:p>
        </p:txBody>
      </p:sp>
      <p:grpSp>
        <p:nvGrpSpPr>
          <p:cNvPr id="68" name="Group 67"/>
          <p:cNvGrpSpPr/>
          <p:nvPr/>
        </p:nvGrpSpPr>
        <p:grpSpPr>
          <a:xfrm>
            <a:off x="971600" y="2636912"/>
            <a:ext cx="6343395" cy="1090189"/>
            <a:chOff x="992318" y="2060848"/>
            <a:chExt cx="6748034" cy="1199688"/>
          </a:xfrm>
        </p:grpSpPr>
        <p:grpSp>
          <p:nvGrpSpPr>
            <p:cNvPr id="66" name="Group 65"/>
            <p:cNvGrpSpPr/>
            <p:nvPr/>
          </p:nvGrpSpPr>
          <p:grpSpPr>
            <a:xfrm>
              <a:off x="992318" y="2060848"/>
              <a:ext cx="6748034" cy="1199688"/>
              <a:chOff x="272238" y="2060848"/>
              <a:chExt cx="6748034" cy="1199688"/>
            </a:xfrm>
          </p:grpSpPr>
          <p:grpSp>
            <p:nvGrpSpPr>
              <p:cNvPr id="38" name="Group 37"/>
              <p:cNvGrpSpPr/>
              <p:nvPr/>
            </p:nvGrpSpPr>
            <p:grpSpPr>
              <a:xfrm>
                <a:off x="272238" y="2073327"/>
                <a:ext cx="2016844" cy="1154112"/>
                <a:chOff x="539552" y="2204864"/>
                <a:chExt cx="3529012" cy="2103437"/>
              </a:xfrm>
            </p:grpSpPr>
            <p:sp>
              <p:nvSpPr>
                <p:cNvPr id="16" name="Freeform 21"/>
                <p:cNvSpPr>
                  <a:spLocks/>
                </p:cNvSpPr>
                <p:nvPr/>
              </p:nvSpPr>
              <p:spPr bwMode="auto">
                <a:xfrm>
                  <a:off x="539552" y="2204864"/>
                  <a:ext cx="3529012" cy="2103437"/>
                </a:xfrm>
                <a:custGeom>
                  <a:avLst/>
                  <a:gdLst>
                    <a:gd name="T0" fmla="*/ 1614 w 2142"/>
                    <a:gd name="T1" fmla="*/ 1485 h 1485"/>
                    <a:gd name="T2" fmla="*/ 2142 w 2142"/>
                    <a:gd name="T3" fmla="*/ 284 h 1485"/>
                    <a:gd name="T4" fmla="*/ 2004 w 2142"/>
                    <a:gd name="T5" fmla="*/ 219 h 1485"/>
                    <a:gd name="T6" fmla="*/ 1931 w 2142"/>
                    <a:gd name="T7" fmla="*/ 171 h 1485"/>
                    <a:gd name="T8" fmla="*/ 1793 w 2142"/>
                    <a:gd name="T9" fmla="*/ 130 h 1485"/>
                    <a:gd name="T10" fmla="*/ 1663 w 2142"/>
                    <a:gd name="T11" fmla="*/ 82 h 1485"/>
                    <a:gd name="T12" fmla="*/ 1501 w 2142"/>
                    <a:gd name="T13" fmla="*/ 41 h 1485"/>
                    <a:gd name="T14" fmla="*/ 1403 w 2142"/>
                    <a:gd name="T15" fmla="*/ 25 h 1485"/>
                    <a:gd name="T16" fmla="*/ 1274 w 2142"/>
                    <a:gd name="T17" fmla="*/ 8 h 1485"/>
                    <a:gd name="T18" fmla="*/ 1103 w 2142"/>
                    <a:gd name="T19" fmla="*/ 0 h 1485"/>
                    <a:gd name="T20" fmla="*/ 965 w 2142"/>
                    <a:gd name="T21" fmla="*/ 0 h 1485"/>
                    <a:gd name="T22" fmla="*/ 819 w 2142"/>
                    <a:gd name="T23" fmla="*/ 17 h 1485"/>
                    <a:gd name="T24" fmla="*/ 649 w 2142"/>
                    <a:gd name="T25" fmla="*/ 41 h 1485"/>
                    <a:gd name="T26" fmla="*/ 503 w 2142"/>
                    <a:gd name="T27" fmla="*/ 73 h 1485"/>
                    <a:gd name="T28" fmla="*/ 349 w 2142"/>
                    <a:gd name="T29" fmla="*/ 122 h 1485"/>
                    <a:gd name="T30" fmla="*/ 195 w 2142"/>
                    <a:gd name="T31" fmla="*/ 187 h 1485"/>
                    <a:gd name="T32" fmla="*/ 81 w 2142"/>
                    <a:gd name="T33" fmla="*/ 236 h 1485"/>
                    <a:gd name="T34" fmla="*/ 0 w 2142"/>
                    <a:gd name="T35" fmla="*/ 284 h 1485"/>
                    <a:gd name="T36" fmla="*/ 495 w 2142"/>
                    <a:gd name="T37" fmla="*/ 1485 h 1485"/>
                    <a:gd name="T38" fmla="*/ 584 w 2142"/>
                    <a:gd name="T39" fmla="*/ 1412 h 1485"/>
                    <a:gd name="T40" fmla="*/ 673 w 2142"/>
                    <a:gd name="T41" fmla="*/ 1347 h 1485"/>
                    <a:gd name="T42" fmla="*/ 762 w 2142"/>
                    <a:gd name="T43" fmla="*/ 1307 h 1485"/>
                    <a:gd name="T44" fmla="*/ 868 w 2142"/>
                    <a:gd name="T45" fmla="*/ 1274 h 1485"/>
                    <a:gd name="T46" fmla="*/ 990 w 2142"/>
                    <a:gd name="T47" fmla="*/ 1258 h 1485"/>
                    <a:gd name="T48" fmla="*/ 1111 w 2142"/>
                    <a:gd name="T49" fmla="*/ 1258 h 1485"/>
                    <a:gd name="T50" fmla="*/ 1209 w 2142"/>
                    <a:gd name="T51" fmla="*/ 1274 h 1485"/>
                    <a:gd name="T52" fmla="*/ 1314 w 2142"/>
                    <a:gd name="T53" fmla="*/ 1307 h 1485"/>
                    <a:gd name="T54" fmla="*/ 1395 w 2142"/>
                    <a:gd name="T55" fmla="*/ 1339 h 1485"/>
                    <a:gd name="T56" fmla="*/ 1452 w 2142"/>
                    <a:gd name="T57" fmla="*/ 1371 h 1485"/>
                    <a:gd name="T58" fmla="*/ 1541 w 2142"/>
                    <a:gd name="T59" fmla="*/ 1412 h 1485"/>
                    <a:gd name="T60" fmla="*/ 1614 w 2142"/>
                    <a:gd name="T61" fmla="*/ 1485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42" h="1485">
                      <a:moveTo>
                        <a:pt x="1614" y="1485"/>
                      </a:moveTo>
                      <a:lnTo>
                        <a:pt x="2142" y="284"/>
                      </a:lnTo>
                      <a:lnTo>
                        <a:pt x="2004" y="219"/>
                      </a:lnTo>
                      <a:lnTo>
                        <a:pt x="1931" y="171"/>
                      </a:lnTo>
                      <a:lnTo>
                        <a:pt x="1793" y="130"/>
                      </a:lnTo>
                      <a:lnTo>
                        <a:pt x="1663" y="82"/>
                      </a:lnTo>
                      <a:lnTo>
                        <a:pt x="1501" y="41"/>
                      </a:lnTo>
                      <a:lnTo>
                        <a:pt x="1403" y="25"/>
                      </a:lnTo>
                      <a:lnTo>
                        <a:pt x="1274" y="8"/>
                      </a:lnTo>
                      <a:lnTo>
                        <a:pt x="1103" y="0"/>
                      </a:lnTo>
                      <a:lnTo>
                        <a:pt x="965" y="0"/>
                      </a:lnTo>
                      <a:lnTo>
                        <a:pt x="819" y="17"/>
                      </a:lnTo>
                      <a:lnTo>
                        <a:pt x="649" y="41"/>
                      </a:lnTo>
                      <a:lnTo>
                        <a:pt x="503" y="73"/>
                      </a:lnTo>
                      <a:lnTo>
                        <a:pt x="349" y="122"/>
                      </a:lnTo>
                      <a:lnTo>
                        <a:pt x="195" y="187"/>
                      </a:lnTo>
                      <a:lnTo>
                        <a:pt x="81" y="236"/>
                      </a:lnTo>
                      <a:lnTo>
                        <a:pt x="0" y="284"/>
                      </a:lnTo>
                      <a:lnTo>
                        <a:pt x="495" y="1485"/>
                      </a:lnTo>
                      <a:lnTo>
                        <a:pt x="584" y="1412"/>
                      </a:lnTo>
                      <a:lnTo>
                        <a:pt x="673" y="1347"/>
                      </a:lnTo>
                      <a:lnTo>
                        <a:pt x="762" y="1307"/>
                      </a:lnTo>
                      <a:lnTo>
                        <a:pt x="868" y="1274"/>
                      </a:lnTo>
                      <a:lnTo>
                        <a:pt x="990" y="1258"/>
                      </a:lnTo>
                      <a:lnTo>
                        <a:pt x="1111" y="1258"/>
                      </a:lnTo>
                      <a:lnTo>
                        <a:pt x="1209" y="1274"/>
                      </a:lnTo>
                      <a:lnTo>
                        <a:pt x="1314" y="1307"/>
                      </a:lnTo>
                      <a:lnTo>
                        <a:pt x="1395" y="1339"/>
                      </a:lnTo>
                      <a:lnTo>
                        <a:pt x="1452" y="1371"/>
                      </a:lnTo>
                      <a:lnTo>
                        <a:pt x="1541" y="1412"/>
                      </a:lnTo>
                      <a:lnTo>
                        <a:pt x="1614" y="1485"/>
                      </a:lnTo>
                      <a:close/>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8" name="Freeform 23"/>
                <p:cNvSpPr>
                  <a:spLocks/>
                </p:cNvSpPr>
                <p:nvPr/>
              </p:nvSpPr>
              <p:spPr bwMode="auto">
                <a:xfrm>
                  <a:off x="539552" y="2484264"/>
                  <a:ext cx="271462" cy="200025"/>
                </a:xfrm>
                <a:custGeom>
                  <a:avLst/>
                  <a:gdLst>
                    <a:gd name="T0" fmla="*/ 147 w 147"/>
                    <a:gd name="T1" fmla="*/ 0 h 105"/>
                    <a:gd name="T2" fmla="*/ 66 w 147"/>
                    <a:gd name="T3" fmla="*/ 33 h 105"/>
                    <a:gd name="T4" fmla="*/ 0 w 147"/>
                    <a:gd name="T5" fmla="*/ 63 h 105"/>
                    <a:gd name="T6" fmla="*/ 18 w 147"/>
                    <a:gd name="T7" fmla="*/ 105 h 105"/>
                    <a:gd name="T8" fmla="*/ 75 w 147"/>
                    <a:gd name="T9" fmla="*/ 63 h 105"/>
                    <a:gd name="T10" fmla="*/ 147 w 147"/>
                    <a:gd name="T11" fmla="*/ 0 h 105"/>
                  </a:gdLst>
                  <a:ahLst/>
                  <a:cxnLst>
                    <a:cxn ang="0">
                      <a:pos x="T0" y="T1"/>
                    </a:cxn>
                    <a:cxn ang="0">
                      <a:pos x="T2" y="T3"/>
                    </a:cxn>
                    <a:cxn ang="0">
                      <a:pos x="T4" y="T5"/>
                    </a:cxn>
                    <a:cxn ang="0">
                      <a:pos x="T6" y="T7"/>
                    </a:cxn>
                    <a:cxn ang="0">
                      <a:pos x="T8" y="T9"/>
                    </a:cxn>
                    <a:cxn ang="0">
                      <a:pos x="T10" y="T11"/>
                    </a:cxn>
                  </a:cxnLst>
                  <a:rect l="0" t="0" r="r" b="b"/>
                  <a:pathLst>
                    <a:path w="147" h="105">
                      <a:moveTo>
                        <a:pt x="147" y="0"/>
                      </a:moveTo>
                      <a:lnTo>
                        <a:pt x="66" y="33"/>
                      </a:lnTo>
                      <a:lnTo>
                        <a:pt x="0" y="63"/>
                      </a:lnTo>
                      <a:lnTo>
                        <a:pt x="18" y="105"/>
                      </a:lnTo>
                      <a:lnTo>
                        <a:pt x="75" y="63"/>
                      </a:lnTo>
                      <a:lnTo>
                        <a:pt x="147" y="0"/>
                      </a:lnTo>
                      <a:close/>
                    </a:path>
                  </a:pathLst>
                </a:custGeom>
                <a:solidFill>
                  <a:srgbClr val="00B0F0"/>
                </a:solidFill>
                <a:ln>
                  <a:noFill/>
                </a:ln>
                <a:effectLst/>
              </p:spPr>
              <p:txBody>
                <a:bodyPr/>
                <a:lstStyle/>
                <a:p>
                  <a:endParaRPr lang="cs-CZ"/>
                </a:p>
              </p:txBody>
            </p:sp>
            <p:sp>
              <p:nvSpPr>
                <p:cNvPr id="20" name="Freeform 25"/>
                <p:cNvSpPr>
                  <a:spLocks/>
                </p:cNvSpPr>
                <p:nvPr/>
              </p:nvSpPr>
              <p:spPr bwMode="auto">
                <a:xfrm>
                  <a:off x="2385814" y="2558876"/>
                  <a:ext cx="974725" cy="1600200"/>
                </a:xfrm>
                <a:custGeom>
                  <a:avLst/>
                  <a:gdLst>
                    <a:gd name="T0" fmla="*/ 331 w 888"/>
                    <a:gd name="T1" fmla="*/ 0 h 1652"/>
                    <a:gd name="T2" fmla="*/ 331 w 888"/>
                    <a:gd name="T3" fmla="*/ 91 h 1652"/>
                    <a:gd name="T4" fmla="*/ 326 w 888"/>
                    <a:gd name="T5" fmla="*/ 132 h 1652"/>
                    <a:gd name="T6" fmla="*/ 284 w 888"/>
                    <a:gd name="T7" fmla="*/ 139 h 1652"/>
                    <a:gd name="T8" fmla="*/ 222 w 888"/>
                    <a:gd name="T9" fmla="*/ 132 h 1652"/>
                    <a:gd name="T10" fmla="*/ 125 w 888"/>
                    <a:gd name="T11" fmla="*/ 98 h 1652"/>
                    <a:gd name="T12" fmla="*/ 368 w 888"/>
                    <a:gd name="T13" fmla="*/ 417 h 1652"/>
                    <a:gd name="T14" fmla="*/ 305 w 888"/>
                    <a:gd name="T15" fmla="*/ 868 h 1652"/>
                    <a:gd name="T16" fmla="*/ 111 w 888"/>
                    <a:gd name="T17" fmla="*/ 1159 h 1652"/>
                    <a:gd name="T18" fmla="*/ 0 w 888"/>
                    <a:gd name="T19" fmla="*/ 1319 h 1652"/>
                    <a:gd name="T20" fmla="*/ 48 w 888"/>
                    <a:gd name="T21" fmla="*/ 1430 h 1652"/>
                    <a:gd name="T22" fmla="*/ 271 w 888"/>
                    <a:gd name="T23" fmla="*/ 1479 h 1652"/>
                    <a:gd name="T24" fmla="*/ 555 w 888"/>
                    <a:gd name="T25" fmla="*/ 1583 h 1652"/>
                    <a:gd name="T26" fmla="*/ 701 w 888"/>
                    <a:gd name="T27" fmla="*/ 1652 h 1652"/>
                    <a:gd name="T28" fmla="*/ 888 w 888"/>
                    <a:gd name="T29" fmla="*/ 1055 h 1652"/>
                    <a:gd name="T30" fmla="*/ 888 w 888"/>
                    <a:gd name="T31" fmla="*/ 160 h 1652"/>
                    <a:gd name="T32" fmla="*/ 331 w 888"/>
                    <a:gd name="T33" fmla="*/ 0 h 1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8" h="1652">
                      <a:moveTo>
                        <a:pt x="331" y="0"/>
                      </a:moveTo>
                      <a:lnTo>
                        <a:pt x="331" y="91"/>
                      </a:lnTo>
                      <a:lnTo>
                        <a:pt x="326" y="132"/>
                      </a:lnTo>
                      <a:lnTo>
                        <a:pt x="284" y="139"/>
                      </a:lnTo>
                      <a:lnTo>
                        <a:pt x="222" y="132"/>
                      </a:lnTo>
                      <a:lnTo>
                        <a:pt x="125" y="98"/>
                      </a:lnTo>
                      <a:lnTo>
                        <a:pt x="368" y="417"/>
                      </a:lnTo>
                      <a:lnTo>
                        <a:pt x="305" y="868"/>
                      </a:lnTo>
                      <a:lnTo>
                        <a:pt x="111" y="1159"/>
                      </a:lnTo>
                      <a:lnTo>
                        <a:pt x="0" y="1319"/>
                      </a:lnTo>
                      <a:lnTo>
                        <a:pt x="48" y="1430"/>
                      </a:lnTo>
                      <a:lnTo>
                        <a:pt x="271" y="1479"/>
                      </a:lnTo>
                      <a:lnTo>
                        <a:pt x="555" y="1583"/>
                      </a:lnTo>
                      <a:lnTo>
                        <a:pt x="701" y="1652"/>
                      </a:lnTo>
                      <a:lnTo>
                        <a:pt x="888" y="1055"/>
                      </a:lnTo>
                      <a:lnTo>
                        <a:pt x="888" y="160"/>
                      </a:lnTo>
                      <a:lnTo>
                        <a:pt x="331"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22" name="Freeform 28"/>
                <p:cNvSpPr>
                  <a:spLocks/>
                </p:cNvSpPr>
                <p:nvPr/>
              </p:nvSpPr>
              <p:spPr bwMode="auto">
                <a:xfrm>
                  <a:off x="2595364" y="3873326"/>
                  <a:ext cx="635000" cy="349250"/>
                </a:xfrm>
                <a:custGeom>
                  <a:avLst/>
                  <a:gdLst>
                    <a:gd name="T0" fmla="*/ 0 w 400"/>
                    <a:gd name="T1" fmla="*/ 0 h 220"/>
                    <a:gd name="T2" fmla="*/ 44 w 400"/>
                    <a:gd name="T3" fmla="*/ 100 h 220"/>
                    <a:gd name="T4" fmla="*/ 180 w 400"/>
                    <a:gd name="T5" fmla="*/ 148 h 220"/>
                    <a:gd name="T6" fmla="*/ 344 w 400"/>
                    <a:gd name="T7" fmla="*/ 220 h 220"/>
                    <a:gd name="T8" fmla="*/ 400 w 400"/>
                    <a:gd name="T9" fmla="*/ 160 h 220"/>
                    <a:gd name="T10" fmla="*/ 340 w 400"/>
                    <a:gd name="T11" fmla="*/ 20 h 220"/>
                    <a:gd name="T12" fmla="*/ 192 w 400"/>
                    <a:gd name="T13" fmla="*/ 0 h 220"/>
                    <a:gd name="T14" fmla="*/ 0 w 400"/>
                    <a:gd name="T15" fmla="*/ 0 h 2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220">
                      <a:moveTo>
                        <a:pt x="0" y="0"/>
                      </a:moveTo>
                      <a:lnTo>
                        <a:pt x="44" y="100"/>
                      </a:lnTo>
                      <a:lnTo>
                        <a:pt x="180" y="148"/>
                      </a:lnTo>
                      <a:lnTo>
                        <a:pt x="344" y="220"/>
                      </a:lnTo>
                      <a:lnTo>
                        <a:pt x="400" y="160"/>
                      </a:lnTo>
                      <a:lnTo>
                        <a:pt x="340" y="20"/>
                      </a:lnTo>
                      <a:lnTo>
                        <a:pt x="192" y="0"/>
                      </a:lnTo>
                      <a:lnTo>
                        <a:pt x="0"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2" name="Freeform 31"/>
                <p:cNvSpPr/>
                <p:nvPr/>
              </p:nvSpPr>
              <p:spPr>
                <a:xfrm>
                  <a:off x="2238375" y="2209800"/>
                  <a:ext cx="1828800" cy="466725"/>
                </a:xfrm>
                <a:custGeom>
                  <a:avLst/>
                  <a:gdLst>
                    <a:gd name="connsiteX0" fmla="*/ 0 w 1828800"/>
                    <a:gd name="connsiteY0" fmla="*/ 0 h 466725"/>
                    <a:gd name="connsiteX1" fmla="*/ 419100 w 1828800"/>
                    <a:gd name="connsiteY1" fmla="*/ 9525 h 466725"/>
                    <a:gd name="connsiteX2" fmla="*/ 866775 w 1828800"/>
                    <a:gd name="connsiteY2" fmla="*/ 76200 h 466725"/>
                    <a:gd name="connsiteX3" fmla="*/ 1276350 w 1828800"/>
                    <a:gd name="connsiteY3" fmla="*/ 180975 h 466725"/>
                    <a:gd name="connsiteX4" fmla="*/ 1552575 w 1828800"/>
                    <a:gd name="connsiteY4" fmla="*/ 276225 h 466725"/>
                    <a:gd name="connsiteX5" fmla="*/ 1800225 w 1828800"/>
                    <a:gd name="connsiteY5" fmla="*/ 381000 h 466725"/>
                    <a:gd name="connsiteX6" fmla="*/ 1828800 w 1828800"/>
                    <a:gd name="connsiteY6" fmla="*/ 390525 h 466725"/>
                    <a:gd name="connsiteX7" fmla="*/ 1790700 w 1828800"/>
                    <a:gd name="connsiteY7" fmla="*/ 466725 h 466725"/>
                    <a:gd name="connsiteX8" fmla="*/ 1504950 w 1828800"/>
                    <a:gd name="connsiteY8" fmla="*/ 333375 h 466725"/>
                    <a:gd name="connsiteX9" fmla="*/ 1314450 w 1828800"/>
                    <a:gd name="connsiteY9" fmla="*/ 257175 h 466725"/>
                    <a:gd name="connsiteX10" fmla="*/ 1057275 w 1828800"/>
                    <a:gd name="connsiteY10" fmla="*/ 190500 h 466725"/>
                    <a:gd name="connsiteX11" fmla="*/ 762000 w 1828800"/>
                    <a:gd name="connsiteY11" fmla="*/ 133350 h 466725"/>
                    <a:gd name="connsiteX12" fmla="*/ 419100 w 1828800"/>
                    <a:gd name="connsiteY12" fmla="*/ 76200 h 466725"/>
                    <a:gd name="connsiteX13" fmla="*/ 228600 w 1828800"/>
                    <a:gd name="connsiteY13" fmla="*/ 76200 h 466725"/>
                    <a:gd name="connsiteX14" fmla="*/ 171450 w 1828800"/>
                    <a:gd name="connsiteY14" fmla="*/ 76200 h 466725"/>
                    <a:gd name="connsiteX15" fmla="*/ 0 w 1828800"/>
                    <a:gd name="connsiteY15"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28800" h="466725">
                      <a:moveTo>
                        <a:pt x="0" y="0"/>
                      </a:moveTo>
                      <a:lnTo>
                        <a:pt x="419100" y="9525"/>
                      </a:lnTo>
                      <a:lnTo>
                        <a:pt x="866775" y="76200"/>
                      </a:lnTo>
                      <a:lnTo>
                        <a:pt x="1276350" y="180975"/>
                      </a:lnTo>
                      <a:lnTo>
                        <a:pt x="1552575" y="276225"/>
                      </a:lnTo>
                      <a:lnTo>
                        <a:pt x="1800225" y="381000"/>
                      </a:lnTo>
                      <a:lnTo>
                        <a:pt x="1828800" y="390525"/>
                      </a:lnTo>
                      <a:lnTo>
                        <a:pt x="1790700" y="466725"/>
                      </a:lnTo>
                      <a:lnTo>
                        <a:pt x="1504950" y="333375"/>
                      </a:lnTo>
                      <a:lnTo>
                        <a:pt x="1314450" y="257175"/>
                      </a:lnTo>
                      <a:lnTo>
                        <a:pt x="1057275" y="190500"/>
                      </a:lnTo>
                      <a:lnTo>
                        <a:pt x="762000" y="133350"/>
                      </a:lnTo>
                      <a:lnTo>
                        <a:pt x="419100" y="76200"/>
                      </a:lnTo>
                      <a:lnTo>
                        <a:pt x="228600" y="76200"/>
                      </a:lnTo>
                      <a:lnTo>
                        <a:pt x="171450" y="762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4" name="Freeform 33"/>
                <p:cNvSpPr/>
                <p:nvPr/>
              </p:nvSpPr>
              <p:spPr>
                <a:xfrm>
                  <a:off x="819150" y="2209800"/>
                  <a:ext cx="2081213" cy="909638"/>
                </a:xfrm>
                <a:custGeom>
                  <a:avLst/>
                  <a:gdLst>
                    <a:gd name="connsiteX0" fmla="*/ 0 w 2081213"/>
                    <a:gd name="connsiteY0" fmla="*/ 271463 h 909638"/>
                    <a:gd name="connsiteX1" fmla="*/ 295275 w 2081213"/>
                    <a:gd name="connsiteY1" fmla="*/ 176213 h 909638"/>
                    <a:gd name="connsiteX2" fmla="*/ 757238 w 2081213"/>
                    <a:gd name="connsiteY2" fmla="*/ 52388 h 909638"/>
                    <a:gd name="connsiteX3" fmla="*/ 1152525 w 2081213"/>
                    <a:gd name="connsiteY3" fmla="*/ 9525 h 909638"/>
                    <a:gd name="connsiteX4" fmla="*/ 1347788 w 2081213"/>
                    <a:gd name="connsiteY4" fmla="*/ 0 h 909638"/>
                    <a:gd name="connsiteX5" fmla="*/ 1381125 w 2081213"/>
                    <a:gd name="connsiteY5" fmla="*/ 0 h 909638"/>
                    <a:gd name="connsiteX6" fmla="*/ 1547813 w 2081213"/>
                    <a:gd name="connsiteY6" fmla="*/ 76200 h 909638"/>
                    <a:gd name="connsiteX7" fmla="*/ 1619250 w 2081213"/>
                    <a:gd name="connsiteY7" fmla="*/ 123825 h 909638"/>
                    <a:gd name="connsiteX8" fmla="*/ 1752600 w 2081213"/>
                    <a:gd name="connsiteY8" fmla="*/ 261938 h 909638"/>
                    <a:gd name="connsiteX9" fmla="*/ 1804988 w 2081213"/>
                    <a:gd name="connsiteY9" fmla="*/ 338138 h 909638"/>
                    <a:gd name="connsiteX10" fmla="*/ 1914525 w 2081213"/>
                    <a:gd name="connsiteY10" fmla="*/ 447675 h 909638"/>
                    <a:gd name="connsiteX11" fmla="*/ 1995488 w 2081213"/>
                    <a:gd name="connsiteY11" fmla="*/ 552450 h 909638"/>
                    <a:gd name="connsiteX12" fmla="*/ 2071688 w 2081213"/>
                    <a:gd name="connsiteY12" fmla="*/ 695325 h 909638"/>
                    <a:gd name="connsiteX13" fmla="*/ 2081213 w 2081213"/>
                    <a:gd name="connsiteY13" fmla="*/ 776288 h 909638"/>
                    <a:gd name="connsiteX14" fmla="*/ 2052638 w 2081213"/>
                    <a:gd name="connsiteY14" fmla="*/ 838200 h 909638"/>
                    <a:gd name="connsiteX15" fmla="*/ 1933575 w 2081213"/>
                    <a:gd name="connsiteY15" fmla="*/ 895350 h 909638"/>
                    <a:gd name="connsiteX16" fmla="*/ 1790700 w 2081213"/>
                    <a:gd name="connsiteY16" fmla="*/ 909638 h 909638"/>
                    <a:gd name="connsiteX17" fmla="*/ 1695450 w 2081213"/>
                    <a:gd name="connsiteY17" fmla="*/ 862013 h 909638"/>
                    <a:gd name="connsiteX18" fmla="*/ 1666875 w 2081213"/>
                    <a:gd name="connsiteY18" fmla="*/ 742950 h 909638"/>
                    <a:gd name="connsiteX19" fmla="*/ 1676400 w 2081213"/>
                    <a:gd name="connsiteY19" fmla="*/ 619125 h 909638"/>
                    <a:gd name="connsiteX20" fmla="*/ 1719263 w 2081213"/>
                    <a:gd name="connsiteY20" fmla="*/ 490538 h 909638"/>
                    <a:gd name="connsiteX21" fmla="*/ 1719263 w 2081213"/>
                    <a:gd name="connsiteY21" fmla="*/ 438150 h 909638"/>
                    <a:gd name="connsiteX22" fmla="*/ 1676400 w 2081213"/>
                    <a:gd name="connsiteY22" fmla="*/ 352425 h 909638"/>
                    <a:gd name="connsiteX23" fmla="*/ 1557338 w 2081213"/>
                    <a:gd name="connsiteY23" fmla="*/ 233363 h 909638"/>
                    <a:gd name="connsiteX24" fmla="*/ 1362075 w 2081213"/>
                    <a:gd name="connsiteY24" fmla="*/ 133350 h 909638"/>
                    <a:gd name="connsiteX25" fmla="*/ 1262063 w 2081213"/>
                    <a:gd name="connsiteY25" fmla="*/ 123825 h 909638"/>
                    <a:gd name="connsiteX26" fmla="*/ 995363 w 2081213"/>
                    <a:gd name="connsiteY26" fmla="*/ 114300 h 909638"/>
                    <a:gd name="connsiteX27" fmla="*/ 776288 w 2081213"/>
                    <a:gd name="connsiteY27" fmla="*/ 138113 h 909638"/>
                    <a:gd name="connsiteX28" fmla="*/ 490538 w 2081213"/>
                    <a:gd name="connsiteY28" fmla="*/ 171450 h 909638"/>
                    <a:gd name="connsiteX29" fmla="*/ 266700 w 2081213"/>
                    <a:gd name="connsiteY29" fmla="*/ 242888 h 909638"/>
                    <a:gd name="connsiteX30" fmla="*/ 95250 w 2081213"/>
                    <a:gd name="connsiteY30" fmla="*/ 280988 h 909638"/>
                    <a:gd name="connsiteX31" fmla="*/ 0 w 2081213"/>
                    <a:gd name="connsiteY31" fmla="*/ 271463 h 90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1213" h="909638">
                      <a:moveTo>
                        <a:pt x="0" y="271463"/>
                      </a:moveTo>
                      <a:lnTo>
                        <a:pt x="295275" y="176213"/>
                      </a:lnTo>
                      <a:lnTo>
                        <a:pt x="757238" y="52388"/>
                      </a:lnTo>
                      <a:lnTo>
                        <a:pt x="1152525" y="9525"/>
                      </a:lnTo>
                      <a:lnTo>
                        <a:pt x="1347788" y="0"/>
                      </a:lnTo>
                      <a:lnTo>
                        <a:pt x="1381125" y="0"/>
                      </a:lnTo>
                      <a:lnTo>
                        <a:pt x="1547813" y="76200"/>
                      </a:lnTo>
                      <a:lnTo>
                        <a:pt x="1619250" y="123825"/>
                      </a:lnTo>
                      <a:lnTo>
                        <a:pt x="1752600" y="261938"/>
                      </a:lnTo>
                      <a:lnTo>
                        <a:pt x="1804988" y="338138"/>
                      </a:lnTo>
                      <a:lnTo>
                        <a:pt x="1914525" y="447675"/>
                      </a:lnTo>
                      <a:lnTo>
                        <a:pt x="1995488" y="552450"/>
                      </a:lnTo>
                      <a:lnTo>
                        <a:pt x="2071688" y="695325"/>
                      </a:lnTo>
                      <a:lnTo>
                        <a:pt x="2081213" y="776288"/>
                      </a:lnTo>
                      <a:lnTo>
                        <a:pt x="2052638" y="838200"/>
                      </a:lnTo>
                      <a:lnTo>
                        <a:pt x="1933575" y="895350"/>
                      </a:lnTo>
                      <a:lnTo>
                        <a:pt x="1790700" y="909638"/>
                      </a:lnTo>
                      <a:lnTo>
                        <a:pt x="1695450" y="862013"/>
                      </a:lnTo>
                      <a:lnTo>
                        <a:pt x="1666875" y="742950"/>
                      </a:lnTo>
                      <a:lnTo>
                        <a:pt x="1676400" y="619125"/>
                      </a:lnTo>
                      <a:lnTo>
                        <a:pt x="1719263" y="490538"/>
                      </a:lnTo>
                      <a:lnTo>
                        <a:pt x="1719263" y="438150"/>
                      </a:lnTo>
                      <a:lnTo>
                        <a:pt x="1676400" y="352425"/>
                      </a:lnTo>
                      <a:lnTo>
                        <a:pt x="1557338" y="233363"/>
                      </a:lnTo>
                      <a:lnTo>
                        <a:pt x="1362075" y="133350"/>
                      </a:lnTo>
                      <a:lnTo>
                        <a:pt x="1262063" y="123825"/>
                      </a:lnTo>
                      <a:lnTo>
                        <a:pt x="995363" y="114300"/>
                      </a:lnTo>
                      <a:lnTo>
                        <a:pt x="776288" y="138113"/>
                      </a:lnTo>
                      <a:lnTo>
                        <a:pt x="490538" y="171450"/>
                      </a:lnTo>
                      <a:lnTo>
                        <a:pt x="266700" y="242888"/>
                      </a:lnTo>
                      <a:lnTo>
                        <a:pt x="95250" y="280988"/>
                      </a:lnTo>
                      <a:lnTo>
                        <a:pt x="0" y="271463"/>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5" name="Freeform 34"/>
                <p:cNvSpPr/>
                <p:nvPr/>
              </p:nvSpPr>
              <p:spPr>
                <a:xfrm>
                  <a:off x="642938" y="2409825"/>
                  <a:ext cx="3319462" cy="414338"/>
                </a:xfrm>
                <a:custGeom>
                  <a:avLst/>
                  <a:gdLst>
                    <a:gd name="connsiteX0" fmla="*/ 0 w 3319462"/>
                    <a:gd name="connsiteY0" fmla="*/ 414338 h 414338"/>
                    <a:gd name="connsiteX1" fmla="*/ 166687 w 3319462"/>
                    <a:gd name="connsiteY1" fmla="*/ 352425 h 414338"/>
                    <a:gd name="connsiteX2" fmla="*/ 461962 w 3319462"/>
                    <a:gd name="connsiteY2" fmla="*/ 242888 h 414338"/>
                    <a:gd name="connsiteX3" fmla="*/ 904875 w 3319462"/>
                    <a:gd name="connsiteY3" fmla="*/ 147638 h 414338"/>
                    <a:gd name="connsiteX4" fmla="*/ 1319212 w 3319462"/>
                    <a:gd name="connsiteY4" fmla="*/ 95250 h 414338"/>
                    <a:gd name="connsiteX5" fmla="*/ 1609725 w 3319462"/>
                    <a:gd name="connsiteY5" fmla="*/ 71438 h 414338"/>
                    <a:gd name="connsiteX6" fmla="*/ 1690687 w 3319462"/>
                    <a:gd name="connsiteY6" fmla="*/ 42863 h 414338"/>
                    <a:gd name="connsiteX7" fmla="*/ 1752600 w 3319462"/>
                    <a:gd name="connsiteY7" fmla="*/ 14288 h 414338"/>
                    <a:gd name="connsiteX8" fmla="*/ 1828800 w 3319462"/>
                    <a:gd name="connsiteY8" fmla="*/ 0 h 414338"/>
                    <a:gd name="connsiteX9" fmla="*/ 1905000 w 3319462"/>
                    <a:gd name="connsiteY9" fmla="*/ 19050 h 414338"/>
                    <a:gd name="connsiteX10" fmla="*/ 2033587 w 3319462"/>
                    <a:gd name="connsiteY10" fmla="*/ 57150 h 414338"/>
                    <a:gd name="connsiteX11" fmla="*/ 2281237 w 3319462"/>
                    <a:gd name="connsiteY11" fmla="*/ 80963 h 414338"/>
                    <a:gd name="connsiteX12" fmla="*/ 2576512 w 3319462"/>
                    <a:gd name="connsiteY12" fmla="*/ 138113 h 414338"/>
                    <a:gd name="connsiteX13" fmla="*/ 2995612 w 3319462"/>
                    <a:gd name="connsiteY13" fmla="*/ 261938 h 414338"/>
                    <a:gd name="connsiteX14" fmla="*/ 3290887 w 3319462"/>
                    <a:gd name="connsiteY14" fmla="*/ 385763 h 414338"/>
                    <a:gd name="connsiteX15" fmla="*/ 3319462 w 3319462"/>
                    <a:gd name="connsiteY15" fmla="*/ 390525 h 41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19462" h="414338">
                      <a:moveTo>
                        <a:pt x="0" y="414338"/>
                      </a:moveTo>
                      <a:lnTo>
                        <a:pt x="166687" y="352425"/>
                      </a:lnTo>
                      <a:lnTo>
                        <a:pt x="461962" y="242888"/>
                      </a:lnTo>
                      <a:lnTo>
                        <a:pt x="904875" y="147638"/>
                      </a:lnTo>
                      <a:lnTo>
                        <a:pt x="1319212" y="95250"/>
                      </a:lnTo>
                      <a:lnTo>
                        <a:pt x="1609725" y="71438"/>
                      </a:lnTo>
                      <a:lnTo>
                        <a:pt x="1690687" y="42863"/>
                      </a:lnTo>
                      <a:lnTo>
                        <a:pt x="1752600" y="14288"/>
                      </a:lnTo>
                      <a:lnTo>
                        <a:pt x="1828800" y="0"/>
                      </a:lnTo>
                      <a:lnTo>
                        <a:pt x="1905000" y="19050"/>
                      </a:lnTo>
                      <a:lnTo>
                        <a:pt x="2033587" y="57150"/>
                      </a:lnTo>
                      <a:lnTo>
                        <a:pt x="2281237" y="80963"/>
                      </a:lnTo>
                      <a:lnTo>
                        <a:pt x="2576512" y="138113"/>
                      </a:lnTo>
                      <a:lnTo>
                        <a:pt x="2995612" y="261938"/>
                      </a:lnTo>
                      <a:lnTo>
                        <a:pt x="3290887" y="385763"/>
                      </a:lnTo>
                      <a:lnTo>
                        <a:pt x="3319462" y="390525"/>
                      </a:lnTo>
                    </a:path>
                  </a:pathLst>
                </a:cu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37" name="Freeform 36"/>
                <p:cNvSpPr/>
                <p:nvPr/>
              </p:nvSpPr>
              <p:spPr>
                <a:xfrm>
                  <a:off x="700088" y="2586038"/>
                  <a:ext cx="3219450" cy="352425"/>
                </a:xfrm>
                <a:custGeom>
                  <a:avLst/>
                  <a:gdLst>
                    <a:gd name="connsiteX0" fmla="*/ 0 w 3219450"/>
                    <a:gd name="connsiteY0" fmla="*/ 352425 h 352425"/>
                    <a:gd name="connsiteX1" fmla="*/ 323850 w 3219450"/>
                    <a:gd name="connsiteY1" fmla="*/ 228600 h 352425"/>
                    <a:gd name="connsiteX2" fmla="*/ 681037 w 3219450"/>
                    <a:gd name="connsiteY2" fmla="*/ 138112 h 352425"/>
                    <a:gd name="connsiteX3" fmla="*/ 995362 w 3219450"/>
                    <a:gd name="connsiteY3" fmla="*/ 85725 h 352425"/>
                    <a:gd name="connsiteX4" fmla="*/ 1343025 w 3219450"/>
                    <a:gd name="connsiteY4" fmla="*/ 42862 h 352425"/>
                    <a:gd name="connsiteX5" fmla="*/ 1604962 w 3219450"/>
                    <a:gd name="connsiteY5" fmla="*/ 9525 h 352425"/>
                    <a:gd name="connsiteX6" fmla="*/ 1771650 w 3219450"/>
                    <a:gd name="connsiteY6" fmla="*/ 0 h 352425"/>
                    <a:gd name="connsiteX7" fmla="*/ 1857375 w 3219450"/>
                    <a:gd name="connsiteY7" fmla="*/ 47625 h 352425"/>
                    <a:gd name="connsiteX8" fmla="*/ 1947862 w 3219450"/>
                    <a:gd name="connsiteY8" fmla="*/ 47625 h 352425"/>
                    <a:gd name="connsiteX9" fmla="*/ 2014537 w 3219450"/>
                    <a:gd name="connsiteY9" fmla="*/ 19050 h 352425"/>
                    <a:gd name="connsiteX10" fmla="*/ 2119312 w 3219450"/>
                    <a:gd name="connsiteY10" fmla="*/ 14287 h 352425"/>
                    <a:gd name="connsiteX11" fmla="*/ 2433637 w 3219450"/>
                    <a:gd name="connsiteY11" fmla="*/ 61912 h 352425"/>
                    <a:gd name="connsiteX12" fmla="*/ 2824162 w 3219450"/>
                    <a:gd name="connsiteY12" fmla="*/ 176212 h 352425"/>
                    <a:gd name="connsiteX13" fmla="*/ 3219450 w 3219450"/>
                    <a:gd name="connsiteY13" fmla="*/ 32385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19450" h="352425">
                      <a:moveTo>
                        <a:pt x="0" y="352425"/>
                      </a:moveTo>
                      <a:lnTo>
                        <a:pt x="323850" y="228600"/>
                      </a:lnTo>
                      <a:lnTo>
                        <a:pt x="681037" y="138112"/>
                      </a:lnTo>
                      <a:lnTo>
                        <a:pt x="995362" y="85725"/>
                      </a:lnTo>
                      <a:lnTo>
                        <a:pt x="1343025" y="42862"/>
                      </a:lnTo>
                      <a:lnTo>
                        <a:pt x="1604962" y="9525"/>
                      </a:lnTo>
                      <a:lnTo>
                        <a:pt x="1771650" y="0"/>
                      </a:lnTo>
                      <a:lnTo>
                        <a:pt x="1857375" y="47625"/>
                      </a:lnTo>
                      <a:lnTo>
                        <a:pt x="1947862" y="47625"/>
                      </a:lnTo>
                      <a:lnTo>
                        <a:pt x="2014537" y="19050"/>
                      </a:lnTo>
                      <a:lnTo>
                        <a:pt x="2119312" y="14287"/>
                      </a:lnTo>
                      <a:lnTo>
                        <a:pt x="2433637" y="61912"/>
                      </a:lnTo>
                      <a:lnTo>
                        <a:pt x="2824162" y="176212"/>
                      </a:lnTo>
                      <a:lnTo>
                        <a:pt x="3219450" y="323850"/>
                      </a:lnTo>
                    </a:path>
                  </a:pathLst>
                </a:cu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grpSp>
          <p:grpSp>
            <p:nvGrpSpPr>
              <p:cNvPr id="39" name="Group 38"/>
              <p:cNvGrpSpPr/>
              <p:nvPr/>
            </p:nvGrpSpPr>
            <p:grpSpPr>
              <a:xfrm>
                <a:off x="2597636" y="2106424"/>
                <a:ext cx="2016844" cy="1154112"/>
                <a:chOff x="539552" y="2204864"/>
                <a:chExt cx="3529012" cy="2103437"/>
              </a:xfrm>
            </p:grpSpPr>
            <p:sp>
              <p:nvSpPr>
                <p:cNvPr id="40" name="Freeform 21"/>
                <p:cNvSpPr>
                  <a:spLocks/>
                </p:cNvSpPr>
                <p:nvPr/>
              </p:nvSpPr>
              <p:spPr bwMode="auto">
                <a:xfrm>
                  <a:off x="539552" y="2204864"/>
                  <a:ext cx="3529012" cy="2103437"/>
                </a:xfrm>
                <a:custGeom>
                  <a:avLst/>
                  <a:gdLst>
                    <a:gd name="T0" fmla="*/ 1614 w 2142"/>
                    <a:gd name="T1" fmla="*/ 1485 h 1485"/>
                    <a:gd name="T2" fmla="*/ 2142 w 2142"/>
                    <a:gd name="T3" fmla="*/ 284 h 1485"/>
                    <a:gd name="T4" fmla="*/ 2004 w 2142"/>
                    <a:gd name="T5" fmla="*/ 219 h 1485"/>
                    <a:gd name="T6" fmla="*/ 1931 w 2142"/>
                    <a:gd name="T7" fmla="*/ 171 h 1485"/>
                    <a:gd name="T8" fmla="*/ 1793 w 2142"/>
                    <a:gd name="T9" fmla="*/ 130 h 1485"/>
                    <a:gd name="T10" fmla="*/ 1663 w 2142"/>
                    <a:gd name="T11" fmla="*/ 82 h 1485"/>
                    <a:gd name="T12" fmla="*/ 1501 w 2142"/>
                    <a:gd name="T13" fmla="*/ 41 h 1485"/>
                    <a:gd name="T14" fmla="*/ 1403 w 2142"/>
                    <a:gd name="T15" fmla="*/ 25 h 1485"/>
                    <a:gd name="T16" fmla="*/ 1274 w 2142"/>
                    <a:gd name="T17" fmla="*/ 8 h 1485"/>
                    <a:gd name="T18" fmla="*/ 1103 w 2142"/>
                    <a:gd name="T19" fmla="*/ 0 h 1485"/>
                    <a:gd name="T20" fmla="*/ 965 w 2142"/>
                    <a:gd name="T21" fmla="*/ 0 h 1485"/>
                    <a:gd name="T22" fmla="*/ 819 w 2142"/>
                    <a:gd name="T23" fmla="*/ 17 h 1485"/>
                    <a:gd name="T24" fmla="*/ 649 w 2142"/>
                    <a:gd name="T25" fmla="*/ 41 h 1485"/>
                    <a:gd name="T26" fmla="*/ 503 w 2142"/>
                    <a:gd name="T27" fmla="*/ 73 h 1485"/>
                    <a:gd name="T28" fmla="*/ 349 w 2142"/>
                    <a:gd name="T29" fmla="*/ 122 h 1485"/>
                    <a:gd name="T30" fmla="*/ 195 w 2142"/>
                    <a:gd name="T31" fmla="*/ 187 h 1485"/>
                    <a:gd name="T32" fmla="*/ 81 w 2142"/>
                    <a:gd name="T33" fmla="*/ 236 h 1485"/>
                    <a:gd name="T34" fmla="*/ 0 w 2142"/>
                    <a:gd name="T35" fmla="*/ 284 h 1485"/>
                    <a:gd name="T36" fmla="*/ 495 w 2142"/>
                    <a:gd name="T37" fmla="*/ 1485 h 1485"/>
                    <a:gd name="T38" fmla="*/ 584 w 2142"/>
                    <a:gd name="T39" fmla="*/ 1412 h 1485"/>
                    <a:gd name="T40" fmla="*/ 673 w 2142"/>
                    <a:gd name="T41" fmla="*/ 1347 h 1485"/>
                    <a:gd name="T42" fmla="*/ 762 w 2142"/>
                    <a:gd name="T43" fmla="*/ 1307 h 1485"/>
                    <a:gd name="T44" fmla="*/ 868 w 2142"/>
                    <a:gd name="T45" fmla="*/ 1274 h 1485"/>
                    <a:gd name="T46" fmla="*/ 990 w 2142"/>
                    <a:gd name="T47" fmla="*/ 1258 h 1485"/>
                    <a:gd name="T48" fmla="*/ 1111 w 2142"/>
                    <a:gd name="T49" fmla="*/ 1258 h 1485"/>
                    <a:gd name="T50" fmla="*/ 1209 w 2142"/>
                    <a:gd name="T51" fmla="*/ 1274 h 1485"/>
                    <a:gd name="T52" fmla="*/ 1314 w 2142"/>
                    <a:gd name="T53" fmla="*/ 1307 h 1485"/>
                    <a:gd name="T54" fmla="*/ 1395 w 2142"/>
                    <a:gd name="T55" fmla="*/ 1339 h 1485"/>
                    <a:gd name="T56" fmla="*/ 1452 w 2142"/>
                    <a:gd name="T57" fmla="*/ 1371 h 1485"/>
                    <a:gd name="T58" fmla="*/ 1541 w 2142"/>
                    <a:gd name="T59" fmla="*/ 1412 h 1485"/>
                    <a:gd name="T60" fmla="*/ 1614 w 2142"/>
                    <a:gd name="T61" fmla="*/ 1485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42" h="1485">
                      <a:moveTo>
                        <a:pt x="1614" y="1485"/>
                      </a:moveTo>
                      <a:lnTo>
                        <a:pt x="2142" y="284"/>
                      </a:lnTo>
                      <a:lnTo>
                        <a:pt x="2004" y="219"/>
                      </a:lnTo>
                      <a:lnTo>
                        <a:pt x="1931" y="171"/>
                      </a:lnTo>
                      <a:lnTo>
                        <a:pt x="1793" y="130"/>
                      </a:lnTo>
                      <a:lnTo>
                        <a:pt x="1663" y="82"/>
                      </a:lnTo>
                      <a:lnTo>
                        <a:pt x="1501" y="41"/>
                      </a:lnTo>
                      <a:lnTo>
                        <a:pt x="1403" y="25"/>
                      </a:lnTo>
                      <a:lnTo>
                        <a:pt x="1274" y="8"/>
                      </a:lnTo>
                      <a:lnTo>
                        <a:pt x="1103" y="0"/>
                      </a:lnTo>
                      <a:lnTo>
                        <a:pt x="965" y="0"/>
                      </a:lnTo>
                      <a:lnTo>
                        <a:pt x="819" y="17"/>
                      </a:lnTo>
                      <a:lnTo>
                        <a:pt x="649" y="41"/>
                      </a:lnTo>
                      <a:lnTo>
                        <a:pt x="503" y="73"/>
                      </a:lnTo>
                      <a:lnTo>
                        <a:pt x="349" y="122"/>
                      </a:lnTo>
                      <a:lnTo>
                        <a:pt x="195" y="187"/>
                      </a:lnTo>
                      <a:lnTo>
                        <a:pt x="81" y="236"/>
                      </a:lnTo>
                      <a:lnTo>
                        <a:pt x="0" y="284"/>
                      </a:lnTo>
                      <a:lnTo>
                        <a:pt x="495" y="1485"/>
                      </a:lnTo>
                      <a:lnTo>
                        <a:pt x="584" y="1412"/>
                      </a:lnTo>
                      <a:lnTo>
                        <a:pt x="673" y="1347"/>
                      </a:lnTo>
                      <a:lnTo>
                        <a:pt x="762" y="1307"/>
                      </a:lnTo>
                      <a:lnTo>
                        <a:pt x="868" y="1274"/>
                      </a:lnTo>
                      <a:lnTo>
                        <a:pt x="990" y="1258"/>
                      </a:lnTo>
                      <a:lnTo>
                        <a:pt x="1111" y="1258"/>
                      </a:lnTo>
                      <a:lnTo>
                        <a:pt x="1209" y="1274"/>
                      </a:lnTo>
                      <a:lnTo>
                        <a:pt x="1314" y="1307"/>
                      </a:lnTo>
                      <a:lnTo>
                        <a:pt x="1395" y="1339"/>
                      </a:lnTo>
                      <a:lnTo>
                        <a:pt x="1452" y="1371"/>
                      </a:lnTo>
                      <a:lnTo>
                        <a:pt x="1541" y="1412"/>
                      </a:lnTo>
                      <a:lnTo>
                        <a:pt x="1614" y="1485"/>
                      </a:lnTo>
                      <a:close/>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41" name="Freeform 23"/>
                <p:cNvSpPr>
                  <a:spLocks/>
                </p:cNvSpPr>
                <p:nvPr/>
              </p:nvSpPr>
              <p:spPr bwMode="auto">
                <a:xfrm>
                  <a:off x="539552" y="2484264"/>
                  <a:ext cx="271462" cy="200025"/>
                </a:xfrm>
                <a:custGeom>
                  <a:avLst/>
                  <a:gdLst>
                    <a:gd name="T0" fmla="*/ 147 w 147"/>
                    <a:gd name="T1" fmla="*/ 0 h 105"/>
                    <a:gd name="T2" fmla="*/ 66 w 147"/>
                    <a:gd name="T3" fmla="*/ 33 h 105"/>
                    <a:gd name="T4" fmla="*/ 0 w 147"/>
                    <a:gd name="T5" fmla="*/ 63 h 105"/>
                    <a:gd name="T6" fmla="*/ 18 w 147"/>
                    <a:gd name="T7" fmla="*/ 105 h 105"/>
                    <a:gd name="T8" fmla="*/ 75 w 147"/>
                    <a:gd name="T9" fmla="*/ 63 h 105"/>
                    <a:gd name="T10" fmla="*/ 147 w 147"/>
                    <a:gd name="T11" fmla="*/ 0 h 105"/>
                  </a:gdLst>
                  <a:ahLst/>
                  <a:cxnLst>
                    <a:cxn ang="0">
                      <a:pos x="T0" y="T1"/>
                    </a:cxn>
                    <a:cxn ang="0">
                      <a:pos x="T2" y="T3"/>
                    </a:cxn>
                    <a:cxn ang="0">
                      <a:pos x="T4" y="T5"/>
                    </a:cxn>
                    <a:cxn ang="0">
                      <a:pos x="T6" y="T7"/>
                    </a:cxn>
                    <a:cxn ang="0">
                      <a:pos x="T8" y="T9"/>
                    </a:cxn>
                    <a:cxn ang="0">
                      <a:pos x="T10" y="T11"/>
                    </a:cxn>
                  </a:cxnLst>
                  <a:rect l="0" t="0" r="r" b="b"/>
                  <a:pathLst>
                    <a:path w="147" h="105">
                      <a:moveTo>
                        <a:pt x="147" y="0"/>
                      </a:moveTo>
                      <a:lnTo>
                        <a:pt x="66" y="33"/>
                      </a:lnTo>
                      <a:lnTo>
                        <a:pt x="0" y="63"/>
                      </a:lnTo>
                      <a:lnTo>
                        <a:pt x="18" y="105"/>
                      </a:lnTo>
                      <a:lnTo>
                        <a:pt x="75" y="63"/>
                      </a:lnTo>
                      <a:lnTo>
                        <a:pt x="147" y="0"/>
                      </a:lnTo>
                      <a:close/>
                    </a:path>
                  </a:pathLst>
                </a:custGeom>
                <a:solidFill>
                  <a:srgbClr val="00B0F0"/>
                </a:solidFill>
                <a:ln>
                  <a:noFill/>
                </a:ln>
                <a:effectLst/>
              </p:spPr>
              <p:txBody>
                <a:bodyPr/>
                <a:lstStyle/>
                <a:p>
                  <a:endParaRPr lang="cs-CZ"/>
                </a:p>
              </p:txBody>
            </p:sp>
            <p:sp>
              <p:nvSpPr>
                <p:cNvPr id="42" name="Freeform 25"/>
                <p:cNvSpPr>
                  <a:spLocks/>
                </p:cNvSpPr>
                <p:nvPr/>
              </p:nvSpPr>
              <p:spPr bwMode="auto">
                <a:xfrm>
                  <a:off x="2385814" y="2558876"/>
                  <a:ext cx="974725" cy="1600200"/>
                </a:xfrm>
                <a:custGeom>
                  <a:avLst/>
                  <a:gdLst>
                    <a:gd name="T0" fmla="*/ 331 w 888"/>
                    <a:gd name="T1" fmla="*/ 0 h 1652"/>
                    <a:gd name="T2" fmla="*/ 331 w 888"/>
                    <a:gd name="T3" fmla="*/ 91 h 1652"/>
                    <a:gd name="T4" fmla="*/ 326 w 888"/>
                    <a:gd name="T5" fmla="*/ 132 h 1652"/>
                    <a:gd name="T6" fmla="*/ 284 w 888"/>
                    <a:gd name="T7" fmla="*/ 139 h 1652"/>
                    <a:gd name="T8" fmla="*/ 222 w 888"/>
                    <a:gd name="T9" fmla="*/ 132 h 1652"/>
                    <a:gd name="T10" fmla="*/ 125 w 888"/>
                    <a:gd name="T11" fmla="*/ 98 h 1652"/>
                    <a:gd name="T12" fmla="*/ 368 w 888"/>
                    <a:gd name="T13" fmla="*/ 417 h 1652"/>
                    <a:gd name="T14" fmla="*/ 305 w 888"/>
                    <a:gd name="T15" fmla="*/ 868 h 1652"/>
                    <a:gd name="T16" fmla="*/ 111 w 888"/>
                    <a:gd name="T17" fmla="*/ 1159 h 1652"/>
                    <a:gd name="T18" fmla="*/ 0 w 888"/>
                    <a:gd name="T19" fmla="*/ 1319 h 1652"/>
                    <a:gd name="T20" fmla="*/ 48 w 888"/>
                    <a:gd name="T21" fmla="*/ 1430 h 1652"/>
                    <a:gd name="T22" fmla="*/ 271 w 888"/>
                    <a:gd name="T23" fmla="*/ 1479 h 1652"/>
                    <a:gd name="T24" fmla="*/ 555 w 888"/>
                    <a:gd name="T25" fmla="*/ 1583 h 1652"/>
                    <a:gd name="T26" fmla="*/ 701 w 888"/>
                    <a:gd name="T27" fmla="*/ 1652 h 1652"/>
                    <a:gd name="T28" fmla="*/ 888 w 888"/>
                    <a:gd name="T29" fmla="*/ 1055 h 1652"/>
                    <a:gd name="T30" fmla="*/ 888 w 888"/>
                    <a:gd name="T31" fmla="*/ 160 h 1652"/>
                    <a:gd name="T32" fmla="*/ 331 w 888"/>
                    <a:gd name="T33" fmla="*/ 0 h 1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8" h="1652">
                      <a:moveTo>
                        <a:pt x="331" y="0"/>
                      </a:moveTo>
                      <a:lnTo>
                        <a:pt x="331" y="91"/>
                      </a:lnTo>
                      <a:lnTo>
                        <a:pt x="326" y="132"/>
                      </a:lnTo>
                      <a:lnTo>
                        <a:pt x="284" y="139"/>
                      </a:lnTo>
                      <a:lnTo>
                        <a:pt x="222" y="132"/>
                      </a:lnTo>
                      <a:lnTo>
                        <a:pt x="125" y="98"/>
                      </a:lnTo>
                      <a:lnTo>
                        <a:pt x="368" y="417"/>
                      </a:lnTo>
                      <a:lnTo>
                        <a:pt x="305" y="868"/>
                      </a:lnTo>
                      <a:lnTo>
                        <a:pt x="111" y="1159"/>
                      </a:lnTo>
                      <a:lnTo>
                        <a:pt x="0" y="1319"/>
                      </a:lnTo>
                      <a:lnTo>
                        <a:pt x="48" y="1430"/>
                      </a:lnTo>
                      <a:lnTo>
                        <a:pt x="271" y="1479"/>
                      </a:lnTo>
                      <a:lnTo>
                        <a:pt x="555" y="1583"/>
                      </a:lnTo>
                      <a:lnTo>
                        <a:pt x="701" y="1652"/>
                      </a:lnTo>
                      <a:lnTo>
                        <a:pt x="888" y="1055"/>
                      </a:lnTo>
                      <a:lnTo>
                        <a:pt x="888" y="160"/>
                      </a:lnTo>
                      <a:lnTo>
                        <a:pt x="331"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43" name="Freeform 28"/>
                <p:cNvSpPr>
                  <a:spLocks/>
                </p:cNvSpPr>
                <p:nvPr/>
              </p:nvSpPr>
              <p:spPr bwMode="auto">
                <a:xfrm>
                  <a:off x="2595364" y="3873326"/>
                  <a:ext cx="635000" cy="349250"/>
                </a:xfrm>
                <a:custGeom>
                  <a:avLst/>
                  <a:gdLst>
                    <a:gd name="T0" fmla="*/ 0 w 400"/>
                    <a:gd name="T1" fmla="*/ 0 h 220"/>
                    <a:gd name="T2" fmla="*/ 44 w 400"/>
                    <a:gd name="T3" fmla="*/ 100 h 220"/>
                    <a:gd name="T4" fmla="*/ 180 w 400"/>
                    <a:gd name="T5" fmla="*/ 148 h 220"/>
                    <a:gd name="T6" fmla="*/ 344 w 400"/>
                    <a:gd name="T7" fmla="*/ 220 h 220"/>
                    <a:gd name="T8" fmla="*/ 400 w 400"/>
                    <a:gd name="T9" fmla="*/ 160 h 220"/>
                    <a:gd name="T10" fmla="*/ 340 w 400"/>
                    <a:gd name="T11" fmla="*/ 20 h 220"/>
                    <a:gd name="T12" fmla="*/ 192 w 400"/>
                    <a:gd name="T13" fmla="*/ 0 h 220"/>
                    <a:gd name="T14" fmla="*/ 0 w 400"/>
                    <a:gd name="T15" fmla="*/ 0 h 2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220">
                      <a:moveTo>
                        <a:pt x="0" y="0"/>
                      </a:moveTo>
                      <a:lnTo>
                        <a:pt x="44" y="100"/>
                      </a:lnTo>
                      <a:lnTo>
                        <a:pt x="180" y="148"/>
                      </a:lnTo>
                      <a:lnTo>
                        <a:pt x="344" y="220"/>
                      </a:lnTo>
                      <a:lnTo>
                        <a:pt x="400" y="160"/>
                      </a:lnTo>
                      <a:lnTo>
                        <a:pt x="340" y="20"/>
                      </a:lnTo>
                      <a:lnTo>
                        <a:pt x="192" y="0"/>
                      </a:lnTo>
                      <a:lnTo>
                        <a:pt x="0"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44" name="Freeform 43"/>
                <p:cNvSpPr/>
                <p:nvPr/>
              </p:nvSpPr>
              <p:spPr>
                <a:xfrm>
                  <a:off x="2238375" y="2209800"/>
                  <a:ext cx="1828800" cy="466725"/>
                </a:xfrm>
                <a:custGeom>
                  <a:avLst/>
                  <a:gdLst>
                    <a:gd name="connsiteX0" fmla="*/ 0 w 1828800"/>
                    <a:gd name="connsiteY0" fmla="*/ 0 h 466725"/>
                    <a:gd name="connsiteX1" fmla="*/ 419100 w 1828800"/>
                    <a:gd name="connsiteY1" fmla="*/ 9525 h 466725"/>
                    <a:gd name="connsiteX2" fmla="*/ 866775 w 1828800"/>
                    <a:gd name="connsiteY2" fmla="*/ 76200 h 466725"/>
                    <a:gd name="connsiteX3" fmla="*/ 1276350 w 1828800"/>
                    <a:gd name="connsiteY3" fmla="*/ 180975 h 466725"/>
                    <a:gd name="connsiteX4" fmla="*/ 1552575 w 1828800"/>
                    <a:gd name="connsiteY4" fmla="*/ 276225 h 466725"/>
                    <a:gd name="connsiteX5" fmla="*/ 1800225 w 1828800"/>
                    <a:gd name="connsiteY5" fmla="*/ 381000 h 466725"/>
                    <a:gd name="connsiteX6" fmla="*/ 1828800 w 1828800"/>
                    <a:gd name="connsiteY6" fmla="*/ 390525 h 466725"/>
                    <a:gd name="connsiteX7" fmla="*/ 1790700 w 1828800"/>
                    <a:gd name="connsiteY7" fmla="*/ 466725 h 466725"/>
                    <a:gd name="connsiteX8" fmla="*/ 1504950 w 1828800"/>
                    <a:gd name="connsiteY8" fmla="*/ 333375 h 466725"/>
                    <a:gd name="connsiteX9" fmla="*/ 1314450 w 1828800"/>
                    <a:gd name="connsiteY9" fmla="*/ 257175 h 466725"/>
                    <a:gd name="connsiteX10" fmla="*/ 1057275 w 1828800"/>
                    <a:gd name="connsiteY10" fmla="*/ 190500 h 466725"/>
                    <a:gd name="connsiteX11" fmla="*/ 762000 w 1828800"/>
                    <a:gd name="connsiteY11" fmla="*/ 133350 h 466725"/>
                    <a:gd name="connsiteX12" fmla="*/ 419100 w 1828800"/>
                    <a:gd name="connsiteY12" fmla="*/ 76200 h 466725"/>
                    <a:gd name="connsiteX13" fmla="*/ 228600 w 1828800"/>
                    <a:gd name="connsiteY13" fmla="*/ 76200 h 466725"/>
                    <a:gd name="connsiteX14" fmla="*/ 171450 w 1828800"/>
                    <a:gd name="connsiteY14" fmla="*/ 76200 h 466725"/>
                    <a:gd name="connsiteX15" fmla="*/ 0 w 1828800"/>
                    <a:gd name="connsiteY15"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28800" h="466725">
                      <a:moveTo>
                        <a:pt x="0" y="0"/>
                      </a:moveTo>
                      <a:lnTo>
                        <a:pt x="419100" y="9525"/>
                      </a:lnTo>
                      <a:lnTo>
                        <a:pt x="866775" y="76200"/>
                      </a:lnTo>
                      <a:lnTo>
                        <a:pt x="1276350" y="180975"/>
                      </a:lnTo>
                      <a:lnTo>
                        <a:pt x="1552575" y="276225"/>
                      </a:lnTo>
                      <a:lnTo>
                        <a:pt x="1800225" y="381000"/>
                      </a:lnTo>
                      <a:lnTo>
                        <a:pt x="1828800" y="390525"/>
                      </a:lnTo>
                      <a:lnTo>
                        <a:pt x="1790700" y="466725"/>
                      </a:lnTo>
                      <a:lnTo>
                        <a:pt x="1504950" y="333375"/>
                      </a:lnTo>
                      <a:lnTo>
                        <a:pt x="1314450" y="257175"/>
                      </a:lnTo>
                      <a:lnTo>
                        <a:pt x="1057275" y="190500"/>
                      </a:lnTo>
                      <a:lnTo>
                        <a:pt x="762000" y="133350"/>
                      </a:lnTo>
                      <a:lnTo>
                        <a:pt x="419100" y="76200"/>
                      </a:lnTo>
                      <a:lnTo>
                        <a:pt x="228600" y="76200"/>
                      </a:lnTo>
                      <a:lnTo>
                        <a:pt x="171450" y="762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5" name="Freeform 44"/>
                <p:cNvSpPr/>
                <p:nvPr/>
              </p:nvSpPr>
              <p:spPr>
                <a:xfrm>
                  <a:off x="819150" y="2209800"/>
                  <a:ext cx="2081213" cy="909638"/>
                </a:xfrm>
                <a:custGeom>
                  <a:avLst/>
                  <a:gdLst>
                    <a:gd name="connsiteX0" fmla="*/ 0 w 2081213"/>
                    <a:gd name="connsiteY0" fmla="*/ 271463 h 909638"/>
                    <a:gd name="connsiteX1" fmla="*/ 295275 w 2081213"/>
                    <a:gd name="connsiteY1" fmla="*/ 176213 h 909638"/>
                    <a:gd name="connsiteX2" fmla="*/ 757238 w 2081213"/>
                    <a:gd name="connsiteY2" fmla="*/ 52388 h 909638"/>
                    <a:gd name="connsiteX3" fmla="*/ 1152525 w 2081213"/>
                    <a:gd name="connsiteY3" fmla="*/ 9525 h 909638"/>
                    <a:gd name="connsiteX4" fmla="*/ 1347788 w 2081213"/>
                    <a:gd name="connsiteY4" fmla="*/ 0 h 909638"/>
                    <a:gd name="connsiteX5" fmla="*/ 1381125 w 2081213"/>
                    <a:gd name="connsiteY5" fmla="*/ 0 h 909638"/>
                    <a:gd name="connsiteX6" fmla="*/ 1547813 w 2081213"/>
                    <a:gd name="connsiteY6" fmla="*/ 76200 h 909638"/>
                    <a:gd name="connsiteX7" fmla="*/ 1619250 w 2081213"/>
                    <a:gd name="connsiteY7" fmla="*/ 123825 h 909638"/>
                    <a:gd name="connsiteX8" fmla="*/ 1752600 w 2081213"/>
                    <a:gd name="connsiteY8" fmla="*/ 261938 h 909638"/>
                    <a:gd name="connsiteX9" fmla="*/ 1804988 w 2081213"/>
                    <a:gd name="connsiteY9" fmla="*/ 338138 h 909638"/>
                    <a:gd name="connsiteX10" fmla="*/ 1914525 w 2081213"/>
                    <a:gd name="connsiteY10" fmla="*/ 447675 h 909638"/>
                    <a:gd name="connsiteX11" fmla="*/ 1995488 w 2081213"/>
                    <a:gd name="connsiteY11" fmla="*/ 552450 h 909638"/>
                    <a:gd name="connsiteX12" fmla="*/ 2071688 w 2081213"/>
                    <a:gd name="connsiteY12" fmla="*/ 695325 h 909638"/>
                    <a:gd name="connsiteX13" fmla="*/ 2081213 w 2081213"/>
                    <a:gd name="connsiteY13" fmla="*/ 776288 h 909638"/>
                    <a:gd name="connsiteX14" fmla="*/ 2052638 w 2081213"/>
                    <a:gd name="connsiteY14" fmla="*/ 838200 h 909638"/>
                    <a:gd name="connsiteX15" fmla="*/ 1933575 w 2081213"/>
                    <a:gd name="connsiteY15" fmla="*/ 895350 h 909638"/>
                    <a:gd name="connsiteX16" fmla="*/ 1790700 w 2081213"/>
                    <a:gd name="connsiteY16" fmla="*/ 909638 h 909638"/>
                    <a:gd name="connsiteX17" fmla="*/ 1695450 w 2081213"/>
                    <a:gd name="connsiteY17" fmla="*/ 862013 h 909638"/>
                    <a:gd name="connsiteX18" fmla="*/ 1666875 w 2081213"/>
                    <a:gd name="connsiteY18" fmla="*/ 742950 h 909638"/>
                    <a:gd name="connsiteX19" fmla="*/ 1676400 w 2081213"/>
                    <a:gd name="connsiteY19" fmla="*/ 619125 h 909638"/>
                    <a:gd name="connsiteX20" fmla="*/ 1719263 w 2081213"/>
                    <a:gd name="connsiteY20" fmla="*/ 490538 h 909638"/>
                    <a:gd name="connsiteX21" fmla="*/ 1719263 w 2081213"/>
                    <a:gd name="connsiteY21" fmla="*/ 438150 h 909638"/>
                    <a:gd name="connsiteX22" fmla="*/ 1676400 w 2081213"/>
                    <a:gd name="connsiteY22" fmla="*/ 352425 h 909638"/>
                    <a:gd name="connsiteX23" fmla="*/ 1557338 w 2081213"/>
                    <a:gd name="connsiteY23" fmla="*/ 233363 h 909638"/>
                    <a:gd name="connsiteX24" fmla="*/ 1362075 w 2081213"/>
                    <a:gd name="connsiteY24" fmla="*/ 133350 h 909638"/>
                    <a:gd name="connsiteX25" fmla="*/ 1262063 w 2081213"/>
                    <a:gd name="connsiteY25" fmla="*/ 123825 h 909638"/>
                    <a:gd name="connsiteX26" fmla="*/ 995363 w 2081213"/>
                    <a:gd name="connsiteY26" fmla="*/ 114300 h 909638"/>
                    <a:gd name="connsiteX27" fmla="*/ 776288 w 2081213"/>
                    <a:gd name="connsiteY27" fmla="*/ 138113 h 909638"/>
                    <a:gd name="connsiteX28" fmla="*/ 490538 w 2081213"/>
                    <a:gd name="connsiteY28" fmla="*/ 171450 h 909638"/>
                    <a:gd name="connsiteX29" fmla="*/ 266700 w 2081213"/>
                    <a:gd name="connsiteY29" fmla="*/ 242888 h 909638"/>
                    <a:gd name="connsiteX30" fmla="*/ 95250 w 2081213"/>
                    <a:gd name="connsiteY30" fmla="*/ 280988 h 909638"/>
                    <a:gd name="connsiteX31" fmla="*/ 0 w 2081213"/>
                    <a:gd name="connsiteY31" fmla="*/ 271463 h 90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1213" h="909638">
                      <a:moveTo>
                        <a:pt x="0" y="271463"/>
                      </a:moveTo>
                      <a:lnTo>
                        <a:pt x="295275" y="176213"/>
                      </a:lnTo>
                      <a:lnTo>
                        <a:pt x="757238" y="52388"/>
                      </a:lnTo>
                      <a:lnTo>
                        <a:pt x="1152525" y="9525"/>
                      </a:lnTo>
                      <a:lnTo>
                        <a:pt x="1347788" y="0"/>
                      </a:lnTo>
                      <a:lnTo>
                        <a:pt x="1381125" y="0"/>
                      </a:lnTo>
                      <a:lnTo>
                        <a:pt x="1547813" y="76200"/>
                      </a:lnTo>
                      <a:lnTo>
                        <a:pt x="1619250" y="123825"/>
                      </a:lnTo>
                      <a:lnTo>
                        <a:pt x="1752600" y="261938"/>
                      </a:lnTo>
                      <a:lnTo>
                        <a:pt x="1804988" y="338138"/>
                      </a:lnTo>
                      <a:lnTo>
                        <a:pt x="1914525" y="447675"/>
                      </a:lnTo>
                      <a:lnTo>
                        <a:pt x="1995488" y="552450"/>
                      </a:lnTo>
                      <a:lnTo>
                        <a:pt x="2071688" y="695325"/>
                      </a:lnTo>
                      <a:lnTo>
                        <a:pt x="2081213" y="776288"/>
                      </a:lnTo>
                      <a:lnTo>
                        <a:pt x="2052638" y="838200"/>
                      </a:lnTo>
                      <a:lnTo>
                        <a:pt x="1933575" y="895350"/>
                      </a:lnTo>
                      <a:lnTo>
                        <a:pt x="1790700" y="909638"/>
                      </a:lnTo>
                      <a:lnTo>
                        <a:pt x="1695450" y="862013"/>
                      </a:lnTo>
                      <a:lnTo>
                        <a:pt x="1666875" y="742950"/>
                      </a:lnTo>
                      <a:lnTo>
                        <a:pt x="1676400" y="619125"/>
                      </a:lnTo>
                      <a:lnTo>
                        <a:pt x="1719263" y="490538"/>
                      </a:lnTo>
                      <a:lnTo>
                        <a:pt x="1719263" y="438150"/>
                      </a:lnTo>
                      <a:lnTo>
                        <a:pt x="1676400" y="352425"/>
                      </a:lnTo>
                      <a:lnTo>
                        <a:pt x="1557338" y="233363"/>
                      </a:lnTo>
                      <a:lnTo>
                        <a:pt x="1362075" y="133350"/>
                      </a:lnTo>
                      <a:lnTo>
                        <a:pt x="1262063" y="123825"/>
                      </a:lnTo>
                      <a:lnTo>
                        <a:pt x="995363" y="114300"/>
                      </a:lnTo>
                      <a:lnTo>
                        <a:pt x="776288" y="138113"/>
                      </a:lnTo>
                      <a:lnTo>
                        <a:pt x="490538" y="171450"/>
                      </a:lnTo>
                      <a:lnTo>
                        <a:pt x="266700" y="242888"/>
                      </a:lnTo>
                      <a:lnTo>
                        <a:pt x="95250" y="280988"/>
                      </a:lnTo>
                      <a:lnTo>
                        <a:pt x="0" y="271463"/>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6" name="Freeform 45"/>
                <p:cNvSpPr/>
                <p:nvPr/>
              </p:nvSpPr>
              <p:spPr>
                <a:xfrm>
                  <a:off x="642938" y="2409825"/>
                  <a:ext cx="3319462" cy="414338"/>
                </a:xfrm>
                <a:custGeom>
                  <a:avLst/>
                  <a:gdLst>
                    <a:gd name="connsiteX0" fmla="*/ 0 w 3319462"/>
                    <a:gd name="connsiteY0" fmla="*/ 414338 h 414338"/>
                    <a:gd name="connsiteX1" fmla="*/ 166687 w 3319462"/>
                    <a:gd name="connsiteY1" fmla="*/ 352425 h 414338"/>
                    <a:gd name="connsiteX2" fmla="*/ 461962 w 3319462"/>
                    <a:gd name="connsiteY2" fmla="*/ 242888 h 414338"/>
                    <a:gd name="connsiteX3" fmla="*/ 904875 w 3319462"/>
                    <a:gd name="connsiteY3" fmla="*/ 147638 h 414338"/>
                    <a:gd name="connsiteX4" fmla="*/ 1319212 w 3319462"/>
                    <a:gd name="connsiteY4" fmla="*/ 95250 h 414338"/>
                    <a:gd name="connsiteX5" fmla="*/ 1609725 w 3319462"/>
                    <a:gd name="connsiteY5" fmla="*/ 71438 h 414338"/>
                    <a:gd name="connsiteX6" fmla="*/ 1690687 w 3319462"/>
                    <a:gd name="connsiteY6" fmla="*/ 42863 h 414338"/>
                    <a:gd name="connsiteX7" fmla="*/ 1752600 w 3319462"/>
                    <a:gd name="connsiteY7" fmla="*/ 14288 h 414338"/>
                    <a:gd name="connsiteX8" fmla="*/ 1828800 w 3319462"/>
                    <a:gd name="connsiteY8" fmla="*/ 0 h 414338"/>
                    <a:gd name="connsiteX9" fmla="*/ 1905000 w 3319462"/>
                    <a:gd name="connsiteY9" fmla="*/ 19050 h 414338"/>
                    <a:gd name="connsiteX10" fmla="*/ 2033587 w 3319462"/>
                    <a:gd name="connsiteY10" fmla="*/ 57150 h 414338"/>
                    <a:gd name="connsiteX11" fmla="*/ 2281237 w 3319462"/>
                    <a:gd name="connsiteY11" fmla="*/ 80963 h 414338"/>
                    <a:gd name="connsiteX12" fmla="*/ 2576512 w 3319462"/>
                    <a:gd name="connsiteY12" fmla="*/ 138113 h 414338"/>
                    <a:gd name="connsiteX13" fmla="*/ 2995612 w 3319462"/>
                    <a:gd name="connsiteY13" fmla="*/ 261938 h 414338"/>
                    <a:gd name="connsiteX14" fmla="*/ 3290887 w 3319462"/>
                    <a:gd name="connsiteY14" fmla="*/ 385763 h 414338"/>
                    <a:gd name="connsiteX15" fmla="*/ 3319462 w 3319462"/>
                    <a:gd name="connsiteY15" fmla="*/ 390525 h 41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19462" h="414338">
                      <a:moveTo>
                        <a:pt x="0" y="414338"/>
                      </a:moveTo>
                      <a:lnTo>
                        <a:pt x="166687" y="352425"/>
                      </a:lnTo>
                      <a:lnTo>
                        <a:pt x="461962" y="242888"/>
                      </a:lnTo>
                      <a:lnTo>
                        <a:pt x="904875" y="147638"/>
                      </a:lnTo>
                      <a:lnTo>
                        <a:pt x="1319212" y="95250"/>
                      </a:lnTo>
                      <a:lnTo>
                        <a:pt x="1609725" y="71438"/>
                      </a:lnTo>
                      <a:lnTo>
                        <a:pt x="1690687" y="42863"/>
                      </a:lnTo>
                      <a:lnTo>
                        <a:pt x="1752600" y="14288"/>
                      </a:lnTo>
                      <a:lnTo>
                        <a:pt x="1828800" y="0"/>
                      </a:lnTo>
                      <a:lnTo>
                        <a:pt x="1905000" y="19050"/>
                      </a:lnTo>
                      <a:lnTo>
                        <a:pt x="2033587" y="57150"/>
                      </a:lnTo>
                      <a:lnTo>
                        <a:pt x="2281237" y="80963"/>
                      </a:lnTo>
                      <a:lnTo>
                        <a:pt x="2576512" y="138113"/>
                      </a:lnTo>
                      <a:lnTo>
                        <a:pt x="2995612" y="261938"/>
                      </a:lnTo>
                      <a:lnTo>
                        <a:pt x="3290887" y="385763"/>
                      </a:lnTo>
                      <a:lnTo>
                        <a:pt x="3319462" y="390525"/>
                      </a:lnTo>
                    </a:path>
                  </a:pathLst>
                </a:cu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grpSp>
          <p:sp>
            <p:nvSpPr>
              <p:cNvPr id="48" name="Freeform 47"/>
              <p:cNvSpPr/>
              <p:nvPr/>
            </p:nvSpPr>
            <p:spPr>
              <a:xfrm>
                <a:off x="3667125" y="2247900"/>
                <a:ext cx="452438" cy="557213"/>
              </a:xfrm>
              <a:custGeom>
                <a:avLst/>
                <a:gdLst>
                  <a:gd name="connsiteX0" fmla="*/ 28575 w 452438"/>
                  <a:gd name="connsiteY0" fmla="*/ 23813 h 557213"/>
                  <a:gd name="connsiteX1" fmla="*/ 23813 w 452438"/>
                  <a:gd name="connsiteY1" fmla="*/ 176213 h 557213"/>
                  <a:gd name="connsiteX2" fmla="*/ 0 w 452438"/>
                  <a:gd name="connsiteY2" fmla="*/ 461963 h 557213"/>
                  <a:gd name="connsiteX3" fmla="*/ 300038 w 452438"/>
                  <a:gd name="connsiteY3" fmla="*/ 557213 h 557213"/>
                  <a:gd name="connsiteX4" fmla="*/ 452438 w 452438"/>
                  <a:gd name="connsiteY4" fmla="*/ 381000 h 557213"/>
                  <a:gd name="connsiteX5" fmla="*/ 371475 w 452438"/>
                  <a:gd name="connsiteY5" fmla="*/ 142875 h 557213"/>
                  <a:gd name="connsiteX6" fmla="*/ 176213 w 452438"/>
                  <a:gd name="connsiteY6" fmla="*/ 33338 h 557213"/>
                  <a:gd name="connsiteX7" fmla="*/ 85725 w 452438"/>
                  <a:gd name="connsiteY7" fmla="*/ 0 h 557213"/>
                  <a:gd name="connsiteX8" fmla="*/ 28575 w 452438"/>
                  <a:gd name="connsiteY8" fmla="*/ 23813 h 5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2438" h="557213">
                    <a:moveTo>
                      <a:pt x="28575" y="23813"/>
                    </a:moveTo>
                    <a:lnTo>
                      <a:pt x="23813" y="176213"/>
                    </a:lnTo>
                    <a:lnTo>
                      <a:pt x="0" y="461963"/>
                    </a:lnTo>
                    <a:lnTo>
                      <a:pt x="300038" y="557213"/>
                    </a:lnTo>
                    <a:lnTo>
                      <a:pt x="452438" y="381000"/>
                    </a:lnTo>
                    <a:lnTo>
                      <a:pt x="371475" y="142875"/>
                    </a:lnTo>
                    <a:lnTo>
                      <a:pt x="176213" y="33338"/>
                    </a:lnTo>
                    <a:lnTo>
                      <a:pt x="85725" y="0"/>
                    </a:lnTo>
                    <a:lnTo>
                      <a:pt x="28575" y="238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9" name="Freeform 48"/>
              <p:cNvSpPr/>
              <p:nvPr/>
            </p:nvSpPr>
            <p:spPr>
              <a:xfrm>
                <a:off x="3681413" y="2233613"/>
                <a:ext cx="642937" cy="204787"/>
              </a:xfrm>
              <a:custGeom>
                <a:avLst/>
                <a:gdLst>
                  <a:gd name="connsiteX0" fmla="*/ 71437 w 642937"/>
                  <a:gd name="connsiteY0" fmla="*/ 0 h 204787"/>
                  <a:gd name="connsiteX1" fmla="*/ 147637 w 642937"/>
                  <a:gd name="connsiteY1" fmla="*/ 42862 h 204787"/>
                  <a:gd name="connsiteX2" fmla="*/ 285750 w 642937"/>
                  <a:gd name="connsiteY2" fmla="*/ 57150 h 204787"/>
                  <a:gd name="connsiteX3" fmla="*/ 457200 w 642937"/>
                  <a:gd name="connsiteY3" fmla="*/ 95250 h 204787"/>
                  <a:gd name="connsiteX4" fmla="*/ 571500 w 642937"/>
                  <a:gd name="connsiteY4" fmla="*/ 123825 h 204787"/>
                  <a:gd name="connsiteX5" fmla="*/ 638175 w 642937"/>
                  <a:gd name="connsiteY5" fmla="*/ 157162 h 204787"/>
                  <a:gd name="connsiteX6" fmla="*/ 642937 w 642937"/>
                  <a:gd name="connsiteY6" fmla="*/ 190500 h 204787"/>
                  <a:gd name="connsiteX7" fmla="*/ 619125 w 642937"/>
                  <a:gd name="connsiteY7" fmla="*/ 204787 h 204787"/>
                  <a:gd name="connsiteX8" fmla="*/ 509587 w 642937"/>
                  <a:gd name="connsiteY8" fmla="*/ 200025 h 204787"/>
                  <a:gd name="connsiteX9" fmla="*/ 385762 w 642937"/>
                  <a:gd name="connsiteY9" fmla="*/ 171450 h 204787"/>
                  <a:gd name="connsiteX10" fmla="*/ 238125 w 642937"/>
                  <a:gd name="connsiteY10" fmla="*/ 138112 h 204787"/>
                  <a:gd name="connsiteX11" fmla="*/ 138112 w 642937"/>
                  <a:gd name="connsiteY11" fmla="*/ 128587 h 204787"/>
                  <a:gd name="connsiteX12" fmla="*/ 90487 w 642937"/>
                  <a:gd name="connsiteY12" fmla="*/ 133350 h 204787"/>
                  <a:gd name="connsiteX13" fmla="*/ 42862 w 642937"/>
                  <a:gd name="connsiteY13" fmla="*/ 100012 h 204787"/>
                  <a:gd name="connsiteX14" fmla="*/ 0 w 642937"/>
                  <a:gd name="connsiteY14" fmla="*/ 14287 h 204787"/>
                  <a:gd name="connsiteX15" fmla="*/ 71437 w 642937"/>
                  <a:gd name="connsiteY15" fmla="*/ 0 h 20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2937" h="204787">
                    <a:moveTo>
                      <a:pt x="71437" y="0"/>
                    </a:moveTo>
                    <a:lnTo>
                      <a:pt x="147637" y="42862"/>
                    </a:lnTo>
                    <a:lnTo>
                      <a:pt x="285750" y="57150"/>
                    </a:lnTo>
                    <a:lnTo>
                      <a:pt x="457200" y="95250"/>
                    </a:lnTo>
                    <a:lnTo>
                      <a:pt x="571500" y="123825"/>
                    </a:lnTo>
                    <a:lnTo>
                      <a:pt x="638175" y="157162"/>
                    </a:lnTo>
                    <a:lnTo>
                      <a:pt x="642937" y="190500"/>
                    </a:lnTo>
                    <a:lnTo>
                      <a:pt x="619125" y="204787"/>
                    </a:lnTo>
                    <a:lnTo>
                      <a:pt x="509587" y="200025"/>
                    </a:lnTo>
                    <a:lnTo>
                      <a:pt x="385762" y="171450"/>
                    </a:lnTo>
                    <a:lnTo>
                      <a:pt x="238125" y="138112"/>
                    </a:lnTo>
                    <a:lnTo>
                      <a:pt x="138112" y="128587"/>
                    </a:lnTo>
                    <a:lnTo>
                      <a:pt x="90487" y="133350"/>
                    </a:lnTo>
                    <a:lnTo>
                      <a:pt x="42862" y="100012"/>
                    </a:lnTo>
                    <a:lnTo>
                      <a:pt x="0" y="14287"/>
                    </a:lnTo>
                    <a:lnTo>
                      <a:pt x="71437"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1" name="Freeform 50"/>
              <p:cNvSpPr/>
              <p:nvPr/>
            </p:nvSpPr>
            <p:spPr>
              <a:xfrm>
                <a:off x="2695575" y="2333625"/>
                <a:ext cx="1824038" cy="185738"/>
              </a:xfrm>
              <a:custGeom>
                <a:avLst/>
                <a:gdLst>
                  <a:gd name="connsiteX0" fmla="*/ 0 w 1824038"/>
                  <a:gd name="connsiteY0" fmla="*/ 185738 h 185738"/>
                  <a:gd name="connsiteX1" fmla="*/ 228600 w 1824038"/>
                  <a:gd name="connsiteY1" fmla="*/ 104775 h 185738"/>
                  <a:gd name="connsiteX2" fmla="*/ 481013 w 1824038"/>
                  <a:gd name="connsiteY2" fmla="*/ 42863 h 185738"/>
                  <a:gd name="connsiteX3" fmla="*/ 795338 w 1824038"/>
                  <a:gd name="connsiteY3" fmla="*/ 9525 h 185738"/>
                  <a:gd name="connsiteX4" fmla="*/ 947738 w 1824038"/>
                  <a:gd name="connsiteY4" fmla="*/ 0 h 185738"/>
                  <a:gd name="connsiteX5" fmla="*/ 1081088 w 1824038"/>
                  <a:gd name="connsiteY5" fmla="*/ 14288 h 185738"/>
                  <a:gd name="connsiteX6" fmla="*/ 1252538 w 1824038"/>
                  <a:gd name="connsiteY6" fmla="*/ 28575 h 185738"/>
                  <a:gd name="connsiteX7" fmla="*/ 1466850 w 1824038"/>
                  <a:gd name="connsiteY7" fmla="*/ 76200 h 185738"/>
                  <a:gd name="connsiteX8" fmla="*/ 1576388 w 1824038"/>
                  <a:gd name="connsiteY8" fmla="*/ 85725 h 185738"/>
                  <a:gd name="connsiteX9" fmla="*/ 1676400 w 1824038"/>
                  <a:gd name="connsiteY9" fmla="*/ 104775 h 185738"/>
                  <a:gd name="connsiteX10" fmla="*/ 1824038 w 1824038"/>
                  <a:gd name="connsiteY10" fmla="*/ 161925 h 18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4038" h="185738">
                    <a:moveTo>
                      <a:pt x="0" y="185738"/>
                    </a:moveTo>
                    <a:lnTo>
                      <a:pt x="228600" y="104775"/>
                    </a:lnTo>
                    <a:lnTo>
                      <a:pt x="481013" y="42863"/>
                    </a:lnTo>
                    <a:lnTo>
                      <a:pt x="795338" y="9525"/>
                    </a:lnTo>
                    <a:lnTo>
                      <a:pt x="947738" y="0"/>
                    </a:lnTo>
                    <a:lnTo>
                      <a:pt x="1081088" y="14288"/>
                    </a:lnTo>
                    <a:lnTo>
                      <a:pt x="1252538" y="28575"/>
                    </a:lnTo>
                    <a:lnTo>
                      <a:pt x="1466850" y="76200"/>
                    </a:lnTo>
                    <a:lnTo>
                      <a:pt x="1576388" y="85725"/>
                    </a:lnTo>
                    <a:lnTo>
                      <a:pt x="1676400" y="104775"/>
                    </a:lnTo>
                    <a:lnTo>
                      <a:pt x="1824038" y="161925"/>
                    </a:lnTo>
                  </a:path>
                </a:pathLst>
              </a:cu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53" name="Freeform 21"/>
              <p:cNvSpPr>
                <a:spLocks/>
              </p:cNvSpPr>
              <p:nvPr/>
            </p:nvSpPr>
            <p:spPr bwMode="auto">
              <a:xfrm>
                <a:off x="5003428" y="2060848"/>
                <a:ext cx="2016844" cy="1154112"/>
              </a:xfrm>
              <a:custGeom>
                <a:avLst/>
                <a:gdLst>
                  <a:gd name="T0" fmla="*/ 1614 w 2142"/>
                  <a:gd name="T1" fmla="*/ 1485 h 1485"/>
                  <a:gd name="T2" fmla="*/ 2142 w 2142"/>
                  <a:gd name="T3" fmla="*/ 284 h 1485"/>
                  <a:gd name="T4" fmla="*/ 2004 w 2142"/>
                  <a:gd name="T5" fmla="*/ 219 h 1485"/>
                  <a:gd name="T6" fmla="*/ 1931 w 2142"/>
                  <a:gd name="T7" fmla="*/ 171 h 1485"/>
                  <a:gd name="T8" fmla="*/ 1793 w 2142"/>
                  <a:gd name="T9" fmla="*/ 130 h 1485"/>
                  <a:gd name="T10" fmla="*/ 1663 w 2142"/>
                  <a:gd name="T11" fmla="*/ 82 h 1485"/>
                  <a:gd name="T12" fmla="*/ 1501 w 2142"/>
                  <a:gd name="T13" fmla="*/ 41 h 1485"/>
                  <a:gd name="T14" fmla="*/ 1403 w 2142"/>
                  <a:gd name="T15" fmla="*/ 25 h 1485"/>
                  <a:gd name="T16" fmla="*/ 1274 w 2142"/>
                  <a:gd name="T17" fmla="*/ 8 h 1485"/>
                  <a:gd name="T18" fmla="*/ 1103 w 2142"/>
                  <a:gd name="T19" fmla="*/ 0 h 1485"/>
                  <a:gd name="T20" fmla="*/ 965 w 2142"/>
                  <a:gd name="T21" fmla="*/ 0 h 1485"/>
                  <a:gd name="T22" fmla="*/ 819 w 2142"/>
                  <a:gd name="T23" fmla="*/ 17 h 1485"/>
                  <a:gd name="T24" fmla="*/ 649 w 2142"/>
                  <a:gd name="T25" fmla="*/ 41 h 1485"/>
                  <a:gd name="T26" fmla="*/ 503 w 2142"/>
                  <a:gd name="T27" fmla="*/ 73 h 1485"/>
                  <a:gd name="T28" fmla="*/ 349 w 2142"/>
                  <a:gd name="T29" fmla="*/ 122 h 1485"/>
                  <a:gd name="T30" fmla="*/ 195 w 2142"/>
                  <a:gd name="T31" fmla="*/ 187 h 1485"/>
                  <a:gd name="T32" fmla="*/ 81 w 2142"/>
                  <a:gd name="T33" fmla="*/ 236 h 1485"/>
                  <a:gd name="T34" fmla="*/ 0 w 2142"/>
                  <a:gd name="T35" fmla="*/ 284 h 1485"/>
                  <a:gd name="T36" fmla="*/ 495 w 2142"/>
                  <a:gd name="T37" fmla="*/ 1485 h 1485"/>
                  <a:gd name="T38" fmla="*/ 584 w 2142"/>
                  <a:gd name="T39" fmla="*/ 1412 h 1485"/>
                  <a:gd name="T40" fmla="*/ 673 w 2142"/>
                  <a:gd name="T41" fmla="*/ 1347 h 1485"/>
                  <a:gd name="T42" fmla="*/ 762 w 2142"/>
                  <a:gd name="T43" fmla="*/ 1307 h 1485"/>
                  <a:gd name="T44" fmla="*/ 868 w 2142"/>
                  <a:gd name="T45" fmla="*/ 1274 h 1485"/>
                  <a:gd name="T46" fmla="*/ 990 w 2142"/>
                  <a:gd name="T47" fmla="*/ 1258 h 1485"/>
                  <a:gd name="T48" fmla="*/ 1111 w 2142"/>
                  <a:gd name="T49" fmla="*/ 1258 h 1485"/>
                  <a:gd name="T50" fmla="*/ 1209 w 2142"/>
                  <a:gd name="T51" fmla="*/ 1274 h 1485"/>
                  <a:gd name="T52" fmla="*/ 1314 w 2142"/>
                  <a:gd name="T53" fmla="*/ 1307 h 1485"/>
                  <a:gd name="T54" fmla="*/ 1395 w 2142"/>
                  <a:gd name="T55" fmla="*/ 1339 h 1485"/>
                  <a:gd name="T56" fmla="*/ 1452 w 2142"/>
                  <a:gd name="T57" fmla="*/ 1371 h 1485"/>
                  <a:gd name="T58" fmla="*/ 1541 w 2142"/>
                  <a:gd name="T59" fmla="*/ 1412 h 1485"/>
                  <a:gd name="T60" fmla="*/ 1614 w 2142"/>
                  <a:gd name="T61" fmla="*/ 1485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42" h="1485">
                    <a:moveTo>
                      <a:pt x="1614" y="1485"/>
                    </a:moveTo>
                    <a:lnTo>
                      <a:pt x="2142" y="284"/>
                    </a:lnTo>
                    <a:lnTo>
                      <a:pt x="2004" y="219"/>
                    </a:lnTo>
                    <a:lnTo>
                      <a:pt x="1931" y="171"/>
                    </a:lnTo>
                    <a:lnTo>
                      <a:pt x="1793" y="130"/>
                    </a:lnTo>
                    <a:lnTo>
                      <a:pt x="1663" y="82"/>
                    </a:lnTo>
                    <a:lnTo>
                      <a:pt x="1501" y="41"/>
                    </a:lnTo>
                    <a:lnTo>
                      <a:pt x="1403" y="25"/>
                    </a:lnTo>
                    <a:lnTo>
                      <a:pt x="1274" y="8"/>
                    </a:lnTo>
                    <a:lnTo>
                      <a:pt x="1103" y="0"/>
                    </a:lnTo>
                    <a:lnTo>
                      <a:pt x="965" y="0"/>
                    </a:lnTo>
                    <a:lnTo>
                      <a:pt x="819" y="17"/>
                    </a:lnTo>
                    <a:lnTo>
                      <a:pt x="649" y="41"/>
                    </a:lnTo>
                    <a:lnTo>
                      <a:pt x="503" y="73"/>
                    </a:lnTo>
                    <a:lnTo>
                      <a:pt x="349" y="122"/>
                    </a:lnTo>
                    <a:lnTo>
                      <a:pt x="195" y="187"/>
                    </a:lnTo>
                    <a:lnTo>
                      <a:pt x="81" y="236"/>
                    </a:lnTo>
                    <a:lnTo>
                      <a:pt x="0" y="284"/>
                    </a:lnTo>
                    <a:lnTo>
                      <a:pt x="495" y="1485"/>
                    </a:lnTo>
                    <a:lnTo>
                      <a:pt x="584" y="1412"/>
                    </a:lnTo>
                    <a:lnTo>
                      <a:pt x="673" y="1347"/>
                    </a:lnTo>
                    <a:lnTo>
                      <a:pt x="762" y="1307"/>
                    </a:lnTo>
                    <a:lnTo>
                      <a:pt x="868" y="1274"/>
                    </a:lnTo>
                    <a:lnTo>
                      <a:pt x="990" y="1258"/>
                    </a:lnTo>
                    <a:lnTo>
                      <a:pt x="1111" y="1258"/>
                    </a:lnTo>
                    <a:lnTo>
                      <a:pt x="1209" y="1274"/>
                    </a:lnTo>
                    <a:lnTo>
                      <a:pt x="1314" y="1307"/>
                    </a:lnTo>
                    <a:lnTo>
                      <a:pt x="1395" y="1339"/>
                    </a:lnTo>
                    <a:lnTo>
                      <a:pt x="1452" y="1371"/>
                    </a:lnTo>
                    <a:lnTo>
                      <a:pt x="1541" y="1412"/>
                    </a:lnTo>
                    <a:lnTo>
                      <a:pt x="1614" y="1485"/>
                    </a:lnTo>
                    <a:close/>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54" name="Freeform 23"/>
              <p:cNvSpPr>
                <a:spLocks/>
              </p:cNvSpPr>
              <p:nvPr/>
            </p:nvSpPr>
            <p:spPr bwMode="auto">
              <a:xfrm>
                <a:off x="5003428" y="2214149"/>
                <a:ext cx="155142" cy="109750"/>
              </a:xfrm>
              <a:custGeom>
                <a:avLst/>
                <a:gdLst>
                  <a:gd name="T0" fmla="*/ 147 w 147"/>
                  <a:gd name="T1" fmla="*/ 0 h 105"/>
                  <a:gd name="T2" fmla="*/ 66 w 147"/>
                  <a:gd name="T3" fmla="*/ 33 h 105"/>
                  <a:gd name="T4" fmla="*/ 0 w 147"/>
                  <a:gd name="T5" fmla="*/ 63 h 105"/>
                  <a:gd name="T6" fmla="*/ 18 w 147"/>
                  <a:gd name="T7" fmla="*/ 105 h 105"/>
                  <a:gd name="T8" fmla="*/ 75 w 147"/>
                  <a:gd name="T9" fmla="*/ 63 h 105"/>
                  <a:gd name="T10" fmla="*/ 147 w 147"/>
                  <a:gd name="T11" fmla="*/ 0 h 105"/>
                </a:gdLst>
                <a:ahLst/>
                <a:cxnLst>
                  <a:cxn ang="0">
                    <a:pos x="T0" y="T1"/>
                  </a:cxn>
                  <a:cxn ang="0">
                    <a:pos x="T2" y="T3"/>
                  </a:cxn>
                  <a:cxn ang="0">
                    <a:pos x="T4" y="T5"/>
                  </a:cxn>
                  <a:cxn ang="0">
                    <a:pos x="T6" y="T7"/>
                  </a:cxn>
                  <a:cxn ang="0">
                    <a:pos x="T8" y="T9"/>
                  </a:cxn>
                  <a:cxn ang="0">
                    <a:pos x="T10" y="T11"/>
                  </a:cxn>
                </a:cxnLst>
                <a:rect l="0" t="0" r="r" b="b"/>
                <a:pathLst>
                  <a:path w="147" h="105">
                    <a:moveTo>
                      <a:pt x="147" y="0"/>
                    </a:moveTo>
                    <a:lnTo>
                      <a:pt x="66" y="33"/>
                    </a:lnTo>
                    <a:lnTo>
                      <a:pt x="0" y="63"/>
                    </a:lnTo>
                    <a:lnTo>
                      <a:pt x="18" y="105"/>
                    </a:lnTo>
                    <a:lnTo>
                      <a:pt x="75" y="63"/>
                    </a:lnTo>
                    <a:lnTo>
                      <a:pt x="147" y="0"/>
                    </a:lnTo>
                    <a:close/>
                  </a:path>
                </a:pathLst>
              </a:custGeom>
              <a:solidFill>
                <a:srgbClr val="00B0F0"/>
              </a:solidFill>
              <a:ln>
                <a:noFill/>
              </a:ln>
              <a:effectLst/>
            </p:spPr>
            <p:txBody>
              <a:bodyPr/>
              <a:lstStyle/>
              <a:p>
                <a:endParaRPr lang="cs-CZ"/>
              </a:p>
            </p:txBody>
          </p:sp>
          <p:sp>
            <p:nvSpPr>
              <p:cNvPr id="55" name="Freeform 25"/>
              <p:cNvSpPr>
                <a:spLocks/>
              </p:cNvSpPr>
              <p:nvPr/>
            </p:nvSpPr>
            <p:spPr bwMode="auto">
              <a:xfrm>
                <a:off x="6058574" y="2255087"/>
                <a:ext cx="557059" cy="877996"/>
              </a:xfrm>
              <a:custGeom>
                <a:avLst/>
                <a:gdLst>
                  <a:gd name="T0" fmla="*/ 331 w 888"/>
                  <a:gd name="T1" fmla="*/ 0 h 1652"/>
                  <a:gd name="T2" fmla="*/ 331 w 888"/>
                  <a:gd name="T3" fmla="*/ 91 h 1652"/>
                  <a:gd name="T4" fmla="*/ 326 w 888"/>
                  <a:gd name="T5" fmla="*/ 132 h 1652"/>
                  <a:gd name="T6" fmla="*/ 284 w 888"/>
                  <a:gd name="T7" fmla="*/ 139 h 1652"/>
                  <a:gd name="T8" fmla="*/ 222 w 888"/>
                  <a:gd name="T9" fmla="*/ 132 h 1652"/>
                  <a:gd name="T10" fmla="*/ 125 w 888"/>
                  <a:gd name="T11" fmla="*/ 98 h 1652"/>
                  <a:gd name="T12" fmla="*/ 368 w 888"/>
                  <a:gd name="T13" fmla="*/ 417 h 1652"/>
                  <a:gd name="T14" fmla="*/ 305 w 888"/>
                  <a:gd name="T15" fmla="*/ 868 h 1652"/>
                  <a:gd name="T16" fmla="*/ 111 w 888"/>
                  <a:gd name="T17" fmla="*/ 1159 h 1652"/>
                  <a:gd name="T18" fmla="*/ 0 w 888"/>
                  <a:gd name="T19" fmla="*/ 1319 h 1652"/>
                  <a:gd name="T20" fmla="*/ 48 w 888"/>
                  <a:gd name="T21" fmla="*/ 1430 h 1652"/>
                  <a:gd name="T22" fmla="*/ 271 w 888"/>
                  <a:gd name="T23" fmla="*/ 1479 h 1652"/>
                  <a:gd name="T24" fmla="*/ 555 w 888"/>
                  <a:gd name="T25" fmla="*/ 1583 h 1652"/>
                  <a:gd name="T26" fmla="*/ 701 w 888"/>
                  <a:gd name="T27" fmla="*/ 1652 h 1652"/>
                  <a:gd name="T28" fmla="*/ 888 w 888"/>
                  <a:gd name="T29" fmla="*/ 1055 h 1652"/>
                  <a:gd name="T30" fmla="*/ 888 w 888"/>
                  <a:gd name="T31" fmla="*/ 160 h 1652"/>
                  <a:gd name="T32" fmla="*/ 331 w 888"/>
                  <a:gd name="T33" fmla="*/ 0 h 1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8" h="1652">
                    <a:moveTo>
                      <a:pt x="331" y="0"/>
                    </a:moveTo>
                    <a:lnTo>
                      <a:pt x="331" y="91"/>
                    </a:lnTo>
                    <a:lnTo>
                      <a:pt x="326" y="132"/>
                    </a:lnTo>
                    <a:lnTo>
                      <a:pt x="284" y="139"/>
                    </a:lnTo>
                    <a:lnTo>
                      <a:pt x="222" y="132"/>
                    </a:lnTo>
                    <a:lnTo>
                      <a:pt x="125" y="98"/>
                    </a:lnTo>
                    <a:lnTo>
                      <a:pt x="368" y="417"/>
                    </a:lnTo>
                    <a:lnTo>
                      <a:pt x="305" y="868"/>
                    </a:lnTo>
                    <a:lnTo>
                      <a:pt x="111" y="1159"/>
                    </a:lnTo>
                    <a:lnTo>
                      <a:pt x="0" y="1319"/>
                    </a:lnTo>
                    <a:lnTo>
                      <a:pt x="48" y="1430"/>
                    </a:lnTo>
                    <a:lnTo>
                      <a:pt x="271" y="1479"/>
                    </a:lnTo>
                    <a:lnTo>
                      <a:pt x="555" y="1583"/>
                    </a:lnTo>
                    <a:lnTo>
                      <a:pt x="701" y="1652"/>
                    </a:lnTo>
                    <a:lnTo>
                      <a:pt x="888" y="1055"/>
                    </a:lnTo>
                    <a:lnTo>
                      <a:pt x="888" y="160"/>
                    </a:lnTo>
                    <a:lnTo>
                      <a:pt x="331"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56" name="Freeform 28"/>
              <p:cNvSpPr>
                <a:spLocks/>
              </p:cNvSpPr>
              <p:nvPr/>
            </p:nvSpPr>
            <p:spPr bwMode="auto">
              <a:xfrm>
                <a:off x="6178333" y="2976298"/>
                <a:ext cx="362905" cy="191626"/>
              </a:xfrm>
              <a:custGeom>
                <a:avLst/>
                <a:gdLst>
                  <a:gd name="T0" fmla="*/ 0 w 400"/>
                  <a:gd name="T1" fmla="*/ 0 h 220"/>
                  <a:gd name="T2" fmla="*/ 44 w 400"/>
                  <a:gd name="T3" fmla="*/ 100 h 220"/>
                  <a:gd name="T4" fmla="*/ 180 w 400"/>
                  <a:gd name="T5" fmla="*/ 148 h 220"/>
                  <a:gd name="T6" fmla="*/ 344 w 400"/>
                  <a:gd name="T7" fmla="*/ 220 h 220"/>
                  <a:gd name="T8" fmla="*/ 400 w 400"/>
                  <a:gd name="T9" fmla="*/ 160 h 220"/>
                  <a:gd name="T10" fmla="*/ 340 w 400"/>
                  <a:gd name="T11" fmla="*/ 20 h 220"/>
                  <a:gd name="T12" fmla="*/ 192 w 400"/>
                  <a:gd name="T13" fmla="*/ 0 h 220"/>
                  <a:gd name="T14" fmla="*/ 0 w 400"/>
                  <a:gd name="T15" fmla="*/ 0 h 2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220">
                    <a:moveTo>
                      <a:pt x="0" y="0"/>
                    </a:moveTo>
                    <a:lnTo>
                      <a:pt x="44" y="100"/>
                    </a:lnTo>
                    <a:lnTo>
                      <a:pt x="180" y="148"/>
                    </a:lnTo>
                    <a:lnTo>
                      <a:pt x="344" y="220"/>
                    </a:lnTo>
                    <a:lnTo>
                      <a:pt x="400" y="160"/>
                    </a:lnTo>
                    <a:lnTo>
                      <a:pt x="340" y="20"/>
                    </a:lnTo>
                    <a:lnTo>
                      <a:pt x="192" y="0"/>
                    </a:lnTo>
                    <a:lnTo>
                      <a:pt x="0"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57" name="Freeform 56"/>
              <p:cNvSpPr/>
              <p:nvPr/>
            </p:nvSpPr>
            <p:spPr>
              <a:xfrm>
                <a:off x="5974312" y="2063556"/>
                <a:ext cx="1045166" cy="256082"/>
              </a:xfrm>
              <a:custGeom>
                <a:avLst/>
                <a:gdLst>
                  <a:gd name="connsiteX0" fmla="*/ 0 w 1828800"/>
                  <a:gd name="connsiteY0" fmla="*/ 0 h 466725"/>
                  <a:gd name="connsiteX1" fmla="*/ 419100 w 1828800"/>
                  <a:gd name="connsiteY1" fmla="*/ 9525 h 466725"/>
                  <a:gd name="connsiteX2" fmla="*/ 866775 w 1828800"/>
                  <a:gd name="connsiteY2" fmla="*/ 76200 h 466725"/>
                  <a:gd name="connsiteX3" fmla="*/ 1276350 w 1828800"/>
                  <a:gd name="connsiteY3" fmla="*/ 180975 h 466725"/>
                  <a:gd name="connsiteX4" fmla="*/ 1552575 w 1828800"/>
                  <a:gd name="connsiteY4" fmla="*/ 276225 h 466725"/>
                  <a:gd name="connsiteX5" fmla="*/ 1800225 w 1828800"/>
                  <a:gd name="connsiteY5" fmla="*/ 381000 h 466725"/>
                  <a:gd name="connsiteX6" fmla="*/ 1828800 w 1828800"/>
                  <a:gd name="connsiteY6" fmla="*/ 390525 h 466725"/>
                  <a:gd name="connsiteX7" fmla="*/ 1790700 w 1828800"/>
                  <a:gd name="connsiteY7" fmla="*/ 466725 h 466725"/>
                  <a:gd name="connsiteX8" fmla="*/ 1504950 w 1828800"/>
                  <a:gd name="connsiteY8" fmla="*/ 333375 h 466725"/>
                  <a:gd name="connsiteX9" fmla="*/ 1314450 w 1828800"/>
                  <a:gd name="connsiteY9" fmla="*/ 257175 h 466725"/>
                  <a:gd name="connsiteX10" fmla="*/ 1057275 w 1828800"/>
                  <a:gd name="connsiteY10" fmla="*/ 190500 h 466725"/>
                  <a:gd name="connsiteX11" fmla="*/ 762000 w 1828800"/>
                  <a:gd name="connsiteY11" fmla="*/ 133350 h 466725"/>
                  <a:gd name="connsiteX12" fmla="*/ 419100 w 1828800"/>
                  <a:gd name="connsiteY12" fmla="*/ 76200 h 466725"/>
                  <a:gd name="connsiteX13" fmla="*/ 228600 w 1828800"/>
                  <a:gd name="connsiteY13" fmla="*/ 76200 h 466725"/>
                  <a:gd name="connsiteX14" fmla="*/ 171450 w 1828800"/>
                  <a:gd name="connsiteY14" fmla="*/ 76200 h 466725"/>
                  <a:gd name="connsiteX15" fmla="*/ 0 w 1828800"/>
                  <a:gd name="connsiteY15"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28800" h="466725">
                    <a:moveTo>
                      <a:pt x="0" y="0"/>
                    </a:moveTo>
                    <a:lnTo>
                      <a:pt x="419100" y="9525"/>
                    </a:lnTo>
                    <a:lnTo>
                      <a:pt x="866775" y="76200"/>
                    </a:lnTo>
                    <a:lnTo>
                      <a:pt x="1276350" y="180975"/>
                    </a:lnTo>
                    <a:lnTo>
                      <a:pt x="1552575" y="276225"/>
                    </a:lnTo>
                    <a:lnTo>
                      <a:pt x="1800225" y="381000"/>
                    </a:lnTo>
                    <a:lnTo>
                      <a:pt x="1828800" y="390525"/>
                    </a:lnTo>
                    <a:lnTo>
                      <a:pt x="1790700" y="466725"/>
                    </a:lnTo>
                    <a:lnTo>
                      <a:pt x="1504950" y="333375"/>
                    </a:lnTo>
                    <a:lnTo>
                      <a:pt x="1314450" y="257175"/>
                    </a:lnTo>
                    <a:lnTo>
                      <a:pt x="1057275" y="190500"/>
                    </a:lnTo>
                    <a:lnTo>
                      <a:pt x="762000" y="133350"/>
                    </a:lnTo>
                    <a:lnTo>
                      <a:pt x="419100" y="76200"/>
                    </a:lnTo>
                    <a:lnTo>
                      <a:pt x="228600" y="76200"/>
                    </a:lnTo>
                    <a:lnTo>
                      <a:pt x="171450" y="762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8" name="Freeform 57"/>
              <p:cNvSpPr/>
              <p:nvPr/>
            </p:nvSpPr>
            <p:spPr>
              <a:xfrm>
                <a:off x="5163219" y="2063556"/>
                <a:ext cx="1189421" cy="499099"/>
              </a:xfrm>
              <a:custGeom>
                <a:avLst/>
                <a:gdLst>
                  <a:gd name="connsiteX0" fmla="*/ 0 w 2081213"/>
                  <a:gd name="connsiteY0" fmla="*/ 271463 h 909638"/>
                  <a:gd name="connsiteX1" fmla="*/ 295275 w 2081213"/>
                  <a:gd name="connsiteY1" fmla="*/ 176213 h 909638"/>
                  <a:gd name="connsiteX2" fmla="*/ 757238 w 2081213"/>
                  <a:gd name="connsiteY2" fmla="*/ 52388 h 909638"/>
                  <a:gd name="connsiteX3" fmla="*/ 1152525 w 2081213"/>
                  <a:gd name="connsiteY3" fmla="*/ 9525 h 909638"/>
                  <a:gd name="connsiteX4" fmla="*/ 1347788 w 2081213"/>
                  <a:gd name="connsiteY4" fmla="*/ 0 h 909638"/>
                  <a:gd name="connsiteX5" fmla="*/ 1381125 w 2081213"/>
                  <a:gd name="connsiteY5" fmla="*/ 0 h 909638"/>
                  <a:gd name="connsiteX6" fmla="*/ 1547813 w 2081213"/>
                  <a:gd name="connsiteY6" fmla="*/ 76200 h 909638"/>
                  <a:gd name="connsiteX7" fmla="*/ 1619250 w 2081213"/>
                  <a:gd name="connsiteY7" fmla="*/ 123825 h 909638"/>
                  <a:gd name="connsiteX8" fmla="*/ 1752600 w 2081213"/>
                  <a:gd name="connsiteY8" fmla="*/ 261938 h 909638"/>
                  <a:gd name="connsiteX9" fmla="*/ 1804988 w 2081213"/>
                  <a:gd name="connsiteY9" fmla="*/ 338138 h 909638"/>
                  <a:gd name="connsiteX10" fmla="*/ 1914525 w 2081213"/>
                  <a:gd name="connsiteY10" fmla="*/ 447675 h 909638"/>
                  <a:gd name="connsiteX11" fmla="*/ 1995488 w 2081213"/>
                  <a:gd name="connsiteY11" fmla="*/ 552450 h 909638"/>
                  <a:gd name="connsiteX12" fmla="*/ 2071688 w 2081213"/>
                  <a:gd name="connsiteY12" fmla="*/ 695325 h 909638"/>
                  <a:gd name="connsiteX13" fmla="*/ 2081213 w 2081213"/>
                  <a:gd name="connsiteY13" fmla="*/ 776288 h 909638"/>
                  <a:gd name="connsiteX14" fmla="*/ 2052638 w 2081213"/>
                  <a:gd name="connsiteY14" fmla="*/ 838200 h 909638"/>
                  <a:gd name="connsiteX15" fmla="*/ 1933575 w 2081213"/>
                  <a:gd name="connsiteY15" fmla="*/ 895350 h 909638"/>
                  <a:gd name="connsiteX16" fmla="*/ 1790700 w 2081213"/>
                  <a:gd name="connsiteY16" fmla="*/ 909638 h 909638"/>
                  <a:gd name="connsiteX17" fmla="*/ 1695450 w 2081213"/>
                  <a:gd name="connsiteY17" fmla="*/ 862013 h 909638"/>
                  <a:gd name="connsiteX18" fmla="*/ 1666875 w 2081213"/>
                  <a:gd name="connsiteY18" fmla="*/ 742950 h 909638"/>
                  <a:gd name="connsiteX19" fmla="*/ 1676400 w 2081213"/>
                  <a:gd name="connsiteY19" fmla="*/ 619125 h 909638"/>
                  <a:gd name="connsiteX20" fmla="*/ 1719263 w 2081213"/>
                  <a:gd name="connsiteY20" fmla="*/ 490538 h 909638"/>
                  <a:gd name="connsiteX21" fmla="*/ 1719263 w 2081213"/>
                  <a:gd name="connsiteY21" fmla="*/ 438150 h 909638"/>
                  <a:gd name="connsiteX22" fmla="*/ 1676400 w 2081213"/>
                  <a:gd name="connsiteY22" fmla="*/ 352425 h 909638"/>
                  <a:gd name="connsiteX23" fmla="*/ 1557338 w 2081213"/>
                  <a:gd name="connsiteY23" fmla="*/ 233363 h 909638"/>
                  <a:gd name="connsiteX24" fmla="*/ 1362075 w 2081213"/>
                  <a:gd name="connsiteY24" fmla="*/ 133350 h 909638"/>
                  <a:gd name="connsiteX25" fmla="*/ 1262063 w 2081213"/>
                  <a:gd name="connsiteY25" fmla="*/ 123825 h 909638"/>
                  <a:gd name="connsiteX26" fmla="*/ 995363 w 2081213"/>
                  <a:gd name="connsiteY26" fmla="*/ 114300 h 909638"/>
                  <a:gd name="connsiteX27" fmla="*/ 776288 w 2081213"/>
                  <a:gd name="connsiteY27" fmla="*/ 138113 h 909638"/>
                  <a:gd name="connsiteX28" fmla="*/ 490538 w 2081213"/>
                  <a:gd name="connsiteY28" fmla="*/ 171450 h 909638"/>
                  <a:gd name="connsiteX29" fmla="*/ 266700 w 2081213"/>
                  <a:gd name="connsiteY29" fmla="*/ 242888 h 909638"/>
                  <a:gd name="connsiteX30" fmla="*/ 95250 w 2081213"/>
                  <a:gd name="connsiteY30" fmla="*/ 280988 h 909638"/>
                  <a:gd name="connsiteX31" fmla="*/ 0 w 2081213"/>
                  <a:gd name="connsiteY31" fmla="*/ 271463 h 90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1213" h="909638">
                    <a:moveTo>
                      <a:pt x="0" y="271463"/>
                    </a:moveTo>
                    <a:lnTo>
                      <a:pt x="295275" y="176213"/>
                    </a:lnTo>
                    <a:lnTo>
                      <a:pt x="757238" y="52388"/>
                    </a:lnTo>
                    <a:lnTo>
                      <a:pt x="1152525" y="9525"/>
                    </a:lnTo>
                    <a:lnTo>
                      <a:pt x="1347788" y="0"/>
                    </a:lnTo>
                    <a:lnTo>
                      <a:pt x="1381125" y="0"/>
                    </a:lnTo>
                    <a:lnTo>
                      <a:pt x="1547813" y="76200"/>
                    </a:lnTo>
                    <a:lnTo>
                      <a:pt x="1619250" y="123825"/>
                    </a:lnTo>
                    <a:lnTo>
                      <a:pt x="1752600" y="261938"/>
                    </a:lnTo>
                    <a:lnTo>
                      <a:pt x="1804988" y="338138"/>
                    </a:lnTo>
                    <a:lnTo>
                      <a:pt x="1914525" y="447675"/>
                    </a:lnTo>
                    <a:lnTo>
                      <a:pt x="1995488" y="552450"/>
                    </a:lnTo>
                    <a:lnTo>
                      <a:pt x="2071688" y="695325"/>
                    </a:lnTo>
                    <a:lnTo>
                      <a:pt x="2081213" y="776288"/>
                    </a:lnTo>
                    <a:lnTo>
                      <a:pt x="2052638" y="838200"/>
                    </a:lnTo>
                    <a:lnTo>
                      <a:pt x="1933575" y="895350"/>
                    </a:lnTo>
                    <a:lnTo>
                      <a:pt x="1790700" y="909638"/>
                    </a:lnTo>
                    <a:lnTo>
                      <a:pt x="1695450" y="862013"/>
                    </a:lnTo>
                    <a:lnTo>
                      <a:pt x="1666875" y="742950"/>
                    </a:lnTo>
                    <a:lnTo>
                      <a:pt x="1676400" y="619125"/>
                    </a:lnTo>
                    <a:lnTo>
                      <a:pt x="1719263" y="490538"/>
                    </a:lnTo>
                    <a:lnTo>
                      <a:pt x="1719263" y="438150"/>
                    </a:lnTo>
                    <a:lnTo>
                      <a:pt x="1676400" y="352425"/>
                    </a:lnTo>
                    <a:lnTo>
                      <a:pt x="1557338" y="233363"/>
                    </a:lnTo>
                    <a:lnTo>
                      <a:pt x="1362075" y="133350"/>
                    </a:lnTo>
                    <a:lnTo>
                      <a:pt x="1262063" y="123825"/>
                    </a:lnTo>
                    <a:lnTo>
                      <a:pt x="995363" y="114300"/>
                    </a:lnTo>
                    <a:lnTo>
                      <a:pt x="776288" y="138113"/>
                    </a:lnTo>
                    <a:lnTo>
                      <a:pt x="490538" y="171450"/>
                    </a:lnTo>
                    <a:lnTo>
                      <a:pt x="266700" y="242888"/>
                    </a:lnTo>
                    <a:lnTo>
                      <a:pt x="95250" y="280988"/>
                    </a:lnTo>
                    <a:lnTo>
                      <a:pt x="0" y="271463"/>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9" name="Freeform 58"/>
              <p:cNvSpPr/>
              <p:nvPr/>
            </p:nvSpPr>
            <p:spPr>
              <a:xfrm>
                <a:off x="5062513" y="2173306"/>
                <a:ext cx="1897085" cy="227339"/>
              </a:xfrm>
              <a:custGeom>
                <a:avLst/>
                <a:gdLst>
                  <a:gd name="connsiteX0" fmla="*/ 0 w 3319462"/>
                  <a:gd name="connsiteY0" fmla="*/ 414338 h 414338"/>
                  <a:gd name="connsiteX1" fmla="*/ 166687 w 3319462"/>
                  <a:gd name="connsiteY1" fmla="*/ 352425 h 414338"/>
                  <a:gd name="connsiteX2" fmla="*/ 461962 w 3319462"/>
                  <a:gd name="connsiteY2" fmla="*/ 242888 h 414338"/>
                  <a:gd name="connsiteX3" fmla="*/ 904875 w 3319462"/>
                  <a:gd name="connsiteY3" fmla="*/ 147638 h 414338"/>
                  <a:gd name="connsiteX4" fmla="*/ 1319212 w 3319462"/>
                  <a:gd name="connsiteY4" fmla="*/ 95250 h 414338"/>
                  <a:gd name="connsiteX5" fmla="*/ 1609725 w 3319462"/>
                  <a:gd name="connsiteY5" fmla="*/ 71438 h 414338"/>
                  <a:gd name="connsiteX6" fmla="*/ 1690687 w 3319462"/>
                  <a:gd name="connsiteY6" fmla="*/ 42863 h 414338"/>
                  <a:gd name="connsiteX7" fmla="*/ 1752600 w 3319462"/>
                  <a:gd name="connsiteY7" fmla="*/ 14288 h 414338"/>
                  <a:gd name="connsiteX8" fmla="*/ 1828800 w 3319462"/>
                  <a:gd name="connsiteY8" fmla="*/ 0 h 414338"/>
                  <a:gd name="connsiteX9" fmla="*/ 1905000 w 3319462"/>
                  <a:gd name="connsiteY9" fmla="*/ 19050 h 414338"/>
                  <a:gd name="connsiteX10" fmla="*/ 2033587 w 3319462"/>
                  <a:gd name="connsiteY10" fmla="*/ 57150 h 414338"/>
                  <a:gd name="connsiteX11" fmla="*/ 2281237 w 3319462"/>
                  <a:gd name="connsiteY11" fmla="*/ 80963 h 414338"/>
                  <a:gd name="connsiteX12" fmla="*/ 2576512 w 3319462"/>
                  <a:gd name="connsiteY12" fmla="*/ 138113 h 414338"/>
                  <a:gd name="connsiteX13" fmla="*/ 2995612 w 3319462"/>
                  <a:gd name="connsiteY13" fmla="*/ 261938 h 414338"/>
                  <a:gd name="connsiteX14" fmla="*/ 3290887 w 3319462"/>
                  <a:gd name="connsiteY14" fmla="*/ 385763 h 414338"/>
                  <a:gd name="connsiteX15" fmla="*/ 3319462 w 3319462"/>
                  <a:gd name="connsiteY15" fmla="*/ 390525 h 41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19462" h="414338">
                    <a:moveTo>
                      <a:pt x="0" y="414338"/>
                    </a:moveTo>
                    <a:lnTo>
                      <a:pt x="166687" y="352425"/>
                    </a:lnTo>
                    <a:lnTo>
                      <a:pt x="461962" y="242888"/>
                    </a:lnTo>
                    <a:lnTo>
                      <a:pt x="904875" y="147638"/>
                    </a:lnTo>
                    <a:lnTo>
                      <a:pt x="1319212" y="95250"/>
                    </a:lnTo>
                    <a:lnTo>
                      <a:pt x="1609725" y="71438"/>
                    </a:lnTo>
                    <a:lnTo>
                      <a:pt x="1690687" y="42863"/>
                    </a:lnTo>
                    <a:lnTo>
                      <a:pt x="1752600" y="14288"/>
                    </a:lnTo>
                    <a:lnTo>
                      <a:pt x="1828800" y="0"/>
                    </a:lnTo>
                    <a:lnTo>
                      <a:pt x="1905000" y="19050"/>
                    </a:lnTo>
                    <a:lnTo>
                      <a:pt x="2033587" y="57150"/>
                    </a:lnTo>
                    <a:lnTo>
                      <a:pt x="2281237" y="80963"/>
                    </a:lnTo>
                    <a:lnTo>
                      <a:pt x="2576512" y="138113"/>
                    </a:lnTo>
                    <a:lnTo>
                      <a:pt x="2995612" y="261938"/>
                    </a:lnTo>
                    <a:lnTo>
                      <a:pt x="3290887" y="385763"/>
                    </a:lnTo>
                    <a:lnTo>
                      <a:pt x="3319462" y="390525"/>
                    </a:lnTo>
                  </a:path>
                </a:pathLst>
              </a:cu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61" name="Freeform 60"/>
              <p:cNvSpPr/>
              <p:nvPr/>
            </p:nvSpPr>
            <p:spPr>
              <a:xfrm>
                <a:off x="6063778" y="2204864"/>
                <a:ext cx="452438" cy="557213"/>
              </a:xfrm>
              <a:custGeom>
                <a:avLst/>
                <a:gdLst>
                  <a:gd name="connsiteX0" fmla="*/ 28575 w 452438"/>
                  <a:gd name="connsiteY0" fmla="*/ 23813 h 557213"/>
                  <a:gd name="connsiteX1" fmla="*/ 23813 w 452438"/>
                  <a:gd name="connsiteY1" fmla="*/ 176213 h 557213"/>
                  <a:gd name="connsiteX2" fmla="*/ 0 w 452438"/>
                  <a:gd name="connsiteY2" fmla="*/ 461963 h 557213"/>
                  <a:gd name="connsiteX3" fmla="*/ 300038 w 452438"/>
                  <a:gd name="connsiteY3" fmla="*/ 557213 h 557213"/>
                  <a:gd name="connsiteX4" fmla="*/ 452438 w 452438"/>
                  <a:gd name="connsiteY4" fmla="*/ 381000 h 557213"/>
                  <a:gd name="connsiteX5" fmla="*/ 371475 w 452438"/>
                  <a:gd name="connsiteY5" fmla="*/ 142875 h 557213"/>
                  <a:gd name="connsiteX6" fmla="*/ 176213 w 452438"/>
                  <a:gd name="connsiteY6" fmla="*/ 33338 h 557213"/>
                  <a:gd name="connsiteX7" fmla="*/ 85725 w 452438"/>
                  <a:gd name="connsiteY7" fmla="*/ 0 h 557213"/>
                  <a:gd name="connsiteX8" fmla="*/ 28575 w 452438"/>
                  <a:gd name="connsiteY8" fmla="*/ 23813 h 5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2438" h="557213">
                    <a:moveTo>
                      <a:pt x="28575" y="23813"/>
                    </a:moveTo>
                    <a:lnTo>
                      <a:pt x="23813" y="176213"/>
                    </a:lnTo>
                    <a:lnTo>
                      <a:pt x="0" y="461963"/>
                    </a:lnTo>
                    <a:lnTo>
                      <a:pt x="300038" y="557213"/>
                    </a:lnTo>
                    <a:lnTo>
                      <a:pt x="452438" y="381000"/>
                    </a:lnTo>
                    <a:lnTo>
                      <a:pt x="371475" y="142875"/>
                    </a:lnTo>
                    <a:lnTo>
                      <a:pt x="176213" y="33338"/>
                    </a:lnTo>
                    <a:lnTo>
                      <a:pt x="85725" y="0"/>
                    </a:lnTo>
                    <a:lnTo>
                      <a:pt x="28575" y="238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2" name="Freeform 61"/>
              <p:cNvSpPr/>
              <p:nvPr/>
            </p:nvSpPr>
            <p:spPr>
              <a:xfrm rot="21059959">
                <a:off x="6156845" y="2198243"/>
                <a:ext cx="442912" cy="542925"/>
              </a:xfrm>
              <a:custGeom>
                <a:avLst/>
                <a:gdLst>
                  <a:gd name="connsiteX0" fmla="*/ 80962 w 442912"/>
                  <a:gd name="connsiteY0" fmla="*/ 0 h 542925"/>
                  <a:gd name="connsiteX1" fmla="*/ 152400 w 442912"/>
                  <a:gd name="connsiteY1" fmla="*/ 42862 h 542925"/>
                  <a:gd name="connsiteX2" fmla="*/ 209550 w 442912"/>
                  <a:gd name="connsiteY2" fmla="*/ 47625 h 542925"/>
                  <a:gd name="connsiteX3" fmla="*/ 290512 w 442912"/>
                  <a:gd name="connsiteY3" fmla="*/ 61912 h 542925"/>
                  <a:gd name="connsiteX4" fmla="*/ 395287 w 442912"/>
                  <a:gd name="connsiteY4" fmla="*/ 109537 h 542925"/>
                  <a:gd name="connsiteX5" fmla="*/ 419100 w 442912"/>
                  <a:gd name="connsiteY5" fmla="*/ 142875 h 542925"/>
                  <a:gd name="connsiteX6" fmla="*/ 423862 w 442912"/>
                  <a:gd name="connsiteY6" fmla="*/ 190500 h 542925"/>
                  <a:gd name="connsiteX7" fmla="*/ 395287 w 442912"/>
                  <a:gd name="connsiteY7" fmla="*/ 238125 h 542925"/>
                  <a:gd name="connsiteX8" fmla="*/ 309562 w 442912"/>
                  <a:gd name="connsiteY8" fmla="*/ 238125 h 542925"/>
                  <a:gd name="connsiteX9" fmla="*/ 233362 w 442912"/>
                  <a:gd name="connsiteY9" fmla="*/ 238125 h 542925"/>
                  <a:gd name="connsiteX10" fmla="*/ 219075 w 442912"/>
                  <a:gd name="connsiteY10" fmla="*/ 271462 h 542925"/>
                  <a:gd name="connsiteX11" fmla="*/ 290512 w 442912"/>
                  <a:gd name="connsiteY11" fmla="*/ 280987 h 542925"/>
                  <a:gd name="connsiteX12" fmla="*/ 371475 w 442912"/>
                  <a:gd name="connsiteY12" fmla="*/ 285750 h 542925"/>
                  <a:gd name="connsiteX13" fmla="*/ 404812 w 442912"/>
                  <a:gd name="connsiteY13" fmla="*/ 285750 h 542925"/>
                  <a:gd name="connsiteX14" fmla="*/ 433387 w 442912"/>
                  <a:gd name="connsiteY14" fmla="*/ 319087 h 542925"/>
                  <a:gd name="connsiteX15" fmla="*/ 442912 w 442912"/>
                  <a:gd name="connsiteY15" fmla="*/ 371475 h 542925"/>
                  <a:gd name="connsiteX16" fmla="*/ 414337 w 442912"/>
                  <a:gd name="connsiteY16" fmla="*/ 409575 h 542925"/>
                  <a:gd name="connsiteX17" fmla="*/ 300037 w 442912"/>
                  <a:gd name="connsiteY17" fmla="*/ 419100 h 542925"/>
                  <a:gd name="connsiteX18" fmla="*/ 209550 w 442912"/>
                  <a:gd name="connsiteY18" fmla="*/ 423862 h 542925"/>
                  <a:gd name="connsiteX19" fmla="*/ 252412 w 442912"/>
                  <a:gd name="connsiteY19" fmla="*/ 461962 h 542925"/>
                  <a:gd name="connsiteX20" fmla="*/ 347662 w 442912"/>
                  <a:gd name="connsiteY20" fmla="*/ 466725 h 542925"/>
                  <a:gd name="connsiteX21" fmla="*/ 400050 w 442912"/>
                  <a:gd name="connsiteY21" fmla="*/ 476250 h 542925"/>
                  <a:gd name="connsiteX22" fmla="*/ 428625 w 442912"/>
                  <a:gd name="connsiteY22" fmla="*/ 504825 h 542925"/>
                  <a:gd name="connsiteX23" fmla="*/ 409575 w 442912"/>
                  <a:gd name="connsiteY23" fmla="*/ 533400 h 542925"/>
                  <a:gd name="connsiteX24" fmla="*/ 319087 w 442912"/>
                  <a:gd name="connsiteY24" fmla="*/ 542925 h 542925"/>
                  <a:gd name="connsiteX25" fmla="*/ 204787 w 442912"/>
                  <a:gd name="connsiteY25" fmla="*/ 514350 h 542925"/>
                  <a:gd name="connsiteX26" fmla="*/ 157162 w 442912"/>
                  <a:gd name="connsiteY26" fmla="*/ 471487 h 542925"/>
                  <a:gd name="connsiteX27" fmla="*/ 128587 w 442912"/>
                  <a:gd name="connsiteY27" fmla="*/ 395287 h 542925"/>
                  <a:gd name="connsiteX28" fmla="*/ 142875 w 442912"/>
                  <a:gd name="connsiteY28" fmla="*/ 357187 h 542925"/>
                  <a:gd name="connsiteX29" fmla="*/ 238125 w 442912"/>
                  <a:gd name="connsiteY29" fmla="*/ 347662 h 542925"/>
                  <a:gd name="connsiteX30" fmla="*/ 347662 w 442912"/>
                  <a:gd name="connsiteY30" fmla="*/ 347662 h 542925"/>
                  <a:gd name="connsiteX31" fmla="*/ 371475 w 442912"/>
                  <a:gd name="connsiteY31" fmla="*/ 338137 h 542925"/>
                  <a:gd name="connsiteX32" fmla="*/ 338137 w 442912"/>
                  <a:gd name="connsiteY32" fmla="*/ 338137 h 542925"/>
                  <a:gd name="connsiteX33" fmla="*/ 209550 w 442912"/>
                  <a:gd name="connsiteY33" fmla="*/ 328612 h 542925"/>
                  <a:gd name="connsiteX34" fmla="*/ 171450 w 442912"/>
                  <a:gd name="connsiteY34" fmla="*/ 309562 h 542925"/>
                  <a:gd name="connsiteX35" fmla="*/ 133350 w 442912"/>
                  <a:gd name="connsiteY35" fmla="*/ 261937 h 542925"/>
                  <a:gd name="connsiteX36" fmla="*/ 157162 w 442912"/>
                  <a:gd name="connsiteY36" fmla="*/ 209550 h 542925"/>
                  <a:gd name="connsiteX37" fmla="*/ 195262 w 442912"/>
                  <a:gd name="connsiteY37" fmla="*/ 171450 h 542925"/>
                  <a:gd name="connsiteX38" fmla="*/ 276225 w 442912"/>
                  <a:gd name="connsiteY38" fmla="*/ 157162 h 542925"/>
                  <a:gd name="connsiteX39" fmla="*/ 338137 w 442912"/>
                  <a:gd name="connsiteY39" fmla="*/ 161925 h 542925"/>
                  <a:gd name="connsiteX40" fmla="*/ 257175 w 442912"/>
                  <a:gd name="connsiteY40" fmla="*/ 138112 h 542925"/>
                  <a:gd name="connsiteX41" fmla="*/ 176212 w 442912"/>
                  <a:gd name="connsiteY41" fmla="*/ 109537 h 542925"/>
                  <a:gd name="connsiteX42" fmla="*/ 104775 w 442912"/>
                  <a:gd name="connsiteY42" fmla="*/ 109537 h 542925"/>
                  <a:gd name="connsiteX43" fmla="*/ 57150 w 442912"/>
                  <a:gd name="connsiteY43" fmla="*/ 90487 h 542925"/>
                  <a:gd name="connsiteX44" fmla="*/ 0 w 442912"/>
                  <a:gd name="connsiteY44" fmla="*/ 19050 h 542925"/>
                  <a:gd name="connsiteX45" fmla="*/ 80962 w 442912"/>
                  <a:gd name="connsiteY45" fmla="*/ 0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912" h="542925">
                    <a:moveTo>
                      <a:pt x="80962" y="0"/>
                    </a:moveTo>
                    <a:lnTo>
                      <a:pt x="152400" y="42862"/>
                    </a:lnTo>
                    <a:lnTo>
                      <a:pt x="209550" y="47625"/>
                    </a:lnTo>
                    <a:lnTo>
                      <a:pt x="290512" y="61912"/>
                    </a:lnTo>
                    <a:lnTo>
                      <a:pt x="395287" y="109537"/>
                    </a:lnTo>
                    <a:lnTo>
                      <a:pt x="419100" y="142875"/>
                    </a:lnTo>
                    <a:lnTo>
                      <a:pt x="423862" y="190500"/>
                    </a:lnTo>
                    <a:lnTo>
                      <a:pt x="395287" y="238125"/>
                    </a:lnTo>
                    <a:lnTo>
                      <a:pt x="309562" y="238125"/>
                    </a:lnTo>
                    <a:lnTo>
                      <a:pt x="233362" y="238125"/>
                    </a:lnTo>
                    <a:lnTo>
                      <a:pt x="219075" y="271462"/>
                    </a:lnTo>
                    <a:lnTo>
                      <a:pt x="290512" y="280987"/>
                    </a:lnTo>
                    <a:lnTo>
                      <a:pt x="371475" y="285750"/>
                    </a:lnTo>
                    <a:lnTo>
                      <a:pt x="404812" y="285750"/>
                    </a:lnTo>
                    <a:lnTo>
                      <a:pt x="433387" y="319087"/>
                    </a:lnTo>
                    <a:lnTo>
                      <a:pt x="442912" y="371475"/>
                    </a:lnTo>
                    <a:lnTo>
                      <a:pt x="414337" y="409575"/>
                    </a:lnTo>
                    <a:lnTo>
                      <a:pt x="300037" y="419100"/>
                    </a:lnTo>
                    <a:lnTo>
                      <a:pt x="209550" y="423862"/>
                    </a:lnTo>
                    <a:lnTo>
                      <a:pt x="252412" y="461962"/>
                    </a:lnTo>
                    <a:lnTo>
                      <a:pt x="347662" y="466725"/>
                    </a:lnTo>
                    <a:lnTo>
                      <a:pt x="400050" y="476250"/>
                    </a:lnTo>
                    <a:lnTo>
                      <a:pt x="428625" y="504825"/>
                    </a:lnTo>
                    <a:lnTo>
                      <a:pt x="409575" y="533400"/>
                    </a:lnTo>
                    <a:lnTo>
                      <a:pt x="319087" y="542925"/>
                    </a:lnTo>
                    <a:lnTo>
                      <a:pt x="204787" y="514350"/>
                    </a:lnTo>
                    <a:lnTo>
                      <a:pt x="157162" y="471487"/>
                    </a:lnTo>
                    <a:lnTo>
                      <a:pt x="128587" y="395287"/>
                    </a:lnTo>
                    <a:lnTo>
                      <a:pt x="142875" y="357187"/>
                    </a:lnTo>
                    <a:lnTo>
                      <a:pt x="238125" y="347662"/>
                    </a:lnTo>
                    <a:lnTo>
                      <a:pt x="347662" y="347662"/>
                    </a:lnTo>
                    <a:lnTo>
                      <a:pt x="371475" y="338137"/>
                    </a:lnTo>
                    <a:lnTo>
                      <a:pt x="338137" y="338137"/>
                    </a:lnTo>
                    <a:lnTo>
                      <a:pt x="209550" y="328612"/>
                    </a:lnTo>
                    <a:lnTo>
                      <a:pt x="171450" y="309562"/>
                    </a:lnTo>
                    <a:lnTo>
                      <a:pt x="133350" y="261937"/>
                    </a:lnTo>
                    <a:lnTo>
                      <a:pt x="157162" y="209550"/>
                    </a:lnTo>
                    <a:lnTo>
                      <a:pt x="195262" y="171450"/>
                    </a:lnTo>
                    <a:lnTo>
                      <a:pt x="276225" y="157162"/>
                    </a:lnTo>
                    <a:lnTo>
                      <a:pt x="338137" y="161925"/>
                    </a:lnTo>
                    <a:lnTo>
                      <a:pt x="257175" y="138112"/>
                    </a:lnTo>
                    <a:lnTo>
                      <a:pt x="176212" y="109537"/>
                    </a:lnTo>
                    <a:lnTo>
                      <a:pt x="104775" y="109537"/>
                    </a:lnTo>
                    <a:lnTo>
                      <a:pt x="57150" y="90487"/>
                    </a:lnTo>
                    <a:lnTo>
                      <a:pt x="0" y="19050"/>
                    </a:lnTo>
                    <a:lnTo>
                      <a:pt x="80962"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3" name="Freeform 62"/>
              <p:cNvSpPr/>
              <p:nvPr/>
            </p:nvSpPr>
            <p:spPr>
              <a:xfrm>
                <a:off x="6081713" y="2157413"/>
                <a:ext cx="123825" cy="119062"/>
              </a:xfrm>
              <a:custGeom>
                <a:avLst/>
                <a:gdLst>
                  <a:gd name="connsiteX0" fmla="*/ 28575 w 123825"/>
                  <a:gd name="connsiteY0" fmla="*/ 0 h 119062"/>
                  <a:gd name="connsiteX1" fmla="*/ 123825 w 123825"/>
                  <a:gd name="connsiteY1" fmla="*/ 80962 h 119062"/>
                  <a:gd name="connsiteX2" fmla="*/ 104775 w 123825"/>
                  <a:gd name="connsiteY2" fmla="*/ 119062 h 119062"/>
                  <a:gd name="connsiteX3" fmla="*/ 52387 w 123825"/>
                  <a:gd name="connsiteY3" fmla="*/ 114300 h 119062"/>
                  <a:gd name="connsiteX4" fmla="*/ 0 w 123825"/>
                  <a:gd name="connsiteY4" fmla="*/ 57150 h 119062"/>
                  <a:gd name="connsiteX5" fmla="*/ 28575 w 123825"/>
                  <a:gd name="connsiteY5" fmla="*/ 0 h 11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25" h="119062">
                    <a:moveTo>
                      <a:pt x="28575" y="0"/>
                    </a:moveTo>
                    <a:lnTo>
                      <a:pt x="123825" y="80962"/>
                    </a:lnTo>
                    <a:lnTo>
                      <a:pt x="104775" y="119062"/>
                    </a:lnTo>
                    <a:lnTo>
                      <a:pt x="52387" y="114300"/>
                    </a:lnTo>
                    <a:lnTo>
                      <a:pt x="0" y="57150"/>
                    </a:lnTo>
                    <a:lnTo>
                      <a:pt x="28575"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5" name="Freeform 64"/>
              <p:cNvSpPr/>
              <p:nvPr/>
            </p:nvSpPr>
            <p:spPr>
              <a:xfrm>
                <a:off x="5105400" y="2286000"/>
                <a:ext cx="1824038" cy="190500"/>
              </a:xfrm>
              <a:custGeom>
                <a:avLst/>
                <a:gdLst>
                  <a:gd name="connsiteX0" fmla="*/ 0 w 1824038"/>
                  <a:gd name="connsiteY0" fmla="*/ 190500 h 190500"/>
                  <a:gd name="connsiteX1" fmla="*/ 209550 w 1824038"/>
                  <a:gd name="connsiteY1" fmla="*/ 123825 h 190500"/>
                  <a:gd name="connsiteX2" fmla="*/ 500063 w 1824038"/>
                  <a:gd name="connsiteY2" fmla="*/ 61913 h 190500"/>
                  <a:gd name="connsiteX3" fmla="*/ 823913 w 1824038"/>
                  <a:gd name="connsiteY3" fmla="*/ 28575 h 190500"/>
                  <a:gd name="connsiteX4" fmla="*/ 1019175 w 1824038"/>
                  <a:gd name="connsiteY4" fmla="*/ 0 h 190500"/>
                  <a:gd name="connsiteX5" fmla="*/ 1152525 w 1824038"/>
                  <a:gd name="connsiteY5" fmla="*/ 28575 h 190500"/>
                  <a:gd name="connsiteX6" fmla="*/ 1290638 w 1824038"/>
                  <a:gd name="connsiteY6" fmla="*/ 28575 h 190500"/>
                  <a:gd name="connsiteX7" fmla="*/ 1438275 w 1824038"/>
                  <a:gd name="connsiteY7" fmla="*/ 61913 h 190500"/>
                  <a:gd name="connsiteX8" fmla="*/ 1533525 w 1824038"/>
                  <a:gd name="connsiteY8" fmla="*/ 66675 h 190500"/>
                  <a:gd name="connsiteX9" fmla="*/ 1738313 w 1824038"/>
                  <a:gd name="connsiteY9" fmla="*/ 142875 h 190500"/>
                  <a:gd name="connsiteX10" fmla="*/ 1824038 w 1824038"/>
                  <a:gd name="connsiteY10" fmla="*/ 17145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4038" h="190500">
                    <a:moveTo>
                      <a:pt x="0" y="190500"/>
                    </a:moveTo>
                    <a:lnTo>
                      <a:pt x="209550" y="123825"/>
                    </a:lnTo>
                    <a:lnTo>
                      <a:pt x="500063" y="61913"/>
                    </a:lnTo>
                    <a:lnTo>
                      <a:pt x="823913" y="28575"/>
                    </a:lnTo>
                    <a:lnTo>
                      <a:pt x="1019175" y="0"/>
                    </a:lnTo>
                    <a:lnTo>
                      <a:pt x="1152525" y="28575"/>
                    </a:lnTo>
                    <a:lnTo>
                      <a:pt x="1290638" y="28575"/>
                    </a:lnTo>
                    <a:lnTo>
                      <a:pt x="1438275" y="61913"/>
                    </a:lnTo>
                    <a:lnTo>
                      <a:pt x="1533525" y="66675"/>
                    </a:lnTo>
                    <a:lnTo>
                      <a:pt x="1738313" y="142875"/>
                    </a:lnTo>
                    <a:lnTo>
                      <a:pt x="1824038" y="171450"/>
                    </a:lnTo>
                  </a:path>
                </a:pathLst>
              </a:cu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grpSp>
        <p:sp>
          <p:nvSpPr>
            <p:cNvPr id="67" name="Freeform 66"/>
            <p:cNvSpPr/>
            <p:nvPr/>
          </p:nvSpPr>
          <p:spPr>
            <a:xfrm>
              <a:off x="1990725" y="2271713"/>
              <a:ext cx="342900" cy="352425"/>
            </a:xfrm>
            <a:custGeom>
              <a:avLst/>
              <a:gdLst>
                <a:gd name="connsiteX0" fmla="*/ 119063 w 342900"/>
                <a:gd name="connsiteY0" fmla="*/ 0 h 352425"/>
                <a:gd name="connsiteX1" fmla="*/ 166688 w 342900"/>
                <a:gd name="connsiteY1" fmla="*/ 114300 h 352425"/>
                <a:gd name="connsiteX2" fmla="*/ 223838 w 342900"/>
                <a:gd name="connsiteY2" fmla="*/ 257175 h 352425"/>
                <a:gd name="connsiteX3" fmla="*/ 314325 w 342900"/>
                <a:gd name="connsiteY3" fmla="*/ 276225 h 352425"/>
                <a:gd name="connsiteX4" fmla="*/ 342900 w 342900"/>
                <a:gd name="connsiteY4" fmla="*/ 352425 h 352425"/>
                <a:gd name="connsiteX5" fmla="*/ 0 w 342900"/>
                <a:gd name="connsiteY5" fmla="*/ 338137 h 352425"/>
                <a:gd name="connsiteX6" fmla="*/ 47625 w 342900"/>
                <a:gd name="connsiteY6" fmla="*/ 104775 h 352425"/>
                <a:gd name="connsiteX7" fmla="*/ 119063 w 342900"/>
                <a:gd name="connsiteY7" fmla="*/ 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 h="352425">
                  <a:moveTo>
                    <a:pt x="119063" y="0"/>
                  </a:moveTo>
                  <a:lnTo>
                    <a:pt x="166688" y="114300"/>
                  </a:lnTo>
                  <a:lnTo>
                    <a:pt x="223838" y="257175"/>
                  </a:lnTo>
                  <a:lnTo>
                    <a:pt x="314325" y="276225"/>
                  </a:lnTo>
                  <a:lnTo>
                    <a:pt x="342900" y="352425"/>
                  </a:lnTo>
                  <a:lnTo>
                    <a:pt x="0" y="338137"/>
                  </a:lnTo>
                  <a:lnTo>
                    <a:pt x="47625" y="104775"/>
                  </a:lnTo>
                  <a:lnTo>
                    <a:pt x="11906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Tree>
    <p:extLst>
      <p:ext uri="{BB962C8B-B14F-4D97-AF65-F5344CB8AC3E}">
        <p14:creationId xmlns:p14="http://schemas.microsoft.com/office/powerpoint/2010/main" val="4072708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SLABS IN THE UPPER MANTLE AND TRANSITION ZONE</a:t>
            </a:r>
            <a:endParaRPr lang="cs-CZ" sz="3200" dirty="0">
              <a:solidFill>
                <a:schemeClr val="bg1"/>
              </a:solidFill>
            </a:endParaRPr>
          </a:p>
        </p:txBody>
      </p:sp>
      <p:sp>
        <p:nvSpPr>
          <p:cNvPr id="5" name="TextBox 4"/>
          <p:cNvSpPr txBox="1"/>
          <p:nvPr/>
        </p:nvSpPr>
        <p:spPr>
          <a:xfrm>
            <a:off x="72008" y="798959"/>
            <a:ext cx="8964488" cy="5078313"/>
          </a:xfrm>
          <a:prstGeom prst="rect">
            <a:avLst/>
          </a:prstGeom>
          <a:noFill/>
        </p:spPr>
        <p:txBody>
          <a:bodyPr wrap="square" rtlCol="0">
            <a:spAutoFit/>
          </a:bodyPr>
          <a:lstStyle/>
          <a:p>
            <a:pPr marL="285750" indent="-285750">
              <a:buFont typeface="Arial" pitchFamily="34" charset="0"/>
              <a:buChar char="•"/>
            </a:pPr>
            <a:r>
              <a:rPr lang="en-US" dirty="0"/>
              <a:t>Slab dynamics at the base of the upper mantle is close to threshold – any small change of parameters can decide whether the slab stagnates or penetrates </a:t>
            </a:r>
          </a:p>
          <a:p>
            <a:endParaRPr lang="en-US" dirty="0"/>
          </a:p>
          <a:p>
            <a:pPr marL="285750" indent="-285750">
              <a:buFont typeface="Arial" pitchFamily="34" charset="0"/>
              <a:buChar char="•"/>
            </a:pPr>
            <a:r>
              <a:rPr lang="en-US" dirty="0"/>
              <a:t>Rheology of crust that decouples the plates plays an important role</a:t>
            </a:r>
          </a:p>
          <a:p>
            <a:pPr marL="285750" indent="-285750">
              <a:buFont typeface="Arial" pitchFamily="34" charset="0"/>
              <a:buChar char="•"/>
            </a:pPr>
            <a:endParaRPr lang="en-US" dirty="0"/>
          </a:p>
          <a:p>
            <a:pPr marL="285750" indent="-285750">
              <a:buFont typeface="Arial" pitchFamily="34" charset="0"/>
              <a:buChar char="•"/>
            </a:pPr>
            <a:r>
              <a:rPr lang="en-US" dirty="0" err="1"/>
              <a:t>Subduction</a:t>
            </a:r>
            <a:r>
              <a:rPr lang="en-US" dirty="0"/>
              <a:t> models often use entrained weak layer with either constant viscosity (e.g. B</a:t>
            </a:r>
            <a:r>
              <a:rPr lang="cs-CZ" dirty="0"/>
              <a:t>ěhounková and Čížková,</a:t>
            </a:r>
            <a:r>
              <a:rPr lang="en-US" dirty="0"/>
              <a:t>2008; </a:t>
            </a:r>
            <a:r>
              <a:rPr lang="en-US" dirty="0" err="1"/>
              <a:t>Chertova</a:t>
            </a:r>
            <a:r>
              <a:rPr lang="en-US" dirty="0"/>
              <a:t> et al., 2012; Holt et al., 2015; </a:t>
            </a:r>
            <a:r>
              <a:rPr lang="en-US" dirty="0" err="1"/>
              <a:t>Agrusta</a:t>
            </a:r>
            <a:r>
              <a:rPr lang="en-US" dirty="0"/>
              <a:t> et sl., 2017) or nonlinear rheology (e.g. </a:t>
            </a:r>
            <a:r>
              <a:rPr lang="en-US" dirty="0" err="1"/>
              <a:t>Garel</a:t>
            </a:r>
            <a:r>
              <a:rPr lang="en-US" dirty="0"/>
              <a:t> et al., 2014; </a:t>
            </a:r>
            <a:r>
              <a:rPr lang="en-US" dirty="0" err="1"/>
              <a:t>Crameri</a:t>
            </a:r>
            <a:r>
              <a:rPr lang="en-US" dirty="0"/>
              <a:t> and </a:t>
            </a:r>
            <a:r>
              <a:rPr lang="en-US" dirty="0" err="1"/>
              <a:t>Tackley</a:t>
            </a:r>
            <a:r>
              <a:rPr lang="en-US" dirty="0"/>
              <a:t>, 2014; Liao et al., 2017)</a:t>
            </a:r>
          </a:p>
          <a:p>
            <a:pPr marL="285750" indent="-285750">
              <a:buFont typeface="Arial" pitchFamily="34" charset="0"/>
              <a:buChar char="•"/>
            </a:pPr>
            <a:endParaRPr lang="en-US" dirty="0"/>
          </a:p>
          <a:p>
            <a:pPr marL="285750" indent="-285750">
              <a:buFont typeface="Arial" pitchFamily="34" charset="0"/>
              <a:buChar char="•"/>
            </a:pPr>
            <a:r>
              <a:rPr lang="en-US" dirty="0"/>
              <a:t>The magnitude of crustal viscosity was reported to affect plate velocities (And</a:t>
            </a:r>
            <a:r>
              <a:rPr lang="cs-CZ" dirty="0"/>
              <a:t>rovičová et al., </a:t>
            </a:r>
            <a:r>
              <a:rPr lang="en-US" dirty="0"/>
              <a:t>2013; Holt et al., 2015) and higher crustal viscosity inhibits rollback (</a:t>
            </a:r>
            <a:r>
              <a:rPr lang="cs-CZ" dirty="0"/>
              <a:t>Čížková </a:t>
            </a:r>
            <a:r>
              <a:rPr lang="en-US" dirty="0"/>
              <a:t>and </a:t>
            </a:r>
            <a:r>
              <a:rPr lang="en-US" dirty="0" err="1"/>
              <a:t>Bina</a:t>
            </a:r>
            <a:r>
              <a:rPr lang="en-US" dirty="0"/>
              <a:t>, 2013; Arredondo and </a:t>
            </a:r>
            <a:r>
              <a:rPr lang="en-US" dirty="0" err="1"/>
              <a:t>Billen</a:t>
            </a:r>
            <a:r>
              <a:rPr lang="en-US" dirty="0"/>
              <a:t>, 2017; Holt et al., 2015)</a:t>
            </a:r>
          </a:p>
          <a:p>
            <a:pPr marL="285750" indent="-285750">
              <a:buFont typeface="Arial" pitchFamily="34" charset="0"/>
              <a:buChar char="•"/>
            </a:pPr>
            <a:endParaRPr lang="en-US" dirty="0"/>
          </a:p>
          <a:p>
            <a:pPr marL="285750" indent="-285750">
              <a:buFont typeface="Arial" pitchFamily="34" charset="0"/>
              <a:buChar char="•"/>
            </a:pPr>
            <a:r>
              <a:rPr lang="en-US" dirty="0"/>
              <a:t>The lubrication effect of the weak crustal layer is further affected by its thickness which evolves with time. In constant crustal viscosity models its transient thinning may hamper lubrication especially if the thinned layer is not properly resolved (Sandiford and </a:t>
            </a:r>
            <a:r>
              <a:rPr lang="en-US" dirty="0" err="1"/>
              <a:t>Moresi</a:t>
            </a:r>
            <a:r>
              <a:rPr lang="en-US" dirty="0"/>
              <a:t>, 2019; </a:t>
            </a:r>
            <a:r>
              <a:rPr lang="cs-CZ" dirty="0"/>
              <a:t>Pokorný et al., </a:t>
            </a:r>
            <a:r>
              <a:rPr lang="en-US" dirty="0"/>
              <a:t>2021)</a:t>
            </a:r>
          </a:p>
          <a:p>
            <a:endParaRPr lang="en-US" dirty="0"/>
          </a:p>
        </p:txBody>
      </p:sp>
    </p:spTree>
    <p:extLst>
      <p:ext uri="{BB962C8B-B14F-4D97-AF65-F5344CB8AC3E}">
        <p14:creationId xmlns:p14="http://schemas.microsoft.com/office/powerpoint/2010/main" val="2742199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EXAMPLE 1:</a:t>
            </a:r>
            <a:r>
              <a:rPr lang="en-US" sz="3200" dirty="0"/>
              <a:t> </a:t>
            </a:r>
            <a:r>
              <a:rPr lang="en-US" sz="3200" dirty="0">
                <a:solidFill>
                  <a:schemeClr val="bg1"/>
                </a:solidFill>
              </a:rPr>
              <a:t>SEISMICITY IN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spTree>
    <p:extLst>
      <p:ext uri="{BB962C8B-B14F-4D97-AF65-F5344CB8AC3E}">
        <p14:creationId xmlns:p14="http://schemas.microsoft.com/office/powerpoint/2010/main" val="788857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pic>
        <p:nvPicPr>
          <p:cNvPr id="1084" name="Picture 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980728"/>
            <a:ext cx="2760776" cy="2619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lů 3"/>
          <p:cNvSpPr/>
          <p:nvPr/>
        </p:nvSpPr>
        <p:spPr>
          <a:xfrm rot="6555645">
            <a:off x="1880482" y="1847560"/>
            <a:ext cx="175822" cy="103683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182221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pic>
        <p:nvPicPr>
          <p:cNvPr id="1084" name="Picture 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980728"/>
            <a:ext cx="2760776" cy="2619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lů 3"/>
          <p:cNvSpPr/>
          <p:nvPr/>
        </p:nvSpPr>
        <p:spPr>
          <a:xfrm rot="6555645">
            <a:off x="1880482" y="1847560"/>
            <a:ext cx="175822" cy="103683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 name="TextBox 2"/>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17" name="Obráze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grpSp>
        <p:nvGrpSpPr>
          <p:cNvPr id="7" name="Group 6"/>
          <p:cNvGrpSpPr/>
          <p:nvPr/>
        </p:nvGrpSpPr>
        <p:grpSpPr>
          <a:xfrm>
            <a:off x="5652120" y="5301208"/>
            <a:ext cx="784367" cy="576064"/>
            <a:chOff x="3491880" y="5157192"/>
            <a:chExt cx="1072399" cy="747430"/>
          </a:xfrm>
        </p:grpSpPr>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Tree>
    <p:extLst>
      <p:ext uri="{BB962C8B-B14F-4D97-AF65-F5344CB8AC3E}">
        <p14:creationId xmlns:p14="http://schemas.microsoft.com/office/powerpoint/2010/main" val="3623950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pic>
        <p:nvPicPr>
          <p:cNvPr id="1084" name="Picture 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980728"/>
            <a:ext cx="2760776" cy="2619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lů 3"/>
          <p:cNvSpPr/>
          <p:nvPr/>
        </p:nvSpPr>
        <p:spPr>
          <a:xfrm rot="6555645">
            <a:off x="1880482" y="1847560"/>
            <a:ext cx="175822" cy="103683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 name="TextBox 2"/>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17" name="Obráze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grpSp>
        <p:nvGrpSpPr>
          <p:cNvPr id="7" name="Group 6"/>
          <p:cNvGrpSpPr/>
          <p:nvPr/>
        </p:nvGrpSpPr>
        <p:grpSpPr>
          <a:xfrm>
            <a:off x="5652120" y="5301208"/>
            <a:ext cx="784367" cy="576064"/>
            <a:chOff x="3491880" y="5157192"/>
            <a:chExt cx="1072399" cy="747430"/>
          </a:xfrm>
        </p:grpSpPr>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8" name="TextBox 7"/>
          <p:cNvSpPr txBox="1"/>
          <p:nvPr/>
        </p:nvSpPr>
        <p:spPr>
          <a:xfrm>
            <a:off x="3632183" y="4551511"/>
            <a:ext cx="4612225" cy="461665"/>
          </a:xfrm>
          <a:prstGeom prst="rect">
            <a:avLst/>
          </a:prstGeom>
          <a:solidFill>
            <a:schemeClr val="bg1"/>
          </a:solidFill>
          <a:ln w="12700">
            <a:solidFill>
              <a:schemeClr val="tx1"/>
            </a:solidFill>
          </a:ln>
        </p:spPr>
        <p:txBody>
          <a:bodyPr wrap="none" rtlCol="0">
            <a:spAutoFit/>
          </a:bodyPr>
          <a:lstStyle/>
          <a:p>
            <a:r>
              <a:rPr lang="en-US" sz="2400" dirty="0"/>
              <a:t>Stagnation </a:t>
            </a:r>
            <a:r>
              <a:rPr lang="en-US" sz="2400" b="1" dirty="0"/>
              <a:t>above</a:t>
            </a:r>
            <a:r>
              <a:rPr lang="en-US" sz="2400" dirty="0"/>
              <a:t> 660 km boundary</a:t>
            </a:r>
            <a:endParaRPr lang="cs-CZ" sz="2400" dirty="0"/>
          </a:p>
        </p:txBody>
      </p:sp>
    </p:spTree>
    <p:extLst>
      <p:ext uri="{BB962C8B-B14F-4D97-AF65-F5344CB8AC3E}">
        <p14:creationId xmlns:p14="http://schemas.microsoft.com/office/powerpoint/2010/main" val="2918446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pic>
        <p:nvPicPr>
          <p:cNvPr id="1084" name="Picture 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980728"/>
            <a:ext cx="2760776" cy="2619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lů 3"/>
          <p:cNvSpPr/>
          <p:nvPr/>
        </p:nvSpPr>
        <p:spPr>
          <a:xfrm rot="6555645">
            <a:off x="1880482" y="1847560"/>
            <a:ext cx="175822" cy="103683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 name="TextBox 2"/>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17" name="Obráze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pic>
        <p:nvPicPr>
          <p:cNvPr id="20" name="Obrázek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908720"/>
            <a:ext cx="2552281" cy="2445860"/>
          </a:xfrm>
          <a:prstGeom prst="rect">
            <a:avLst/>
          </a:prstGeom>
        </p:spPr>
      </p:pic>
      <p:grpSp>
        <p:nvGrpSpPr>
          <p:cNvPr id="7" name="Group 6"/>
          <p:cNvGrpSpPr/>
          <p:nvPr/>
        </p:nvGrpSpPr>
        <p:grpSpPr>
          <a:xfrm>
            <a:off x="5652120" y="5301208"/>
            <a:ext cx="784367" cy="576064"/>
            <a:chOff x="3491880" y="5157192"/>
            <a:chExt cx="1072399" cy="747430"/>
          </a:xfrm>
        </p:grpSpPr>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8" name="TextBox 7"/>
          <p:cNvSpPr txBox="1"/>
          <p:nvPr/>
        </p:nvSpPr>
        <p:spPr>
          <a:xfrm>
            <a:off x="3632183" y="4551511"/>
            <a:ext cx="4612225" cy="461665"/>
          </a:xfrm>
          <a:prstGeom prst="rect">
            <a:avLst/>
          </a:prstGeom>
          <a:solidFill>
            <a:schemeClr val="bg1"/>
          </a:solidFill>
          <a:ln w="12700">
            <a:solidFill>
              <a:schemeClr val="tx1"/>
            </a:solidFill>
          </a:ln>
        </p:spPr>
        <p:txBody>
          <a:bodyPr wrap="none" rtlCol="0">
            <a:spAutoFit/>
          </a:bodyPr>
          <a:lstStyle/>
          <a:p>
            <a:r>
              <a:rPr lang="en-US" sz="2400" dirty="0"/>
              <a:t>Stagnation </a:t>
            </a:r>
            <a:r>
              <a:rPr lang="en-US" sz="2400" b="1" dirty="0"/>
              <a:t>above</a:t>
            </a:r>
            <a:r>
              <a:rPr lang="en-US" sz="2400" dirty="0"/>
              <a:t> 660 km boundary</a:t>
            </a:r>
            <a:endParaRPr lang="cs-CZ" sz="2400" dirty="0"/>
          </a:p>
        </p:txBody>
      </p:sp>
    </p:spTree>
    <p:extLst>
      <p:ext uri="{BB962C8B-B14F-4D97-AF65-F5344CB8AC3E}">
        <p14:creationId xmlns:p14="http://schemas.microsoft.com/office/powerpoint/2010/main" val="662447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sp>
        <p:nvSpPr>
          <p:cNvPr id="29" name="TextovéPole 28"/>
          <p:cNvSpPr txBox="1"/>
          <p:nvPr/>
        </p:nvSpPr>
        <p:spPr>
          <a:xfrm>
            <a:off x="539552" y="6021726"/>
            <a:ext cx="4509440" cy="523220"/>
          </a:xfrm>
          <a:prstGeom prst="rect">
            <a:avLst/>
          </a:prstGeom>
          <a:noFill/>
        </p:spPr>
        <p:txBody>
          <a:bodyPr wrap="none" rtlCol="0">
            <a:spAutoFit/>
          </a:bodyPr>
          <a:lstStyle/>
          <a:p>
            <a:r>
              <a:rPr lang="en-GB" sz="2800" dirty="0">
                <a:solidFill>
                  <a:schemeClr val="accent1"/>
                </a:solidFill>
              </a:rPr>
              <a:t>No seismicity in flat-lying part</a:t>
            </a:r>
            <a:endParaRPr lang="cs-CZ" sz="2800" dirty="0">
              <a:solidFill>
                <a:schemeClr val="accent1"/>
              </a:solidFill>
            </a:endParaRPr>
          </a:p>
        </p:txBody>
      </p:sp>
      <p:pic>
        <p:nvPicPr>
          <p:cNvPr id="1084" name="Picture 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980728"/>
            <a:ext cx="2760776" cy="2619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Šipka dolů 3"/>
          <p:cNvSpPr/>
          <p:nvPr/>
        </p:nvSpPr>
        <p:spPr>
          <a:xfrm rot="6555645">
            <a:off x="1880482" y="1847560"/>
            <a:ext cx="175822" cy="103683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 name="TextBox 2"/>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17" name="Obráze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pic>
        <p:nvPicPr>
          <p:cNvPr id="20" name="Obrázek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908720"/>
            <a:ext cx="2552281" cy="2445860"/>
          </a:xfrm>
          <a:prstGeom prst="rect">
            <a:avLst/>
          </a:prstGeom>
        </p:spPr>
      </p:pic>
      <p:grpSp>
        <p:nvGrpSpPr>
          <p:cNvPr id="7" name="Group 6"/>
          <p:cNvGrpSpPr/>
          <p:nvPr/>
        </p:nvGrpSpPr>
        <p:grpSpPr>
          <a:xfrm>
            <a:off x="5652120" y="5301208"/>
            <a:ext cx="784367" cy="576064"/>
            <a:chOff x="3491880" y="5157192"/>
            <a:chExt cx="1072399" cy="747430"/>
          </a:xfrm>
        </p:grpSpPr>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8" name="TextBox 7"/>
          <p:cNvSpPr txBox="1"/>
          <p:nvPr/>
        </p:nvSpPr>
        <p:spPr>
          <a:xfrm>
            <a:off x="3632183" y="4551511"/>
            <a:ext cx="4612225" cy="461665"/>
          </a:xfrm>
          <a:prstGeom prst="rect">
            <a:avLst/>
          </a:prstGeom>
          <a:solidFill>
            <a:schemeClr val="bg1"/>
          </a:solidFill>
          <a:ln w="12700">
            <a:solidFill>
              <a:schemeClr val="tx1"/>
            </a:solidFill>
          </a:ln>
        </p:spPr>
        <p:txBody>
          <a:bodyPr wrap="none" rtlCol="0">
            <a:spAutoFit/>
          </a:bodyPr>
          <a:lstStyle/>
          <a:p>
            <a:r>
              <a:rPr lang="en-US" sz="2400" dirty="0"/>
              <a:t>Stagnation </a:t>
            </a:r>
            <a:r>
              <a:rPr lang="en-US" sz="2400" b="1" dirty="0"/>
              <a:t>above</a:t>
            </a:r>
            <a:r>
              <a:rPr lang="en-US" sz="2400" dirty="0"/>
              <a:t> 660 km boundary</a:t>
            </a:r>
            <a:endParaRPr lang="cs-CZ" sz="2400" dirty="0"/>
          </a:p>
        </p:txBody>
      </p:sp>
    </p:spTree>
    <p:extLst>
      <p:ext uri="{BB962C8B-B14F-4D97-AF65-F5344CB8AC3E}">
        <p14:creationId xmlns:p14="http://schemas.microsoft.com/office/powerpoint/2010/main" val="2918446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sp>
        <p:nvSpPr>
          <p:cNvPr id="3" name="TextovéPole 2"/>
          <p:cNvSpPr txBox="1"/>
          <p:nvPr/>
        </p:nvSpPr>
        <p:spPr>
          <a:xfrm>
            <a:off x="105880" y="1083320"/>
            <a:ext cx="3644716" cy="461665"/>
          </a:xfrm>
          <a:prstGeom prst="rect">
            <a:avLst/>
          </a:prstGeom>
          <a:noFill/>
        </p:spPr>
        <p:txBody>
          <a:bodyPr wrap="none" rtlCol="0">
            <a:spAutoFit/>
          </a:bodyPr>
          <a:lstStyle/>
          <a:p>
            <a:r>
              <a:rPr lang="en-US" sz="2400" b="1" dirty="0"/>
              <a:t>Analysis of seismic stresses</a:t>
            </a:r>
            <a:endParaRPr lang="cs-CZ" sz="2400" b="1" dirty="0"/>
          </a:p>
        </p:txBody>
      </p:sp>
      <p:grpSp>
        <p:nvGrpSpPr>
          <p:cNvPr id="4" name="Skupina 3"/>
          <p:cNvGrpSpPr/>
          <p:nvPr/>
        </p:nvGrpSpPr>
        <p:grpSpPr>
          <a:xfrm>
            <a:off x="4881297" y="1841717"/>
            <a:ext cx="3892015" cy="3522242"/>
            <a:chOff x="4881297" y="1841717"/>
            <a:chExt cx="3892015" cy="3522242"/>
          </a:xfrm>
        </p:grpSpPr>
        <p:pic>
          <p:nvPicPr>
            <p:cNvPr id="11" name="Obrázek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1297" y="1841717"/>
              <a:ext cx="3892015" cy="3522242"/>
            </a:xfrm>
            <a:prstGeom prst="rect">
              <a:avLst/>
            </a:prstGeom>
          </p:spPr>
        </p:pic>
        <p:sp>
          <p:nvSpPr>
            <p:cNvPr id="12" name="Šipka doprava 11"/>
            <p:cNvSpPr/>
            <p:nvPr/>
          </p:nvSpPr>
          <p:spPr>
            <a:xfrm rot="17896658">
              <a:off x="6263277" y="2804350"/>
              <a:ext cx="576064" cy="2686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9" name="Obdélník 14"/>
          <p:cNvSpPr/>
          <p:nvPr/>
        </p:nvSpPr>
        <p:spPr>
          <a:xfrm>
            <a:off x="6788152" y="2348880"/>
            <a:ext cx="520152" cy="249374"/>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391604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grpSp>
        <p:nvGrpSpPr>
          <p:cNvPr id="11" name="Skupina 10"/>
          <p:cNvGrpSpPr/>
          <p:nvPr/>
        </p:nvGrpSpPr>
        <p:grpSpPr>
          <a:xfrm>
            <a:off x="4881297" y="1841717"/>
            <a:ext cx="3892015" cy="3522242"/>
            <a:chOff x="4881297" y="1841717"/>
            <a:chExt cx="3892015" cy="3522242"/>
          </a:xfrm>
        </p:grpSpPr>
        <p:pic>
          <p:nvPicPr>
            <p:cNvPr id="14" name="Obrázek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1297" y="1841717"/>
              <a:ext cx="3892015" cy="3522242"/>
            </a:xfrm>
            <a:prstGeom prst="rect">
              <a:avLst/>
            </a:prstGeom>
          </p:spPr>
        </p:pic>
        <p:sp>
          <p:nvSpPr>
            <p:cNvPr id="15" name="Obdélník 14"/>
            <p:cNvSpPr/>
            <p:nvPr/>
          </p:nvSpPr>
          <p:spPr>
            <a:xfrm>
              <a:off x="6788152" y="2348880"/>
              <a:ext cx="520152" cy="249374"/>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Šipka doprava 15"/>
            <p:cNvSpPr/>
            <p:nvPr/>
          </p:nvSpPr>
          <p:spPr>
            <a:xfrm rot="17896658">
              <a:off x="6263277" y="2804350"/>
              <a:ext cx="576064" cy="2686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988840"/>
            <a:ext cx="3914142" cy="2674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ovéPole 2"/>
          <p:cNvSpPr txBox="1"/>
          <p:nvPr/>
        </p:nvSpPr>
        <p:spPr>
          <a:xfrm>
            <a:off x="105880" y="1083320"/>
            <a:ext cx="4626075" cy="830997"/>
          </a:xfrm>
          <a:prstGeom prst="rect">
            <a:avLst/>
          </a:prstGeom>
          <a:noFill/>
        </p:spPr>
        <p:txBody>
          <a:bodyPr wrap="none" rtlCol="0">
            <a:spAutoFit/>
          </a:bodyPr>
          <a:lstStyle/>
          <a:p>
            <a:r>
              <a:rPr lang="en-US" sz="2400" b="1" dirty="0"/>
              <a:t>Analysis of seismic stresses</a:t>
            </a:r>
          </a:p>
          <a:p>
            <a:r>
              <a:rPr lang="en-US" sz="2400" dirty="0"/>
              <a:t>39 events between 300 and 600 km</a:t>
            </a:r>
            <a:endParaRPr lang="cs-CZ" sz="2400" dirty="0"/>
          </a:p>
        </p:txBody>
      </p:sp>
      <p:sp>
        <p:nvSpPr>
          <p:cNvPr id="12" name="TextovéPole 2"/>
          <p:cNvSpPr txBox="1"/>
          <p:nvPr/>
        </p:nvSpPr>
        <p:spPr>
          <a:xfrm>
            <a:off x="105880" y="1083320"/>
            <a:ext cx="5961376" cy="830997"/>
          </a:xfrm>
          <a:prstGeom prst="rect">
            <a:avLst/>
          </a:prstGeom>
          <a:noFill/>
        </p:spPr>
        <p:txBody>
          <a:bodyPr wrap="none" rtlCol="0">
            <a:spAutoFit/>
          </a:bodyPr>
          <a:lstStyle/>
          <a:p>
            <a:r>
              <a:rPr lang="en-US" sz="2400" b="1" dirty="0"/>
              <a:t>Analysis of seismic stresses</a:t>
            </a:r>
          </a:p>
          <a:p>
            <a:r>
              <a:rPr lang="en-US" sz="2400" dirty="0"/>
              <a:t>39 events between 300 and 600 km, M</a:t>
            </a:r>
            <a:r>
              <a:rPr lang="en-US" sz="2400" baseline="-25000" dirty="0"/>
              <a:t>w</a:t>
            </a:r>
            <a:r>
              <a:rPr lang="en-US" sz="2400" dirty="0"/>
              <a:t> 5-6.9</a:t>
            </a:r>
            <a:endParaRPr lang="cs-CZ" sz="2400" dirty="0"/>
          </a:p>
        </p:txBody>
      </p:sp>
    </p:spTree>
    <p:extLst>
      <p:ext uri="{BB962C8B-B14F-4D97-AF65-F5344CB8AC3E}">
        <p14:creationId xmlns:p14="http://schemas.microsoft.com/office/powerpoint/2010/main" val="817516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988840"/>
            <a:ext cx="3914142" cy="2674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sp>
        <p:nvSpPr>
          <p:cNvPr id="4" name="Šipka doprava 3"/>
          <p:cNvSpPr/>
          <p:nvPr/>
        </p:nvSpPr>
        <p:spPr>
          <a:xfrm rot="3400408">
            <a:off x="3650342" y="5374481"/>
            <a:ext cx="576064" cy="2686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TextovéPole 15"/>
          <p:cNvSpPr txBox="1"/>
          <p:nvPr/>
        </p:nvSpPr>
        <p:spPr>
          <a:xfrm>
            <a:off x="2009444" y="5831050"/>
            <a:ext cx="6728317" cy="461665"/>
          </a:xfrm>
          <a:prstGeom prst="rect">
            <a:avLst/>
          </a:prstGeom>
          <a:noFill/>
        </p:spPr>
        <p:txBody>
          <a:bodyPr wrap="none" rtlCol="0">
            <a:spAutoFit/>
          </a:bodyPr>
          <a:lstStyle/>
          <a:p>
            <a:r>
              <a:rPr lang="en-GB" sz="2400" dirty="0" err="1">
                <a:solidFill>
                  <a:schemeClr val="accent1"/>
                </a:solidFill>
              </a:rPr>
              <a:t>Downdip</a:t>
            </a:r>
            <a:r>
              <a:rPr lang="en-GB" sz="2400" dirty="0">
                <a:solidFill>
                  <a:schemeClr val="accent1"/>
                </a:solidFill>
              </a:rPr>
              <a:t> compression in the dipping part of the slab</a:t>
            </a:r>
            <a:endParaRPr lang="cs-CZ" sz="2400" dirty="0">
              <a:solidFill>
                <a:schemeClr val="accent1"/>
              </a:solidFill>
            </a:endParaRPr>
          </a:p>
        </p:txBody>
      </p:sp>
      <p:grpSp>
        <p:nvGrpSpPr>
          <p:cNvPr id="14" name="Skupina 13"/>
          <p:cNvGrpSpPr/>
          <p:nvPr/>
        </p:nvGrpSpPr>
        <p:grpSpPr>
          <a:xfrm>
            <a:off x="4881297" y="1841717"/>
            <a:ext cx="3892015" cy="3522242"/>
            <a:chOff x="4881297" y="1841717"/>
            <a:chExt cx="3892015" cy="3522242"/>
          </a:xfrm>
        </p:grpSpPr>
        <p:pic>
          <p:nvPicPr>
            <p:cNvPr id="15" name="Obráze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1297" y="1841717"/>
              <a:ext cx="3892015" cy="3522242"/>
            </a:xfrm>
            <a:prstGeom prst="rect">
              <a:avLst/>
            </a:prstGeom>
          </p:spPr>
        </p:pic>
        <p:sp>
          <p:nvSpPr>
            <p:cNvPr id="18" name="Šipka doprava 17"/>
            <p:cNvSpPr/>
            <p:nvPr/>
          </p:nvSpPr>
          <p:spPr>
            <a:xfrm rot="17896658">
              <a:off x="6263277" y="2804350"/>
              <a:ext cx="576064" cy="2686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pic>
        <p:nvPicPr>
          <p:cNvPr id="19" name="Obrázek 18" descr="C:\Users\nobody\AppData\Local\Microsoft\Windows\INetCache\Content.Word\stress_directions.png"/>
          <p:cNvPicPr/>
          <p:nvPr/>
        </p:nvPicPr>
        <p:blipFill>
          <a:blip r:embed="rId4" cstate="print">
            <a:extLst>
              <a:ext uri="{28A0092B-C50C-407E-A947-70E740481C1C}">
                <a14:useLocalDpi xmlns:a14="http://schemas.microsoft.com/office/drawing/2010/main" val="0"/>
              </a:ext>
            </a:extLst>
          </a:blip>
          <a:srcRect l="11972" t="8470" r="10211" b="11124"/>
          <a:stretch>
            <a:fillRect/>
          </a:stretch>
        </p:blipFill>
        <p:spPr bwMode="auto">
          <a:xfrm>
            <a:off x="2506755" y="3123699"/>
            <a:ext cx="2497293" cy="1961485"/>
          </a:xfrm>
          <a:prstGeom prst="rect">
            <a:avLst/>
          </a:prstGeom>
          <a:noFill/>
          <a:ln>
            <a:noFill/>
          </a:ln>
        </p:spPr>
      </p:pic>
      <p:sp>
        <p:nvSpPr>
          <p:cNvPr id="20" name="Obdélník 14"/>
          <p:cNvSpPr/>
          <p:nvPr/>
        </p:nvSpPr>
        <p:spPr>
          <a:xfrm>
            <a:off x="6788152" y="2348880"/>
            <a:ext cx="520152" cy="249374"/>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TextovéPole 2"/>
          <p:cNvSpPr txBox="1"/>
          <p:nvPr/>
        </p:nvSpPr>
        <p:spPr>
          <a:xfrm>
            <a:off x="105880" y="1083320"/>
            <a:ext cx="4626075" cy="830997"/>
          </a:xfrm>
          <a:prstGeom prst="rect">
            <a:avLst/>
          </a:prstGeom>
          <a:noFill/>
        </p:spPr>
        <p:txBody>
          <a:bodyPr wrap="none" rtlCol="0">
            <a:spAutoFit/>
          </a:bodyPr>
          <a:lstStyle/>
          <a:p>
            <a:r>
              <a:rPr lang="en-US" sz="2400" b="1" dirty="0"/>
              <a:t>Analysis of seismic stresses</a:t>
            </a:r>
          </a:p>
          <a:p>
            <a:r>
              <a:rPr lang="en-US" sz="2400" dirty="0"/>
              <a:t>39 events between 300 and 600 km</a:t>
            </a:r>
            <a:endParaRPr lang="cs-CZ" sz="2400" dirty="0"/>
          </a:p>
        </p:txBody>
      </p:sp>
      <p:sp>
        <p:nvSpPr>
          <p:cNvPr id="22" name="TextovéPole 2"/>
          <p:cNvSpPr txBox="1"/>
          <p:nvPr/>
        </p:nvSpPr>
        <p:spPr>
          <a:xfrm>
            <a:off x="105880" y="1083320"/>
            <a:ext cx="5961376" cy="830997"/>
          </a:xfrm>
          <a:prstGeom prst="rect">
            <a:avLst/>
          </a:prstGeom>
          <a:noFill/>
        </p:spPr>
        <p:txBody>
          <a:bodyPr wrap="none" rtlCol="0">
            <a:spAutoFit/>
          </a:bodyPr>
          <a:lstStyle/>
          <a:p>
            <a:r>
              <a:rPr lang="en-US" sz="2400" b="1" dirty="0"/>
              <a:t>Analysis of seismic stresses</a:t>
            </a:r>
          </a:p>
          <a:p>
            <a:r>
              <a:rPr lang="en-US" sz="2400" dirty="0"/>
              <a:t>39 events between 300 and 600 km, M</a:t>
            </a:r>
            <a:r>
              <a:rPr lang="en-US" sz="2400" baseline="-25000" dirty="0"/>
              <a:t>w</a:t>
            </a:r>
            <a:r>
              <a:rPr lang="en-US" sz="2400" dirty="0"/>
              <a:t> 5-6.9</a:t>
            </a:r>
            <a:endParaRPr lang="cs-CZ" sz="2400" dirty="0"/>
          </a:p>
        </p:txBody>
      </p:sp>
    </p:spTree>
    <p:extLst>
      <p:ext uri="{BB962C8B-B14F-4D97-AF65-F5344CB8AC3E}">
        <p14:creationId xmlns:p14="http://schemas.microsoft.com/office/powerpoint/2010/main" val="64271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988840"/>
            <a:ext cx="3914142" cy="2674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SEISMICITY WESTERN PACIFIC</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sp>
        <p:nvSpPr>
          <p:cNvPr id="4" name="Šipka doprava 3"/>
          <p:cNvSpPr/>
          <p:nvPr/>
        </p:nvSpPr>
        <p:spPr>
          <a:xfrm rot="3400408">
            <a:off x="3650342" y="5374481"/>
            <a:ext cx="576064" cy="2686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TextovéPole 15"/>
          <p:cNvSpPr txBox="1"/>
          <p:nvPr/>
        </p:nvSpPr>
        <p:spPr>
          <a:xfrm>
            <a:off x="2009444" y="5831050"/>
            <a:ext cx="6728317" cy="830997"/>
          </a:xfrm>
          <a:prstGeom prst="rect">
            <a:avLst/>
          </a:prstGeom>
          <a:noFill/>
        </p:spPr>
        <p:txBody>
          <a:bodyPr wrap="none" rtlCol="0">
            <a:spAutoFit/>
          </a:bodyPr>
          <a:lstStyle/>
          <a:p>
            <a:r>
              <a:rPr lang="en-GB" sz="2400" dirty="0" err="1">
                <a:solidFill>
                  <a:schemeClr val="accent1"/>
                </a:solidFill>
              </a:rPr>
              <a:t>Downdip</a:t>
            </a:r>
            <a:r>
              <a:rPr lang="en-GB" sz="2400" dirty="0">
                <a:solidFill>
                  <a:schemeClr val="accent1"/>
                </a:solidFill>
              </a:rPr>
              <a:t> compression in the dipping part of the slab</a:t>
            </a:r>
          </a:p>
          <a:p>
            <a:r>
              <a:rPr lang="en-GB" sz="2400" b="1" dirty="0">
                <a:solidFill>
                  <a:schemeClr val="accent1"/>
                </a:solidFill>
              </a:rPr>
              <a:t>Dip angle ~ 27</a:t>
            </a:r>
            <a:r>
              <a:rPr lang="en-GB" sz="2400" b="1" baseline="30000" dirty="0">
                <a:solidFill>
                  <a:schemeClr val="accent1"/>
                </a:solidFill>
              </a:rPr>
              <a:t>o</a:t>
            </a:r>
            <a:endParaRPr lang="cs-CZ" sz="2400" b="1" baseline="30000" dirty="0">
              <a:solidFill>
                <a:schemeClr val="accent1"/>
              </a:solidFill>
            </a:endParaRPr>
          </a:p>
        </p:txBody>
      </p:sp>
      <p:grpSp>
        <p:nvGrpSpPr>
          <p:cNvPr id="14" name="Skupina 13"/>
          <p:cNvGrpSpPr/>
          <p:nvPr/>
        </p:nvGrpSpPr>
        <p:grpSpPr>
          <a:xfrm>
            <a:off x="4881297" y="1841717"/>
            <a:ext cx="3892015" cy="3522242"/>
            <a:chOff x="4881297" y="1841717"/>
            <a:chExt cx="3892015" cy="3522242"/>
          </a:xfrm>
        </p:grpSpPr>
        <p:pic>
          <p:nvPicPr>
            <p:cNvPr id="15" name="Obráze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1297" y="1841717"/>
              <a:ext cx="3892015" cy="3522242"/>
            </a:xfrm>
            <a:prstGeom prst="rect">
              <a:avLst/>
            </a:prstGeom>
          </p:spPr>
        </p:pic>
        <p:sp>
          <p:nvSpPr>
            <p:cNvPr id="18" name="Šipka doprava 17"/>
            <p:cNvSpPr/>
            <p:nvPr/>
          </p:nvSpPr>
          <p:spPr>
            <a:xfrm rot="17896658">
              <a:off x="6263277" y="2804350"/>
              <a:ext cx="576064" cy="2686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pic>
        <p:nvPicPr>
          <p:cNvPr id="19" name="Obrázek 18" descr="C:\Users\nobody\AppData\Local\Microsoft\Windows\INetCache\Content.Word\stress_directions.png"/>
          <p:cNvPicPr/>
          <p:nvPr/>
        </p:nvPicPr>
        <p:blipFill>
          <a:blip r:embed="rId4" cstate="print">
            <a:extLst>
              <a:ext uri="{28A0092B-C50C-407E-A947-70E740481C1C}">
                <a14:useLocalDpi xmlns:a14="http://schemas.microsoft.com/office/drawing/2010/main" val="0"/>
              </a:ext>
            </a:extLst>
          </a:blip>
          <a:srcRect l="11972" t="8470" r="10211" b="11124"/>
          <a:stretch>
            <a:fillRect/>
          </a:stretch>
        </p:blipFill>
        <p:spPr bwMode="auto">
          <a:xfrm>
            <a:off x="2506755" y="3123699"/>
            <a:ext cx="2497293" cy="1961485"/>
          </a:xfrm>
          <a:prstGeom prst="rect">
            <a:avLst/>
          </a:prstGeom>
          <a:noFill/>
          <a:ln>
            <a:noFill/>
          </a:ln>
        </p:spPr>
      </p:pic>
      <p:sp>
        <p:nvSpPr>
          <p:cNvPr id="20" name="Obdélník 14"/>
          <p:cNvSpPr/>
          <p:nvPr/>
        </p:nvSpPr>
        <p:spPr>
          <a:xfrm>
            <a:off x="6788152" y="2348880"/>
            <a:ext cx="520152" cy="249374"/>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TextovéPole 2"/>
          <p:cNvSpPr txBox="1"/>
          <p:nvPr/>
        </p:nvSpPr>
        <p:spPr>
          <a:xfrm>
            <a:off x="105880" y="1083320"/>
            <a:ext cx="5961376" cy="830997"/>
          </a:xfrm>
          <a:prstGeom prst="rect">
            <a:avLst/>
          </a:prstGeom>
          <a:noFill/>
        </p:spPr>
        <p:txBody>
          <a:bodyPr wrap="none" rtlCol="0">
            <a:spAutoFit/>
          </a:bodyPr>
          <a:lstStyle/>
          <a:p>
            <a:r>
              <a:rPr lang="en-US" sz="2400" b="1" dirty="0"/>
              <a:t>Analysis of seismic stresses</a:t>
            </a:r>
          </a:p>
          <a:p>
            <a:r>
              <a:rPr lang="en-US" sz="2400" dirty="0"/>
              <a:t>39 events between 300 and 600 km, M</a:t>
            </a:r>
            <a:r>
              <a:rPr lang="en-US" sz="2400" baseline="-25000" dirty="0"/>
              <a:t>w</a:t>
            </a:r>
            <a:r>
              <a:rPr lang="en-US" sz="2400" dirty="0"/>
              <a:t> 5-6.9</a:t>
            </a:r>
            <a:endParaRPr lang="cs-CZ" sz="2400" dirty="0"/>
          </a:p>
        </p:txBody>
      </p:sp>
    </p:spTree>
    <p:extLst>
      <p:ext uri="{BB962C8B-B14F-4D97-AF65-F5344CB8AC3E}">
        <p14:creationId xmlns:p14="http://schemas.microsoft.com/office/powerpoint/2010/main" val="1022512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en-US" sz="3200" dirty="0">
                <a:solidFill>
                  <a:schemeClr val="bg1"/>
                </a:solidFill>
              </a:rPr>
              <a:t>MODEL</a:t>
            </a:r>
            <a:endParaRPr lang="cs-CZ" sz="3200" dirty="0">
              <a:solidFill>
                <a:schemeClr val="bg1"/>
              </a:solidFill>
            </a:endParaRPr>
          </a:p>
        </p:txBody>
      </p:sp>
      <p:sp>
        <p:nvSpPr>
          <p:cNvPr id="3" name="TextovéPole 2"/>
          <p:cNvSpPr txBox="1"/>
          <p:nvPr/>
        </p:nvSpPr>
        <p:spPr>
          <a:xfrm>
            <a:off x="105880" y="807095"/>
            <a:ext cx="7995907" cy="461665"/>
          </a:xfrm>
          <a:prstGeom prst="rect">
            <a:avLst/>
          </a:prstGeom>
          <a:noFill/>
        </p:spPr>
        <p:txBody>
          <a:bodyPr wrap="none" rtlCol="0">
            <a:spAutoFit/>
          </a:bodyPr>
          <a:lstStyle/>
          <a:p>
            <a:r>
              <a:rPr lang="en-GB" sz="2400" dirty="0"/>
              <a:t>Free subduction model of Pacific subduction with ageing plate </a:t>
            </a:r>
          </a:p>
        </p:txBody>
      </p:sp>
      <p:grpSp>
        <p:nvGrpSpPr>
          <p:cNvPr id="20" name="Skupina 19"/>
          <p:cNvGrpSpPr/>
          <p:nvPr/>
        </p:nvGrpSpPr>
        <p:grpSpPr>
          <a:xfrm flipH="1">
            <a:off x="179512" y="1652491"/>
            <a:ext cx="4897105" cy="1497091"/>
            <a:chOff x="1115616" y="2026945"/>
            <a:chExt cx="4752528" cy="1402055"/>
          </a:xfrm>
        </p:grpSpPr>
        <p:sp>
          <p:nvSpPr>
            <p:cNvPr id="5" name="Obdélník 4"/>
            <p:cNvSpPr/>
            <p:nvPr/>
          </p:nvSpPr>
          <p:spPr>
            <a:xfrm>
              <a:off x="1115616" y="2132856"/>
              <a:ext cx="4752528" cy="129614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Volný tvar 5"/>
            <p:cNvSpPr/>
            <p:nvPr/>
          </p:nvSpPr>
          <p:spPr>
            <a:xfrm>
              <a:off x="1123200" y="2131199"/>
              <a:ext cx="2973600" cy="247877"/>
            </a:xfrm>
            <a:custGeom>
              <a:avLst/>
              <a:gdLst>
                <a:gd name="connsiteX0" fmla="*/ 0 w 2973600"/>
                <a:gd name="connsiteY0" fmla="*/ 0 h 216000"/>
                <a:gd name="connsiteX1" fmla="*/ 1029600 w 2973600"/>
                <a:gd name="connsiteY1" fmla="*/ 129600 h 216000"/>
                <a:gd name="connsiteX2" fmla="*/ 2692800 w 2973600"/>
                <a:gd name="connsiteY2" fmla="*/ 57600 h 216000"/>
                <a:gd name="connsiteX3" fmla="*/ 2800800 w 2973600"/>
                <a:gd name="connsiteY3" fmla="*/ 86400 h 216000"/>
                <a:gd name="connsiteX4" fmla="*/ 2872800 w 2973600"/>
                <a:gd name="connsiteY4" fmla="*/ 165600 h 216000"/>
                <a:gd name="connsiteX5" fmla="*/ 2944800 w 2973600"/>
                <a:gd name="connsiteY5" fmla="*/ 216000 h 216000"/>
                <a:gd name="connsiteX6" fmla="*/ 2973600 w 2973600"/>
                <a:gd name="connsiteY6" fmla="*/ 180000 h 216000"/>
                <a:gd name="connsiteX7" fmla="*/ 2894400 w 2973600"/>
                <a:gd name="connsiteY7" fmla="*/ 93600 h 216000"/>
                <a:gd name="connsiteX8" fmla="*/ 2786400 w 2973600"/>
                <a:gd name="connsiteY8" fmla="*/ 21600 h 216000"/>
                <a:gd name="connsiteX9" fmla="*/ 2707200 w 2973600"/>
                <a:gd name="connsiteY9" fmla="*/ 7200 h 216000"/>
                <a:gd name="connsiteX10" fmla="*/ 0 w 2973600"/>
                <a:gd name="connsiteY10" fmla="*/ 0 h 2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3600" h="216000">
                  <a:moveTo>
                    <a:pt x="0" y="0"/>
                  </a:moveTo>
                  <a:lnTo>
                    <a:pt x="1029600" y="129600"/>
                  </a:lnTo>
                  <a:lnTo>
                    <a:pt x="2692800" y="57600"/>
                  </a:lnTo>
                  <a:lnTo>
                    <a:pt x="2800800" y="86400"/>
                  </a:lnTo>
                  <a:lnTo>
                    <a:pt x="2872800" y="165600"/>
                  </a:lnTo>
                  <a:lnTo>
                    <a:pt x="2944800" y="216000"/>
                  </a:lnTo>
                  <a:lnTo>
                    <a:pt x="2973600" y="180000"/>
                  </a:lnTo>
                  <a:lnTo>
                    <a:pt x="2894400" y="93600"/>
                  </a:lnTo>
                  <a:lnTo>
                    <a:pt x="2786400" y="21600"/>
                  </a:lnTo>
                  <a:lnTo>
                    <a:pt x="2707200" y="72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7"/>
            <p:cNvSpPr/>
            <p:nvPr/>
          </p:nvSpPr>
          <p:spPr>
            <a:xfrm>
              <a:off x="3873600" y="2131200"/>
              <a:ext cx="1944000" cy="122400"/>
            </a:xfrm>
            <a:custGeom>
              <a:avLst/>
              <a:gdLst>
                <a:gd name="connsiteX0" fmla="*/ 0 w 1944000"/>
                <a:gd name="connsiteY0" fmla="*/ 0 h 122400"/>
                <a:gd name="connsiteX1" fmla="*/ 172800 w 1944000"/>
                <a:gd name="connsiteY1" fmla="*/ 122400 h 122400"/>
                <a:gd name="connsiteX2" fmla="*/ 756000 w 1944000"/>
                <a:gd name="connsiteY2" fmla="*/ 122400 h 122400"/>
                <a:gd name="connsiteX3" fmla="*/ 1375200 w 1944000"/>
                <a:gd name="connsiteY3" fmla="*/ 108000 h 122400"/>
                <a:gd name="connsiteX4" fmla="*/ 1584000 w 1944000"/>
                <a:gd name="connsiteY4" fmla="*/ 93600 h 122400"/>
                <a:gd name="connsiteX5" fmla="*/ 1756800 w 1944000"/>
                <a:gd name="connsiteY5" fmla="*/ 72000 h 122400"/>
                <a:gd name="connsiteX6" fmla="*/ 1936800 w 1944000"/>
                <a:gd name="connsiteY6" fmla="*/ 21600 h 122400"/>
                <a:gd name="connsiteX7" fmla="*/ 1944000 w 1944000"/>
                <a:gd name="connsiteY7" fmla="*/ 0 h 122400"/>
                <a:gd name="connsiteX8" fmla="*/ 50400 w 1944000"/>
                <a:gd name="connsiteY8" fmla="*/ 0 h 122400"/>
                <a:gd name="connsiteX9" fmla="*/ 0 w 1944000"/>
                <a:gd name="connsiteY9" fmla="*/ 0 h 1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000" h="122400">
                  <a:moveTo>
                    <a:pt x="0" y="0"/>
                  </a:moveTo>
                  <a:lnTo>
                    <a:pt x="172800" y="122400"/>
                  </a:lnTo>
                  <a:lnTo>
                    <a:pt x="756000" y="122400"/>
                  </a:lnTo>
                  <a:lnTo>
                    <a:pt x="1375200" y="108000"/>
                  </a:lnTo>
                  <a:lnTo>
                    <a:pt x="1584000" y="93600"/>
                  </a:lnTo>
                  <a:lnTo>
                    <a:pt x="1756800" y="72000"/>
                  </a:lnTo>
                  <a:lnTo>
                    <a:pt x="1936800" y="21600"/>
                  </a:lnTo>
                  <a:lnTo>
                    <a:pt x="1944000" y="0"/>
                  </a:lnTo>
                  <a:lnTo>
                    <a:pt x="50400" y="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Volný tvar 8"/>
            <p:cNvSpPr/>
            <p:nvPr/>
          </p:nvSpPr>
          <p:spPr>
            <a:xfrm>
              <a:off x="1324800" y="2131200"/>
              <a:ext cx="2757600" cy="194400"/>
            </a:xfrm>
            <a:custGeom>
              <a:avLst/>
              <a:gdLst>
                <a:gd name="connsiteX0" fmla="*/ 0 w 2757600"/>
                <a:gd name="connsiteY0" fmla="*/ 0 h 194400"/>
                <a:gd name="connsiteX1" fmla="*/ 2448000 w 2757600"/>
                <a:gd name="connsiteY1" fmla="*/ 7200 h 194400"/>
                <a:gd name="connsiteX2" fmla="*/ 2599200 w 2757600"/>
                <a:gd name="connsiteY2" fmla="*/ 21600 h 194400"/>
                <a:gd name="connsiteX3" fmla="*/ 2671200 w 2757600"/>
                <a:gd name="connsiteY3" fmla="*/ 64800 h 194400"/>
                <a:gd name="connsiteX4" fmla="*/ 2728800 w 2757600"/>
                <a:gd name="connsiteY4" fmla="*/ 122400 h 194400"/>
                <a:gd name="connsiteX5" fmla="*/ 2757600 w 2757600"/>
                <a:gd name="connsiteY5" fmla="*/ 194400 h 19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7600" h="194400">
                  <a:moveTo>
                    <a:pt x="0" y="0"/>
                  </a:moveTo>
                  <a:lnTo>
                    <a:pt x="2448000" y="7200"/>
                  </a:lnTo>
                  <a:lnTo>
                    <a:pt x="2599200" y="21600"/>
                  </a:lnTo>
                  <a:lnTo>
                    <a:pt x="2671200" y="64800"/>
                  </a:lnTo>
                  <a:lnTo>
                    <a:pt x="2728800" y="122400"/>
                  </a:lnTo>
                  <a:lnTo>
                    <a:pt x="2757600" y="19440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1" name="Přímá spojnice se šipkou 10"/>
            <p:cNvCxnSpPr/>
            <p:nvPr/>
          </p:nvCxnSpPr>
          <p:spPr>
            <a:xfrm flipV="1">
              <a:off x="1115616" y="2026945"/>
              <a:ext cx="1029984" cy="0"/>
            </a:xfrm>
            <a:prstGeom prst="straightConnector1">
              <a:avLst/>
            </a:prstGeom>
            <a:ln>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17" name="Přímá spojnice se šipkou 16"/>
            <p:cNvCxnSpPr/>
            <p:nvPr/>
          </p:nvCxnSpPr>
          <p:spPr>
            <a:xfrm flipV="1">
              <a:off x="2153616" y="2026945"/>
              <a:ext cx="1719984" cy="1200"/>
            </a:xfrm>
            <a:prstGeom prst="straightConnector1">
              <a:avLst/>
            </a:prstGeom>
            <a:ln>
              <a:solidFill>
                <a:schemeClr val="tx1"/>
              </a:solidFill>
              <a:headEnd type="none"/>
              <a:tailEnd type="diamond"/>
            </a:ln>
          </p:spPr>
          <p:style>
            <a:lnRef idx="1">
              <a:schemeClr val="accent1"/>
            </a:lnRef>
            <a:fillRef idx="0">
              <a:schemeClr val="accent1"/>
            </a:fillRef>
            <a:effectRef idx="0">
              <a:schemeClr val="accent1"/>
            </a:effectRef>
            <a:fontRef idx="minor">
              <a:schemeClr val="tx1"/>
            </a:fontRef>
          </p:style>
        </p:cxnSp>
      </p:grpSp>
      <p:sp>
        <p:nvSpPr>
          <p:cNvPr id="18" name="TextovéPole 17"/>
          <p:cNvSpPr txBox="1"/>
          <p:nvPr/>
        </p:nvSpPr>
        <p:spPr>
          <a:xfrm>
            <a:off x="2631741" y="1340768"/>
            <a:ext cx="2491388" cy="369332"/>
          </a:xfrm>
          <a:prstGeom prst="rect">
            <a:avLst/>
          </a:prstGeom>
          <a:noFill/>
        </p:spPr>
        <p:txBody>
          <a:bodyPr wrap="none" rtlCol="0">
            <a:spAutoFit/>
          </a:bodyPr>
          <a:lstStyle/>
          <a:p>
            <a:r>
              <a:rPr lang="en-GB" dirty="0"/>
              <a:t>3000 km            2000 km</a:t>
            </a:r>
            <a:endParaRPr lang="cs-CZ" dirty="0"/>
          </a:p>
        </p:txBody>
      </p:sp>
      <p:sp>
        <p:nvSpPr>
          <p:cNvPr id="19" name="TextovéPole 18"/>
          <p:cNvSpPr txBox="1"/>
          <p:nvPr/>
        </p:nvSpPr>
        <p:spPr>
          <a:xfrm>
            <a:off x="2052283" y="1890968"/>
            <a:ext cx="2933816" cy="338554"/>
          </a:xfrm>
          <a:prstGeom prst="rect">
            <a:avLst/>
          </a:prstGeom>
          <a:noFill/>
        </p:spPr>
        <p:txBody>
          <a:bodyPr wrap="none" rtlCol="0">
            <a:spAutoFit/>
          </a:bodyPr>
          <a:lstStyle/>
          <a:p>
            <a:r>
              <a:rPr lang="en-GB" sz="1600" dirty="0">
                <a:solidFill>
                  <a:schemeClr val="accent1"/>
                </a:solidFill>
              </a:rPr>
              <a:t>20 </a:t>
            </a:r>
            <a:r>
              <a:rPr lang="en-GB" sz="1600" dirty="0" err="1">
                <a:solidFill>
                  <a:schemeClr val="accent1"/>
                </a:solidFill>
              </a:rPr>
              <a:t>Myr</a:t>
            </a:r>
            <a:r>
              <a:rPr lang="en-GB" sz="1600" dirty="0">
                <a:solidFill>
                  <a:schemeClr val="accent1"/>
                </a:solidFill>
              </a:rPr>
              <a:t> old                  100 </a:t>
            </a:r>
            <a:r>
              <a:rPr lang="en-GB" sz="1600" dirty="0" err="1">
                <a:solidFill>
                  <a:schemeClr val="accent1"/>
                </a:solidFill>
              </a:rPr>
              <a:t>Myr</a:t>
            </a:r>
            <a:r>
              <a:rPr lang="en-GB" sz="1600" dirty="0">
                <a:solidFill>
                  <a:schemeClr val="accent1"/>
                </a:solidFill>
              </a:rPr>
              <a:t> old</a:t>
            </a:r>
            <a:endParaRPr lang="cs-CZ" sz="1600" dirty="0">
              <a:solidFill>
                <a:schemeClr val="accent1"/>
              </a:solidFill>
            </a:endParaRPr>
          </a:p>
        </p:txBody>
      </p:sp>
      <p:sp>
        <p:nvSpPr>
          <p:cNvPr id="21" name="TextovéPole 15"/>
          <p:cNvSpPr txBox="1"/>
          <p:nvPr/>
        </p:nvSpPr>
        <p:spPr>
          <a:xfrm>
            <a:off x="104054" y="3212976"/>
            <a:ext cx="9039946" cy="3600986"/>
          </a:xfrm>
          <a:prstGeom prst="rect">
            <a:avLst/>
          </a:prstGeom>
          <a:noFill/>
        </p:spPr>
        <p:txBody>
          <a:bodyPr wrap="square" rtlCol="0">
            <a:spAutoFit/>
          </a:bodyPr>
          <a:lstStyle/>
          <a:p>
            <a:pPr marL="285750" indent="-285750">
              <a:buFont typeface="Arial" panose="020B0604020202020204" pitchFamily="34" charset="0"/>
              <a:buChar char="•"/>
            </a:pPr>
            <a:r>
              <a:rPr lang="en-GB" sz="2400" dirty="0"/>
              <a:t>EB, nonlinear composite rheology</a:t>
            </a:r>
          </a:p>
          <a:p>
            <a:pPr marL="285750" indent="-285750">
              <a:buFont typeface="Arial" panose="020B0604020202020204" pitchFamily="34" charset="0"/>
              <a:buChar char="•"/>
            </a:pPr>
            <a:r>
              <a:rPr lang="en-GB" sz="2400" dirty="0"/>
              <a:t>Major phase transitions</a:t>
            </a:r>
          </a:p>
          <a:p>
            <a:pPr marL="285750" indent="-285750">
              <a:buFont typeface="Arial" panose="020B0604020202020204" pitchFamily="34" charset="0"/>
              <a:buChar char="•"/>
            </a:pPr>
            <a:r>
              <a:rPr lang="en-GB" sz="2400" dirty="0"/>
              <a:t>Viscosity increase at 660 km or 1000 km</a:t>
            </a:r>
          </a:p>
          <a:p>
            <a:pPr marL="285750" indent="-285750">
              <a:buFont typeface="Arial" panose="020B0604020202020204" pitchFamily="34" charset="0"/>
              <a:buChar char="•"/>
            </a:pPr>
            <a:r>
              <a:rPr lang="en-GB" sz="2400" dirty="0"/>
              <a:t>Weak and buoyant oceanic crust</a:t>
            </a:r>
          </a:p>
          <a:p>
            <a:pPr marL="285750" indent="-285750">
              <a:buFont typeface="Arial" panose="020B0604020202020204" pitchFamily="34" charset="0"/>
              <a:buChar char="•"/>
            </a:pPr>
            <a:r>
              <a:rPr lang="en-GB" sz="2400" dirty="0"/>
              <a:t>Initial setup following Yang et al. (2018)</a:t>
            </a:r>
          </a:p>
          <a:p>
            <a:endParaRPr lang="en-GB" sz="2400" dirty="0"/>
          </a:p>
          <a:p>
            <a:r>
              <a:rPr lang="en-GB" sz="2800" dirty="0">
                <a:solidFill>
                  <a:srgbClr val="FF0000"/>
                </a:solidFill>
              </a:rPr>
              <a:t>Can we fit dip angle, flat-lying part above 660 km depth, </a:t>
            </a:r>
            <a:r>
              <a:rPr lang="en-GB" sz="2800" dirty="0" err="1">
                <a:solidFill>
                  <a:srgbClr val="FF0000"/>
                </a:solidFill>
              </a:rPr>
              <a:t>downdip</a:t>
            </a:r>
            <a:r>
              <a:rPr lang="en-GB" sz="2800" dirty="0">
                <a:solidFill>
                  <a:srgbClr val="FF0000"/>
                </a:solidFill>
              </a:rPr>
              <a:t> compression? Indication for missing seismicity in flat part?</a:t>
            </a:r>
          </a:p>
        </p:txBody>
      </p:sp>
      <p:cxnSp>
        <p:nvCxnSpPr>
          <p:cNvPr id="24" name="Straight Connector 23"/>
          <p:cNvCxnSpPr/>
          <p:nvPr/>
        </p:nvCxnSpPr>
        <p:spPr>
          <a:xfrm>
            <a:off x="179512" y="2167967"/>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79512" y="2348880"/>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386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en-US" sz="3200" dirty="0">
                <a:solidFill>
                  <a:schemeClr val="bg1"/>
                </a:solidFill>
              </a:rPr>
              <a:t>MODEL STRESSES</a:t>
            </a:r>
            <a:endParaRPr lang="cs-CZ" sz="3200" dirty="0">
              <a:solidFill>
                <a:schemeClr val="bg1"/>
              </a:solidFill>
            </a:endParaRPr>
          </a:p>
        </p:txBody>
      </p:sp>
      <p:pic>
        <p:nvPicPr>
          <p:cNvPr id="36" name="Obrázek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14900" y="1981660"/>
            <a:ext cx="3877709" cy="1571245"/>
          </a:xfrm>
          <a:prstGeom prst="rect">
            <a:avLst/>
          </a:prstGeom>
        </p:spPr>
      </p:pic>
      <p:pic>
        <p:nvPicPr>
          <p:cNvPr id="37" name="Obrázek 36"/>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flipH="1">
            <a:off x="511056" y="4125172"/>
            <a:ext cx="3895200" cy="1569600"/>
          </a:xfrm>
          <a:prstGeom prst="rect">
            <a:avLst/>
          </a:prstGeom>
        </p:spPr>
      </p:pic>
      <p:pic>
        <p:nvPicPr>
          <p:cNvPr id="38" name="Obrázek 37"/>
          <p:cNvPicPr preferRelativeResize="0">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061118" y="1981660"/>
            <a:ext cx="3895200" cy="1569600"/>
          </a:xfrm>
          <a:prstGeom prst="rect">
            <a:avLst/>
          </a:prstGeom>
        </p:spPr>
      </p:pic>
      <p:pic>
        <p:nvPicPr>
          <p:cNvPr id="39" name="Obrázek 38"/>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flipH="1">
            <a:off x="5061112" y="4131899"/>
            <a:ext cx="3895200" cy="1567941"/>
          </a:xfrm>
          <a:prstGeom prst="rect">
            <a:avLst/>
          </a:prstGeom>
        </p:spPr>
      </p:pic>
      <p:sp>
        <p:nvSpPr>
          <p:cNvPr id="40" name="TextovéPole 39"/>
          <p:cNvSpPr txBox="1"/>
          <p:nvPr/>
        </p:nvSpPr>
        <p:spPr>
          <a:xfrm>
            <a:off x="24465" y="1587392"/>
            <a:ext cx="9023817" cy="400110"/>
          </a:xfrm>
          <a:prstGeom prst="rect">
            <a:avLst/>
          </a:prstGeom>
          <a:noFill/>
        </p:spPr>
        <p:txBody>
          <a:bodyPr wrap="none" rtlCol="0">
            <a:spAutoFit/>
          </a:bodyPr>
          <a:lstStyle/>
          <a:p>
            <a:r>
              <a:rPr lang="en-GB" sz="2000" dirty="0"/>
              <a:t>       </a:t>
            </a:r>
            <a:r>
              <a:rPr lang="en-GB" sz="2000" dirty="0" err="1">
                <a:latin typeface="Symbol" panose="05050102010706020507" pitchFamily="18" charset="2"/>
              </a:rPr>
              <a:t>Dr</a:t>
            </a:r>
            <a:r>
              <a:rPr lang="en-GB" sz="2000" baseline="-25000" dirty="0" err="1"/>
              <a:t>cr</a:t>
            </a:r>
            <a:r>
              <a:rPr lang="en-GB" sz="2000" dirty="0"/>
              <a:t> = -200 kg/m</a:t>
            </a:r>
            <a:r>
              <a:rPr lang="en-GB" sz="2000" baseline="30000" dirty="0"/>
              <a:t>3</a:t>
            </a:r>
            <a:r>
              <a:rPr lang="en-GB" sz="2000" dirty="0"/>
              <a:t>,  weak ph. trans.                 </a:t>
            </a:r>
            <a:r>
              <a:rPr lang="en-GB" sz="2000" dirty="0" err="1">
                <a:latin typeface="Symbol" panose="05050102010706020507" pitchFamily="18" charset="2"/>
              </a:rPr>
              <a:t>Dr</a:t>
            </a:r>
            <a:r>
              <a:rPr lang="en-GB" sz="2000" baseline="-25000" dirty="0" err="1"/>
              <a:t>cr</a:t>
            </a:r>
            <a:r>
              <a:rPr lang="en-GB" sz="2000" dirty="0"/>
              <a:t> = -200 kg/m</a:t>
            </a:r>
            <a:r>
              <a:rPr lang="en-GB" sz="2000" baseline="30000" dirty="0"/>
              <a:t>3</a:t>
            </a:r>
            <a:r>
              <a:rPr lang="en-GB" sz="2000" dirty="0"/>
              <a:t>,  strong ph. trans. </a:t>
            </a:r>
            <a:endParaRPr lang="cs-CZ" sz="2000" dirty="0"/>
          </a:p>
        </p:txBody>
      </p:sp>
      <p:sp>
        <p:nvSpPr>
          <p:cNvPr id="41" name="TextovéPole 40"/>
          <p:cNvSpPr txBox="1"/>
          <p:nvPr/>
        </p:nvSpPr>
        <p:spPr>
          <a:xfrm>
            <a:off x="28004" y="3717450"/>
            <a:ext cx="7939609" cy="400110"/>
          </a:xfrm>
          <a:prstGeom prst="rect">
            <a:avLst/>
          </a:prstGeom>
          <a:noFill/>
        </p:spPr>
        <p:txBody>
          <a:bodyPr wrap="none" rtlCol="0">
            <a:spAutoFit/>
          </a:bodyPr>
          <a:lstStyle/>
          <a:p>
            <a:r>
              <a:rPr lang="en-GB" sz="2000" dirty="0"/>
              <a:t>       </a:t>
            </a:r>
            <a:r>
              <a:rPr lang="en-GB" sz="2000" dirty="0" err="1">
                <a:latin typeface="Symbol" panose="05050102010706020507" pitchFamily="18" charset="2"/>
              </a:rPr>
              <a:t>Dr</a:t>
            </a:r>
            <a:r>
              <a:rPr lang="en-GB" sz="2000" baseline="-25000" dirty="0" err="1"/>
              <a:t>cr</a:t>
            </a:r>
            <a:r>
              <a:rPr lang="en-GB" sz="2000" dirty="0"/>
              <a:t> = 0,  weak ph. trans                                    </a:t>
            </a:r>
            <a:r>
              <a:rPr lang="en-GB" sz="2000" dirty="0" err="1">
                <a:latin typeface="Symbol" panose="05050102010706020507" pitchFamily="18" charset="2"/>
              </a:rPr>
              <a:t>Dr</a:t>
            </a:r>
            <a:r>
              <a:rPr lang="en-GB" sz="2000" baseline="-25000" dirty="0" err="1"/>
              <a:t>cr</a:t>
            </a:r>
            <a:r>
              <a:rPr lang="en-GB" sz="2000" dirty="0"/>
              <a:t> = 0,  strong ph. trans. </a:t>
            </a:r>
            <a:endParaRPr lang="cs-CZ" sz="2000" dirty="0"/>
          </a:p>
        </p:txBody>
      </p:sp>
      <p:pic>
        <p:nvPicPr>
          <p:cNvPr id="42" name="Obrázek 41"/>
          <p:cNvPicPr>
            <a:picLocks noChangeAspect="1"/>
          </p:cNvPicPr>
          <p:nvPr/>
        </p:nvPicPr>
        <p:blipFill>
          <a:blip r:embed="rId7"/>
          <a:stretch>
            <a:fillRect/>
          </a:stretch>
        </p:blipFill>
        <p:spPr>
          <a:xfrm>
            <a:off x="3241624" y="5968869"/>
            <a:ext cx="3054438" cy="197223"/>
          </a:xfrm>
          <a:prstGeom prst="rect">
            <a:avLst/>
          </a:prstGeom>
        </p:spPr>
      </p:pic>
      <p:sp>
        <p:nvSpPr>
          <p:cNvPr id="43" name="TextovéPole 42"/>
          <p:cNvSpPr txBox="1"/>
          <p:nvPr/>
        </p:nvSpPr>
        <p:spPr>
          <a:xfrm>
            <a:off x="2550681" y="5879013"/>
            <a:ext cx="4067139" cy="646331"/>
          </a:xfrm>
          <a:prstGeom prst="rect">
            <a:avLst/>
          </a:prstGeom>
          <a:noFill/>
        </p:spPr>
        <p:txBody>
          <a:bodyPr wrap="none" rtlCol="0">
            <a:spAutoFit/>
          </a:bodyPr>
          <a:lstStyle/>
          <a:p>
            <a:r>
              <a:rPr lang="en-GB" dirty="0"/>
              <a:t>-1000                                                             0</a:t>
            </a:r>
          </a:p>
          <a:p>
            <a:r>
              <a:rPr lang="en-GB" dirty="0"/>
              <a:t>                                   </a:t>
            </a:r>
            <a:r>
              <a:rPr lang="en-GB" dirty="0">
                <a:latin typeface="Symbol" panose="05050102010706020507" pitchFamily="18" charset="2"/>
              </a:rPr>
              <a:t>D</a:t>
            </a:r>
            <a:r>
              <a:rPr lang="en-GB" dirty="0"/>
              <a:t>T (K)</a:t>
            </a:r>
            <a:endParaRPr lang="cs-CZ" dirty="0"/>
          </a:p>
        </p:txBody>
      </p:sp>
      <p:sp>
        <p:nvSpPr>
          <p:cNvPr id="44" name="TextovéPole 43"/>
          <p:cNvSpPr txBox="1"/>
          <p:nvPr/>
        </p:nvSpPr>
        <p:spPr>
          <a:xfrm>
            <a:off x="527891" y="3197760"/>
            <a:ext cx="8826455" cy="369332"/>
          </a:xfrm>
          <a:prstGeom prst="rect">
            <a:avLst/>
          </a:prstGeom>
          <a:noFill/>
        </p:spPr>
        <p:txBody>
          <a:bodyPr wrap="none" rtlCol="0">
            <a:spAutoFit/>
          </a:bodyPr>
          <a:lstStyle/>
          <a:p>
            <a:r>
              <a:rPr lang="en-GB" dirty="0"/>
              <a:t>M1                                                    83 </a:t>
            </a:r>
            <a:r>
              <a:rPr lang="en-GB" dirty="0" err="1"/>
              <a:t>Myr</a:t>
            </a:r>
            <a:r>
              <a:rPr lang="en-GB" dirty="0"/>
              <a:t>                 M2                                                 102 </a:t>
            </a:r>
            <a:r>
              <a:rPr lang="en-GB" dirty="0" err="1"/>
              <a:t>Myr</a:t>
            </a:r>
            <a:endParaRPr lang="cs-CZ" dirty="0"/>
          </a:p>
        </p:txBody>
      </p:sp>
      <p:sp>
        <p:nvSpPr>
          <p:cNvPr id="45" name="TextovéPole 44"/>
          <p:cNvSpPr txBox="1"/>
          <p:nvPr/>
        </p:nvSpPr>
        <p:spPr>
          <a:xfrm>
            <a:off x="516672" y="5329880"/>
            <a:ext cx="8815234" cy="369332"/>
          </a:xfrm>
          <a:prstGeom prst="rect">
            <a:avLst/>
          </a:prstGeom>
          <a:noFill/>
        </p:spPr>
        <p:txBody>
          <a:bodyPr wrap="none" rtlCol="0">
            <a:spAutoFit/>
          </a:bodyPr>
          <a:lstStyle/>
          <a:p>
            <a:r>
              <a:rPr lang="en-GB" dirty="0"/>
              <a:t>M3                                                    40 </a:t>
            </a:r>
            <a:r>
              <a:rPr lang="en-GB" dirty="0" err="1"/>
              <a:t>Myr</a:t>
            </a:r>
            <a:r>
              <a:rPr lang="en-GB" dirty="0"/>
              <a:t>                 M4                                                   95 </a:t>
            </a:r>
            <a:r>
              <a:rPr lang="en-GB" dirty="0" err="1"/>
              <a:t>Myr</a:t>
            </a:r>
            <a:endParaRPr lang="cs-CZ" dirty="0"/>
          </a:p>
        </p:txBody>
      </p:sp>
      <p:sp>
        <p:nvSpPr>
          <p:cNvPr id="46" name="Obdélník 45"/>
          <p:cNvSpPr/>
          <p:nvPr/>
        </p:nvSpPr>
        <p:spPr>
          <a:xfrm>
            <a:off x="1956574" y="1992599"/>
            <a:ext cx="54000" cy="54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7" name="Obdélník 46"/>
          <p:cNvSpPr/>
          <p:nvPr/>
        </p:nvSpPr>
        <p:spPr>
          <a:xfrm>
            <a:off x="1956566" y="4130963"/>
            <a:ext cx="54000" cy="54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8" name="Obdélník 47"/>
          <p:cNvSpPr/>
          <p:nvPr/>
        </p:nvSpPr>
        <p:spPr>
          <a:xfrm>
            <a:off x="6519072" y="1983065"/>
            <a:ext cx="54000" cy="54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9" name="Obdélník 48"/>
          <p:cNvSpPr/>
          <p:nvPr/>
        </p:nvSpPr>
        <p:spPr>
          <a:xfrm>
            <a:off x="6514309" y="4140487"/>
            <a:ext cx="54000" cy="54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TextBox 17"/>
          <p:cNvSpPr txBox="1"/>
          <p:nvPr/>
        </p:nvSpPr>
        <p:spPr>
          <a:xfrm>
            <a:off x="5617929" y="6372036"/>
            <a:ext cx="3202543" cy="369332"/>
          </a:xfrm>
          <a:prstGeom prst="rect">
            <a:avLst/>
          </a:prstGeom>
          <a:noFill/>
        </p:spPr>
        <p:txBody>
          <a:bodyPr wrap="none" rtlCol="0">
            <a:spAutoFit/>
          </a:bodyPr>
          <a:lstStyle/>
          <a:p>
            <a:r>
              <a:rPr lang="cs-CZ" i="1" dirty="0"/>
              <a:t>Čížková et al., submitted to EPSL</a:t>
            </a:r>
          </a:p>
        </p:txBody>
      </p:sp>
      <p:sp>
        <p:nvSpPr>
          <p:cNvPr id="20" name="TextovéPole 2"/>
          <p:cNvSpPr txBox="1"/>
          <p:nvPr/>
        </p:nvSpPr>
        <p:spPr>
          <a:xfrm>
            <a:off x="105880" y="807095"/>
            <a:ext cx="7995907" cy="461665"/>
          </a:xfrm>
          <a:prstGeom prst="rect">
            <a:avLst/>
          </a:prstGeom>
          <a:noFill/>
        </p:spPr>
        <p:txBody>
          <a:bodyPr wrap="none" rtlCol="0">
            <a:spAutoFit/>
          </a:bodyPr>
          <a:lstStyle/>
          <a:p>
            <a:r>
              <a:rPr lang="en-GB" sz="2400" dirty="0"/>
              <a:t>Free subduction model of Pacific subduction with ageing plate </a:t>
            </a:r>
          </a:p>
        </p:txBody>
      </p:sp>
    </p:spTree>
    <p:extLst>
      <p:ext uri="{BB962C8B-B14F-4D97-AF65-F5344CB8AC3E}">
        <p14:creationId xmlns:p14="http://schemas.microsoft.com/office/powerpoint/2010/main" val="2858568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en-US" sz="3200" dirty="0">
                <a:solidFill>
                  <a:schemeClr val="bg1"/>
                </a:solidFill>
              </a:rPr>
              <a:t>MODEL STRESSES</a:t>
            </a:r>
            <a:endParaRPr lang="cs-CZ" sz="3200" dirty="0">
              <a:solidFill>
                <a:schemeClr val="bg1"/>
              </a:solidFill>
            </a:endParaRPr>
          </a:p>
        </p:txBody>
      </p:sp>
      <p:sp>
        <p:nvSpPr>
          <p:cNvPr id="7" name="TextovéPole 6"/>
          <p:cNvSpPr txBox="1"/>
          <p:nvPr/>
        </p:nvSpPr>
        <p:spPr>
          <a:xfrm>
            <a:off x="5858695" y="6446420"/>
            <a:ext cx="3249809" cy="369332"/>
          </a:xfrm>
          <a:prstGeom prst="rect">
            <a:avLst/>
          </a:prstGeom>
          <a:noFill/>
          <a:ln w="19050">
            <a:solidFill>
              <a:schemeClr val="accent1"/>
            </a:solidFill>
          </a:ln>
        </p:spPr>
        <p:txBody>
          <a:bodyPr wrap="square" rtlCol="0">
            <a:spAutoFit/>
          </a:bodyPr>
          <a:lstStyle/>
          <a:p>
            <a:r>
              <a:rPr lang="en-GB" dirty="0">
                <a:latin typeface="Symbol" panose="05050102010706020507" pitchFamily="18" charset="2"/>
              </a:rPr>
              <a:t>g</a:t>
            </a:r>
            <a:r>
              <a:rPr lang="en-GB" baseline="-25000" dirty="0"/>
              <a:t>410</a:t>
            </a:r>
            <a:r>
              <a:rPr lang="en-GB" dirty="0"/>
              <a:t> = 1 MPa/K, </a:t>
            </a:r>
            <a:r>
              <a:rPr lang="en-GB" dirty="0">
                <a:latin typeface="Symbol" panose="05050102010706020507" pitchFamily="18" charset="2"/>
              </a:rPr>
              <a:t>g</a:t>
            </a:r>
            <a:r>
              <a:rPr lang="en-GB" baseline="-25000" dirty="0"/>
              <a:t>660</a:t>
            </a:r>
            <a:r>
              <a:rPr lang="en-GB" dirty="0"/>
              <a:t> = -1.5 MPa/K</a:t>
            </a:r>
            <a:endParaRPr lang="cs-CZ" dirty="0"/>
          </a:p>
        </p:txBody>
      </p:sp>
      <p:pic>
        <p:nvPicPr>
          <p:cNvPr id="39" name="Obrázek 38"/>
          <p:cNvPicPr>
            <a:picLocks/>
          </p:cNvPicPr>
          <p:nvPr/>
        </p:nvPicPr>
        <p:blipFill>
          <a:blip r:embed="rId3"/>
          <a:stretch>
            <a:fillRect/>
          </a:stretch>
        </p:blipFill>
        <p:spPr>
          <a:xfrm flipH="1">
            <a:off x="2196000" y="1535873"/>
            <a:ext cx="4752000" cy="1719390"/>
          </a:xfrm>
          <a:prstGeom prst="rect">
            <a:avLst/>
          </a:prstGeom>
        </p:spPr>
      </p:pic>
      <p:pic>
        <p:nvPicPr>
          <p:cNvPr id="40" name="Obrázek 39"/>
          <p:cNvPicPr>
            <a:picLocks noChangeAspect="1"/>
          </p:cNvPicPr>
          <p:nvPr/>
        </p:nvPicPr>
        <p:blipFill>
          <a:blip r:embed="rId4"/>
          <a:stretch>
            <a:fillRect/>
          </a:stretch>
        </p:blipFill>
        <p:spPr>
          <a:xfrm>
            <a:off x="1431313" y="1551438"/>
            <a:ext cx="746586" cy="1557905"/>
          </a:xfrm>
          <a:prstGeom prst="rect">
            <a:avLst/>
          </a:prstGeom>
        </p:spPr>
      </p:pic>
      <p:pic>
        <p:nvPicPr>
          <p:cNvPr id="41" name="Obrázek 40"/>
          <p:cNvPicPr>
            <a:picLocks noChangeAspect="1"/>
          </p:cNvPicPr>
          <p:nvPr/>
        </p:nvPicPr>
        <p:blipFill>
          <a:blip r:embed="rId5"/>
          <a:stretch>
            <a:fillRect/>
          </a:stretch>
        </p:blipFill>
        <p:spPr>
          <a:xfrm>
            <a:off x="2866074" y="3372088"/>
            <a:ext cx="3411853" cy="735890"/>
          </a:xfrm>
          <a:prstGeom prst="rect">
            <a:avLst/>
          </a:prstGeom>
        </p:spPr>
      </p:pic>
      <p:sp>
        <p:nvSpPr>
          <p:cNvPr id="8" name="TextovéPole 2"/>
          <p:cNvSpPr txBox="1"/>
          <p:nvPr/>
        </p:nvSpPr>
        <p:spPr>
          <a:xfrm>
            <a:off x="105880" y="807095"/>
            <a:ext cx="7995907" cy="461665"/>
          </a:xfrm>
          <a:prstGeom prst="rect">
            <a:avLst/>
          </a:prstGeom>
          <a:noFill/>
        </p:spPr>
        <p:txBody>
          <a:bodyPr wrap="none" rtlCol="0">
            <a:spAutoFit/>
          </a:bodyPr>
          <a:lstStyle/>
          <a:p>
            <a:r>
              <a:rPr lang="en-GB" sz="2400" dirty="0"/>
              <a:t>Free subduction model of Pacific subduction with ageing plate </a:t>
            </a:r>
          </a:p>
        </p:txBody>
      </p:sp>
    </p:spTree>
    <p:extLst>
      <p:ext uri="{BB962C8B-B14F-4D97-AF65-F5344CB8AC3E}">
        <p14:creationId xmlns:p14="http://schemas.microsoft.com/office/powerpoint/2010/main" val="1764880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en-US" sz="3200" dirty="0">
                <a:solidFill>
                  <a:schemeClr val="bg1"/>
                </a:solidFill>
              </a:rPr>
              <a:t>MODEL STRESSES</a:t>
            </a:r>
            <a:endParaRPr lang="cs-CZ" sz="3200" dirty="0">
              <a:solidFill>
                <a:schemeClr val="bg1"/>
              </a:solidFill>
            </a:endParaRPr>
          </a:p>
        </p:txBody>
      </p:sp>
      <p:sp>
        <p:nvSpPr>
          <p:cNvPr id="7" name="TextovéPole 6"/>
          <p:cNvSpPr txBox="1"/>
          <p:nvPr/>
        </p:nvSpPr>
        <p:spPr>
          <a:xfrm>
            <a:off x="5858695" y="6446420"/>
            <a:ext cx="3249809" cy="369332"/>
          </a:xfrm>
          <a:prstGeom prst="rect">
            <a:avLst/>
          </a:prstGeom>
          <a:noFill/>
          <a:ln w="19050">
            <a:solidFill>
              <a:schemeClr val="accent1"/>
            </a:solidFill>
          </a:ln>
        </p:spPr>
        <p:txBody>
          <a:bodyPr wrap="square" rtlCol="0">
            <a:spAutoFit/>
          </a:bodyPr>
          <a:lstStyle/>
          <a:p>
            <a:r>
              <a:rPr lang="en-GB" dirty="0">
                <a:latin typeface="Symbol" panose="05050102010706020507" pitchFamily="18" charset="2"/>
              </a:rPr>
              <a:t>g</a:t>
            </a:r>
            <a:r>
              <a:rPr lang="en-GB" baseline="-25000" dirty="0"/>
              <a:t>410</a:t>
            </a:r>
            <a:r>
              <a:rPr lang="en-GB" dirty="0"/>
              <a:t> = 1 MPa/K, </a:t>
            </a:r>
            <a:r>
              <a:rPr lang="en-GB" dirty="0">
                <a:latin typeface="Symbol" panose="05050102010706020507" pitchFamily="18" charset="2"/>
              </a:rPr>
              <a:t>g</a:t>
            </a:r>
            <a:r>
              <a:rPr lang="en-GB" baseline="-25000" dirty="0"/>
              <a:t>660</a:t>
            </a:r>
            <a:r>
              <a:rPr lang="en-GB" dirty="0"/>
              <a:t> = -1.5 MPa/K</a:t>
            </a:r>
            <a:endParaRPr lang="cs-CZ" dirty="0"/>
          </a:p>
        </p:txBody>
      </p:sp>
      <p:pic>
        <p:nvPicPr>
          <p:cNvPr id="39" name="Obrázek 38"/>
          <p:cNvPicPr>
            <a:picLocks/>
          </p:cNvPicPr>
          <p:nvPr/>
        </p:nvPicPr>
        <p:blipFill>
          <a:blip r:embed="rId3"/>
          <a:stretch>
            <a:fillRect/>
          </a:stretch>
        </p:blipFill>
        <p:spPr>
          <a:xfrm flipH="1">
            <a:off x="2196000" y="1535873"/>
            <a:ext cx="4752000" cy="1719390"/>
          </a:xfrm>
          <a:prstGeom prst="rect">
            <a:avLst/>
          </a:prstGeom>
        </p:spPr>
      </p:pic>
      <p:pic>
        <p:nvPicPr>
          <p:cNvPr id="40" name="Obrázek 39"/>
          <p:cNvPicPr>
            <a:picLocks noChangeAspect="1"/>
          </p:cNvPicPr>
          <p:nvPr/>
        </p:nvPicPr>
        <p:blipFill>
          <a:blip r:embed="rId4"/>
          <a:stretch>
            <a:fillRect/>
          </a:stretch>
        </p:blipFill>
        <p:spPr>
          <a:xfrm>
            <a:off x="1431313" y="1551438"/>
            <a:ext cx="746586" cy="1557905"/>
          </a:xfrm>
          <a:prstGeom prst="rect">
            <a:avLst/>
          </a:prstGeom>
        </p:spPr>
      </p:pic>
      <p:pic>
        <p:nvPicPr>
          <p:cNvPr id="41" name="Obrázek 40"/>
          <p:cNvPicPr>
            <a:picLocks noChangeAspect="1"/>
          </p:cNvPicPr>
          <p:nvPr/>
        </p:nvPicPr>
        <p:blipFill>
          <a:blip r:embed="rId5"/>
          <a:stretch>
            <a:fillRect/>
          </a:stretch>
        </p:blipFill>
        <p:spPr>
          <a:xfrm>
            <a:off x="2866074" y="3372088"/>
            <a:ext cx="3411853" cy="735890"/>
          </a:xfrm>
          <a:prstGeom prst="rect">
            <a:avLst/>
          </a:prstGeom>
        </p:spPr>
      </p:pic>
      <p:sp>
        <p:nvSpPr>
          <p:cNvPr id="43" name="Šipka doprava 42"/>
          <p:cNvSpPr/>
          <p:nvPr/>
        </p:nvSpPr>
        <p:spPr>
          <a:xfrm rot="11441224">
            <a:off x="4522436" y="2774156"/>
            <a:ext cx="478614" cy="1401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4" name="Šipka doprava 43"/>
          <p:cNvSpPr/>
          <p:nvPr/>
        </p:nvSpPr>
        <p:spPr>
          <a:xfrm rot="1015099">
            <a:off x="5088622" y="1800829"/>
            <a:ext cx="478614" cy="1401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TextovéPole 1"/>
          <p:cNvSpPr txBox="1"/>
          <p:nvPr/>
        </p:nvSpPr>
        <p:spPr>
          <a:xfrm>
            <a:off x="2805348" y="1586552"/>
            <a:ext cx="2277162" cy="369332"/>
          </a:xfrm>
          <a:prstGeom prst="rect">
            <a:avLst/>
          </a:prstGeom>
          <a:noFill/>
        </p:spPr>
        <p:txBody>
          <a:bodyPr wrap="none" rtlCol="0">
            <a:spAutoFit/>
          </a:bodyPr>
          <a:lstStyle/>
          <a:p>
            <a:r>
              <a:rPr lang="en-US" dirty="0" err="1">
                <a:solidFill>
                  <a:schemeClr val="accent1"/>
                </a:solidFill>
              </a:rPr>
              <a:t>downdip</a:t>
            </a:r>
            <a:r>
              <a:rPr lang="en-US" dirty="0">
                <a:solidFill>
                  <a:schemeClr val="accent1"/>
                </a:solidFill>
              </a:rPr>
              <a:t> compression</a:t>
            </a:r>
            <a:endParaRPr lang="cs-CZ" dirty="0">
              <a:solidFill>
                <a:schemeClr val="accent1"/>
              </a:solidFill>
            </a:endParaRPr>
          </a:p>
        </p:txBody>
      </p:sp>
      <p:sp>
        <p:nvSpPr>
          <p:cNvPr id="89" name="TextovéPole 88"/>
          <p:cNvSpPr txBox="1"/>
          <p:nvPr/>
        </p:nvSpPr>
        <p:spPr>
          <a:xfrm>
            <a:off x="5047827" y="2724381"/>
            <a:ext cx="2256323" cy="369332"/>
          </a:xfrm>
          <a:prstGeom prst="rect">
            <a:avLst/>
          </a:prstGeom>
          <a:noFill/>
        </p:spPr>
        <p:txBody>
          <a:bodyPr wrap="none" rtlCol="0">
            <a:spAutoFit/>
          </a:bodyPr>
          <a:lstStyle/>
          <a:p>
            <a:r>
              <a:rPr lang="en-US" dirty="0" err="1">
                <a:solidFill>
                  <a:schemeClr val="accent1"/>
                </a:solidFill>
              </a:rPr>
              <a:t>downdip</a:t>
            </a:r>
            <a:r>
              <a:rPr lang="en-US" dirty="0">
                <a:solidFill>
                  <a:schemeClr val="accent1"/>
                </a:solidFill>
              </a:rPr>
              <a:t> compression</a:t>
            </a:r>
            <a:endParaRPr lang="cs-CZ" dirty="0">
              <a:solidFill>
                <a:schemeClr val="accent1"/>
              </a:solidFill>
            </a:endParaRPr>
          </a:p>
        </p:txBody>
      </p:sp>
      <p:sp>
        <p:nvSpPr>
          <p:cNvPr id="12" name="TextovéPole 2"/>
          <p:cNvSpPr txBox="1"/>
          <p:nvPr/>
        </p:nvSpPr>
        <p:spPr>
          <a:xfrm>
            <a:off x="105880" y="807095"/>
            <a:ext cx="7995907" cy="461665"/>
          </a:xfrm>
          <a:prstGeom prst="rect">
            <a:avLst/>
          </a:prstGeom>
          <a:noFill/>
        </p:spPr>
        <p:txBody>
          <a:bodyPr wrap="none" rtlCol="0">
            <a:spAutoFit/>
          </a:bodyPr>
          <a:lstStyle/>
          <a:p>
            <a:r>
              <a:rPr lang="en-GB" sz="2400" dirty="0"/>
              <a:t>Free subduction model of Pacific subduction with ageing plate </a:t>
            </a:r>
          </a:p>
        </p:txBody>
      </p:sp>
    </p:spTree>
    <p:extLst>
      <p:ext uri="{BB962C8B-B14F-4D97-AF65-F5344CB8AC3E}">
        <p14:creationId xmlns:p14="http://schemas.microsoft.com/office/powerpoint/2010/main" val="2437791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en-US" sz="3200" dirty="0">
                <a:solidFill>
                  <a:schemeClr val="bg1"/>
                </a:solidFill>
              </a:rPr>
              <a:t>MODEL STRESSES</a:t>
            </a:r>
            <a:endParaRPr lang="cs-CZ" sz="3200" dirty="0">
              <a:solidFill>
                <a:schemeClr val="bg1"/>
              </a:solidFill>
            </a:endParaRPr>
          </a:p>
        </p:txBody>
      </p:sp>
      <p:sp>
        <p:nvSpPr>
          <p:cNvPr id="7" name="TextovéPole 6"/>
          <p:cNvSpPr txBox="1"/>
          <p:nvPr/>
        </p:nvSpPr>
        <p:spPr>
          <a:xfrm>
            <a:off x="5858695" y="6446420"/>
            <a:ext cx="3249809" cy="369332"/>
          </a:xfrm>
          <a:prstGeom prst="rect">
            <a:avLst/>
          </a:prstGeom>
          <a:noFill/>
          <a:ln w="19050">
            <a:solidFill>
              <a:schemeClr val="accent1"/>
            </a:solidFill>
          </a:ln>
        </p:spPr>
        <p:txBody>
          <a:bodyPr wrap="square" rtlCol="0">
            <a:spAutoFit/>
          </a:bodyPr>
          <a:lstStyle/>
          <a:p>
            <a:r>
              <a:rPr lang="en-GB" dirty="0">
                <a:latin typeface="Symbol" panose="05050102010706020507" pitchFamily="18" charset="2"/>
              </a:rPr>
              <a:t>g</a:t>
            </a:r>
            <a:r>
              <a:rPr lang="en-GB" baseline="-25000" dirty="0"/>
              <a:t>410</a:t>
            </a:r>
            <a:r>
              <a:rPr lang="en-GB" dirty="0"/>
              <a:t> = 1 MPa/K, </a:t>
            </a:r>
            <a:r>
              <a:rPr lang="en-GB" dirty="0">
                <a:latin typeface="Symbol" panose="05050102010706020507" pitchFamily="18" charset="2"/>
              </a:rPr>
              <a:t>g</a:t>
            </a:r>
            <a:r>
              <a:rPr lang="en-GB" baseline="-25000" dirty="0"/>
              <a:t>660</a:t>
            </a:r>
            <a:r>
              <a:rPr lang="en-GB" dirty="0"/>
              <a:t> = -1.5 MPa/K</a:t>
            </a:r>
            <a:endParaRPr lang="cs-CZ" dirty="0"/>
          </a:p>
        </p:txBody>
      </p:sp>
      <p:pic>
        <p:nvPicPr>
          <p:cNvPr id="39" name="Obrázek 38"/>
          <p:cNvPicPr>
            <a:picLocks/>
          </p:cNvPicPr>
          <p:nvPr/>
        </p:nvPicPr>
        <p:blipFill>
          <a:blip r:embed="rId3"/>
          <a:stretch>
            <a:fillRect/>
          </a:stretch>
        </p:blipFill>
        <p:spPr>
          <a:xfrm flipH="1">
            <a:off x="2196000" y="1535873"/>
            <a:ext cx="4752000" cy="1719390"/>
          </a:xfrm>
          <a:prstGeom prst="rect">
            <a:avLst/>
          </a:prstGeom>
        </p:spPr>
      </p:pic>
      <p:pic>
        <p:nvPicPr>
          <p:cNvPr id="40" name="Obrázek 39"/>
          <p:cNvPicPr>
            <a:picLocks noChangeAspect="1"/>
          </p:cNvPicPr>
          <p:nvPr/>
        </p:nvPicPr>
        <p:blipFill>
          <a:blip r:embed="rId4"/>
          <a:stretch>
            <a:fillRect/>
          </a:stretch>
        </p:blipFill>
        <p:spPr>
          <a:xfrm>
            <a:off x="1431313" y="1551438"/>
            <a:ext cx="746586" cy="1557905"/>
          </a:xfrm>
          <a:prstGeom prst="rect">
            <a:avLst/>
          </a:prstGeom>
        </p:spPr>
      </p:pic>
      <p:pic>
        <p:nvPicPr>
          <p:cNvPr id="41" name="Obrázek 40"/>
          <p:cNvPicPr>
            <a:picLocks noChangeAspect="1"/>
          </p:cNvPicPr>
          <p:nvPr/>
        </p:nvPicPr>
        <p:blipFill>
          <a:blip r:embed="rId5"/>
          <a:stretch>
            <a:fillRect/>
          </a:stretch>
        </p:blipFill>
        <p:spPr>
          <a:xfrm>
            <a:off x="2866074" y="3372088"/>
            <a:ext cx="3411853" cy="735890"/>
          </a:xfrm>
          <a:prstGeom prst="rect">
            <a:avLst/>
          </a:prstGeom>
        </p:spPr>
      </p:pic>
      <p:sp>
        <p:nvSpPr>
          <p:cNvPr id="43" name="Šipka doprava 42"/>
          <p:cNvSpPr/>
          <p:nvPr/>
        </p:nvSpPr>
        <p:spPr>
          <a:xfrm rot="11441224">
            <a:off x="4522436" y="2774156"/>
            <a:ext cx="478614" cy="1401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4" name="Šipka doprava 43"/>
          <p:cNvSpPr/>
          <p:nvPr/>
        </p:nvSpPr>
        <p:spPr>
          <a:xfrm rot="1015099">
            <a:off x="5088622" y="1800829"/>
            <a:ext cx="478614" cy="1401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7" name="Šipka doprava 86"/>
          <p:cNvSpPr/>
          <p:nvPr/>
        </p:nvSpPr>
        <p:spPr>
          <a:xfrm rot="1784182">
            <a:off x="3902429" y="2325472"/>
            <a:ext cx="478614" cy="14019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8" name="Šipka doprava 87"/>
          <p:cNvSpPr/>
          <p:nvPr/>
        </p:nvSpPr>
        <p:spPr>
          <a:xfrm rot="13384502">
            <a:off x="6038621" y="2259169"/>
            <a:ext cx="478614" cy="14019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TextovéPole 1"/>
          <p:cNvSpPr txBox="1"/>
          <p:nvPr/>
        </p:nvSpPr>
        <p:spPr>
          <a:xfrm>
            <a:off x="2805348" y="1586552"/>
            <a:ext cx="2277162" cy="369332"/>
          </a:xfrm>
          <a:prstGeom prst="rect">
            <a:avLst/>
          </a:prstGeom>
          <a:noFill/>
        </p:spPr>
        <p:txBody>
          <a:bodyPr wrap="none" rtlCol="0">
            <a:spAutoFit/>
          </a:bodyPr>
          <a:lstStyle/>
          <a:p>
            <a:r>
              <a:rPr lang="en-US" dirty="0" err="1">
                <a:solidFill>
                  <a:schemeClr val="accent1"/>
                </a:solidFill>
              </a:rPr>
              <a:t>downdip</a:t>
            </a:r>
            <a:r>
              <a:rPr lang="en-US" dirty="0">
                <a:solidFill>
                  <a:schemeClr val="accent1"/>
                </a:solidFill>
              </a:rPr>
              <a:t> compression</a:t>
            </a:r>
            <a:endParaRPr lang="cs-CZ" dirty="0">
              <a:solidFill>
                <a:schemeClr val="accent1"/>
              </a:solidFill>
            </a:endParaRPr>
          </a:p>
        </p:txBody>
      </p:sp>
      <p:sp>
        <p:nvSpPr>
          <p:cNvPr id="89" name="TextovéPole 88"/>
          <p:cNvSpPr txBox="1"/>
          <p:nvPr/>
        </p:nvSpPr>
        <p:spPr>
          <a:xfrm>
            <a:off x="5047827" y="2724381"/>
            <a:ext cx="2256323" cy="369332"/>
          </a:xfrm>
          <a:prstGeom prst="rect">
            <a:avLst/>
          </a:prstGeom>
          <a:noFill/>
        </p:spPr>
        <p:txBody>
          <a:bodyPr wrap="none" rtlCol="0">
            <a:spAutoFit/>
          </a:bodyPr>
          <a:lstStyle/>
          <a:p>
            <a:r>
              <a:rPr lang="en-US" dirty="0" err="1">
                <a:solidFill>
                  <a:schemeClr val="accent1"/>
                </a:solidFill>
              </a:rPr>
              <a:t>downdip</a:t>
            </a:r>
            <a:r>
              <a:rPr lang="en-US" dirty="0">
                <a:solidFill>
                  <a:schemeClr val="accent1"/>
                </a:solidFill>
              </a:rPr>
              <a:t> compression</a:t>
            </a:r>
            <a:endParaRPr lang="cs-CZ" dirty="0">
              <a:solidFill>
                <a:schemeClr val="accent1"/>
              </a:solidFill>
            </a:endParaRPr>
          </a:p>
        </p:txBody>
      </p:sp>
      <p:sp>
        <p:nvSpPr>
          <p:cNvPr id="90" name="TextovéPole 89"/>
          <p:cNvSpPr txBox="1"/>
          <p:nvPr/>
        </p:nvSpPr>
        <p:spPr>
          <a:xfrm>
            <a:off x="2410425" y="1961058"/>
            <a:ext cx="1973874" cy="369332"/>
          </a:xfrm>
          <a:prstGeom prst="rect">
            <a:avLst/>
          </a:prstGeom>
          <a:noFill/>
        </p:spPr>
        <p:txBody>
          <a:bodyPr wrap="none" rtlCol="0">
            <a:spAutoFit/>
          </a:bodyPr>
          <a:lstStyle/>
          <a:p>
            <a:r>
              <a:rPr lang="en-US" dirty="0" err="1">
                <a:solidFill>
                  <a:srgbClr val="FF0000"/>
                </a:solidFill>
              </a:rPr>
              <a:t>downdip</a:t>
            </a:r>
            <a:r>
              <a:rPr lang="en-US" dirty="0">
                <a:solidFill>
                  <a:srgbClr val="FF0000"/>
                </a:solidFill>
              </a:rPr>
              <a:t> extension</a:t>
            </a:r>
            <a:endParaRPr lang="cs-CZ" dirty="0">
              <a:solidFill>
                <a:srgbClr val="FF0000"/>
              </a:solidFill>
            </a:endParaRPr>
          </a:p>
        </p:txBody>
      </p:sp>
      <p:sp>
        <p:nvSpPr>
          <p:cNvPr id="91" name="TextovéPole 90"/>
          <p:cNvSpPr txBox="1"/>
          <p:nvPr/>
        </p:nvSpPr>
        <p:spPr>
          <a:xfrm>
            <a:off x="5858695" y="2395568"/>
            <a:ext cx="1973874" cy="369332"/>
          </a:xfrm>
          <a:prstGeom prst="rect">
            <a:avLst/>
          </a:prstGeom>
          <a:noFill/>
        </p:spPr>
        <p:txBody>
          <a:bodyPr wrap="none" rtlCol="0">
            <a:spAutoFit/>
          </a:bodyPr>
          <a:lstStyle/>
          <a:p>
            <a:r>
              <a:rPr lang="en-US" dirty="0" err="1">
                <a:solidFill>
                  <a:srgbClr val="FF0000"/>
                </a:solidFill>
              </a:rPr>
              <a:t>downdip</a:t>
            </a:r>
            <a:r>
              <a:rPr lang="en-US" dirty="0">
                <a:solidFill>
                  <a:srgbClr val="FF0000"/>
                </a:solidFill>
              </a:rPr>
              <a:t> extension</a:t>
            </a:r>
            <a:endParaRPr lang="cs-CZ" dirty="0">
              <a:solidFill>
                <a:srgbClr val="FF0000"/>
              </a:solidFill>
            </a:endParaRPr>
          </a:p>
        </p:txBody>
      </p:sp>
      <p:sp>
        <p:nvSpPr>
          <p:cNvPr id="16" name="TextovéPole 2"/>
          <p:cNvSpPr txBox="1"/>
          <p:nvPr/>
        </p:nvSpPr>
        <p:spPr>
          <a:xfrm>
            <a:off x="105880" y="807095"/>
            <a:ext cx="7995907" cy="461665"/>
          </a:xfrm>
          <a:prstGeom prst="rect">
            <a:avLst/>
          </a:prstGeom>
          <a:noFill/>
        </p:spPr>
        <p:txBody>
          <a:bodyPr wrap="none" rtlCol="0">
            <a:spAutoFit/>
          </a:bodyPr>
          <a:lstStyle/>
          <a:p>
            <a:r>
              <a:rPr lang="en-GB" sz="2400" dirty="0"/>
              <a:t>Free subduction model of Pacific subduction with ageing plate </a:t>
            </a:r>
          </a:p>
        </p:txBody>
      </p:sp>
    </p:spTree>
    <p:extLst>
      <p:ext uri="{BB962C8B-B14F-4D97-AF65-F5344CB8AC3E}">
        <p14:creationId xmlns:p14="http://schemas.microsoft.com/office/powerpoint/2010/main" val="2682871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en-US" sz="3200" dirty="0">
                <a:solidFill>
                  <a:schemeClr val="bg1"/>
                </a:solidFill>
              </a:rPr>
              <a:t>MODEL STRESSES</a:t>
            </a:r>
            <a:endParaRPr lang="cs-CZ" sz="3200" dirty="0">
              <a:solidFill>
                <a:schemeClr val="bg1"/>
              </a:solidFill>
            </a:endParaRPr>
          </a:p>
        </p:txBody>
      </p:sp>
      <p:sp>
        <p:nvSpPr>
          <p:cNvPr id="7" name="TextovéPole 6"/>
          <p:cNvSpPr txBox="1"/>
          <p:nvPr/>
        </p:nvSpPr>
        <p:spPr>
          <a:xfrm>
            <a:off x="5858695" y="6446420"/>
            <a:ext cx="3249809" cy="369332"/>
          </a:xfrm>
          <a:prstGeom prst="rect">
            <a:avLst/>
          </a:prstGeom>
          <a:noFill/>
          <a:ln w="19050">
            <a:solidFill>
              <a:schemeClr val="accent1"/>
            </a:solidFill>
          </a:ln>
        </p:spPr>
        <p:txBody>
          <a:bodyPr wrap="square" rtlCol="0">
            <a:spAutoFit/>
          </a:bodyPr>
          <a:lstStyle/>
          <a:p>
            <a:r>
              <a:rPr lang="en-GB" dirty="0">
                <a:latin typeface="Symbol" panose="05050102010706020507" pitchFamily="18" charset="2"/>
              </a:rPr>
              <a:t>g</a:t>
            </a:r>
            <a:r>
              <a:rPr lang="en-GB" baseline="-25000" dirty="0"/>
              <a:t>410</a:t>
            </a:r>
            <a:r>
              <a:rPr lang="en-GB" dirty="0"/>
              <a:t> = 1 MPa/K, </a:t>
            </a:r>
            <a:r>
              <a:rPr lang="en-GB" dirty="0">
                <a:latin typeface="Symbol" panose="05050102010706020507" pitchFamily="18" charset="2"/>
              </a:rPr>
              <a:t>g</a:t>
            </a:r>
            <a:r>
              <a:rPr lang="en-GB" baseline="-25000" dirty="0"/>
              <a:t>660</a:t>
            </a:r>
            <a:r>
              <a:rPr lang="en-GB" dirty="0"/>
              <a:t> = -1.5 MPa/K</a:t>
            </a:r>
            <a:endParaRPr lang="cs-CZ" dirty="0"/>
          </a:p>
        </p:txBody>
      </p:sp>
      <p:pic>
        <p:nvPicPr>
          <p:cNvPr id="39" name="Obrázek 38"/>
          <p:cNvPicPr>
            <a:picLocks/>
          </p:cNvPicPr>
          <p:nvPr/>
        </p:nvPicPr>
        <p:blipFill>
          <a:blip r:embed="rId3"/>
          <a:stretch>
            <a:fillRect/>
          </a:stretch>
        </p:blipFill>
        <p:spPr>
          <a:xfrm flipH="1">
            <a:off x="2196000" y="1535873"/>
            <a:ext cx="4752000" cy="1719390"/>
          </a:xfrm>
          <a:prstGeom prst="rect">
            <a:avLst/>
          </a:prstGeom>
        </p:spPr>
      </p:pic>
      <p:pic>
        <p:nvPicPr>
          <p:cNvPr id="40" name="Obrázek 39"/>
          <p:cNvPicPr>
            <a:picLocks noChangeAspect="1"/>
          </p:cNvPicPr>
          <p:nvPr/>
        </p:nvPicPr>
        <p:blipFill>
          <a:blip r:embed="rId4"/>
          <a:stretch>
            <a:fillRect/>
          </a:stretch>
        </p:blipFill>
        <p:spPr>
          <a:xfrm>
            <a:off x="1431313" y="1551438"/>
            <a:ext cx="746586" cy="1557905"/>
          </a:xfrm>
          <a:prstGeom prst="rect">
            <a:avLst/>
          </a:prstGeom>
        </p:spPr>
      </p:pic>
      <p:pic>
        <p:nvPicPr>
          <p:cNvPr id="41" name="Obrázek 40"/>
          <p:cNvPicPr>
            <a:picLocks noChangeAspect="1"/>
          </p:cNvPicPr>
          <p:nvPr/>
        </p:nvPicPr>
        <p:blipFill>
          <a:blip r:embed="rId5"/>
          <a:stretch>
            <a:fillRect/>
          </a:stretch>
        </p:blipFill>
        <p:spPr>
          <a:xfrm>
            <a:off x="2866074" y="3372088"/>
            <a:ext cx="3411853" cy="735890"/>
          </a:xfrm>
          <a:prstGeom prst="rect">
            <a:avLst/>
          </a:prstGeom>
        </p:spPr>
      </p:pic>
      <p:sp>
        <p:nvSpPr>
          <p:cNvPr id="43" name="Šipka doprava 42"/>
          <p:cNvSpPr/>
          <p:nvPr/>
        </p:nvSpPr>
        <p:spPr>
          <a:xfrm rot="11441224">
            <a:off x="4522436" y="2774156"/>
            <a:ext cx="478614" cy="1401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4" name="Šipka doprava 43"/>
          <p:cNvSpPr/>
          <p:nvPr/>
        </p:nvSpPr>
        <p:spPr>
          <a:xfrm rot="1015099">
            <a:off x="5088622" y="1800829"/>
            <a:ext cx="478614" cy="1401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7" name="Šipka doprava 86"/>
          <p:cNvSpPr/>
          <p:nvPr/>
        </p:nvSpPr>
        <p:spPr>
          <a:xfrm rot="1784182">
            <a:off x="3902429" y="2325472"/>
            <a:ext cx="478614" cy="14019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8" name="Šipka doprava 87"/>
          <p:cNvSpPr/>
          <p:nvPr/>
        </p:nvSpPr>
        <p:spPr>
          <a:xfrm rot="13384502">
            <a:off x="6038621" y="2259169"/>
            <a:ext cx="478614" cy="14019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TextovéPole 1"/>
          <p:cNvSpPr txBox="1"/>
          <p:nvPr/>
        </p:nvSpPr>
        <p:spPr>
          <a:xfrm>
            <a:off x="2805348" y="1586552"/>
            <a:ext cx="2277162" cy="369332"/>
          </a:xfrm>
          <a:prstGeom prst="rect">
            <a:avLst/>
          </a:prstGeom>
          <a:noFill/>
        </p:spPr>
        <p:txBody>
          <a:bodyPr wrap="none" rtlCol="0">
            <a:spAutoFit/>
          </a:bodyPr>
          <a:lstStyle/>
          <a:p>
            <a:r>
              <a:rPr lang="en-US" dirty="0" err="1">
                <a:solidFill>
                  <a:schemeClr val="accent1"/>
                </a:solidFill>
              </a:rPr>
              <a:t>downdip</a:t>
            </a:r>
            <a:r>
              <a:rPr lang="en-US" dirty="0">
                <a:solidFill>
                  <a:schemeClr val="accent1"/>
                </a:solidFill>
              </a:rPr>
              <a:t> compression</a:t>
            </a:r>
            <a:endParaRPr lang="cs-CZ" dirty="0">
              <a:solidFill>
                <a:schemeClr val="accent1"/>
              </a:solidFill>
            </a:endParaRPr>
          </a:p>
        </p:txBody>
      </p:sp>
      <p:sp>
        <p:nvSpPr>
          <p:cNvPr id="89" name="TextovéPole 88"/>
          <p:cNvSpPr txBox="1"/>
          <p:nvPr/>
        </p:nvSpPr>
        <p:spPr>
          <a:xfrm>
            <a:off x="5047827" y="2724381"/>
            <a:ext cx="2256323" cy="369332"/>
          </a:xfrm>
          <a:prstGeom prst="rect">
            <a:avLst/>
          </a:prstGeom>
          <a:noFill/>
        </p:spPr>
        <p:txBody>
          <a:bodyPr wrap="none" rtlCol="0">
            <a:spAutoFit/>
          </a:bodyPr>
          <a:lstStyle/>
          <a:p>
            <a:r>
              <a:rPr lang="en-US" dirty="0" err="1">
                <a:solidFill>
                  <a:schemeClr val="accent1"/>
                </a:solidFill>
              </a:rPr>
              <a:t>downdip</a:t>
            </a:r>
            <a:r>
              <a:rPr lang="en-US" dirty="0">
                <a:solidFill>
                  <a:schemeClr val="accent1"/>
                </a:solidFill>
              </a:rPr>
              <a:t> compression</a:t>
            </a:r>
            <a:endParaRPr lang="cs-CZ" dirty="0">
              <a:solidFill>
                <a:schemeClr val="accent1"/>
              </a:solidFill>
            </a:endParaRPr>
          </a:p>
        </p:txBody>
      </p:sp>
      <p:sp>
        <p:nvSpPr>
          <p:cNvPr id="90" name="TextovéPole 89"/>
          <p:cNvSpPr txBox="1"/>
          <p:nvPr/>
        </p:nvSpPr>
        <p:spPr>
          <a:xfrm>
            <a:off x="2410425" y="1961058"/>
            <a:ext cx="1973874" cy="369332"/>
          </a:xfrm>
          <a:prstGeom prst="rect">
            <a:avLst/>
          </a:prstGeom>
          <a:noFill/>
        </p:spPr>
        <p:txBody>
          <a:bodyPr wrap="none" rtlCol="0">
            <a:spAutoFit/>
          </a:bodyPr>
          <a:lstStyle/>
          <a:p>
            <a:r>
              <a:rPr lang="en-US" dirty="0" err="1">
                <a:solidFill>
                  <a:srgbClr val="FF0000"/>
                </a:solidFill>
              </a:rPr>
              <a:t>downdip</a:t>
            </a:r>
            <a:r>
              <a:rPr lang="en-US" dirty="0">
                <a:solidFill>
                  <a:srgbClr val="FF0000"/>
                </a:solidFill>
              </a:rPr>
              <a:t> extension</a:t>
            </a:r>
            <a:endParaRPr lang="cs-CZ" dirty="0">
              <a:solidFill>
                <a:srgbClr val="FF0000"/>
              </a:solidFill>
            </a:endParaRPr>
          </a:p>
        </p:txBody>
      </p:sp>
      <p:sp>
        <p:nvSpPr>
          <p:cNvPr id="91" name="TextovéPole 90"/>
          <p:cNvSpPr txBox="1"/>
          <p:nvPr/>
        </p:nvSpPr>
        <p:spPr>
          <a:xfrm>
            <a:off x="5858695" y="2395568"/>
            <a:ext cx="1973874" cy="369332"/>
          </a:xfrm>
          <a:prstGeom prst="rect">
            <a:avLst/>
          </a:prstGeom>
          <a:noFill/>
        </p:spPr>
        <p:txBody>
          <a:bodyPr wrap="none" rtlCol="0">
            <a:spAutoFit/>
          </a:bodyPr>
          <a:lstStyle/>
          <a:p>
            <a:r>
              <a:rPr lang="en-US" dirty="0" err="1">
                <a:solidFill>
                  <a:srgbClr val="FF0000"/>
                </a:solidFill>
              </a:rPr>
              <a:t>downdip</a:t>
            </a:r>
            <a:r>
              <a:rPr lang="en-US" dirty="0">
                <a:solidFill>
                  <a:srgbClr val="FF0000"/>
                </a:solidFill>
              </a:rPr>
              <a:t> extension</a:t>
            </a:r>
            <a:endParaRPr lang="cs-CZ" dirty="0">
              <a:solidFill>
                <a:srgbClr val="FF0000"/>
              </a:solidFill>
            </a:endParaRPr>
          </a:p>
        </p:txBody>
      </p:sp>
      <p:sp>
        <p:nvSpPr>
          <p:cNvPr id="8" name="Volný tvar 7"/>
          <p:cNvSpPr/>
          <p:nvPr/>
        </p:nvSpPr>
        <p:spPr>
          <a:xfrm>
            <a:off x="4023360" y="1626669"/>
            <a:ext cx="2483318" cy="1193533"/>
          </a:xfrm>
          <a:custGeom>
            <a:avLst/>
            <a:gdLst>
              <a:gd name="connsiteX0" fmla="*/ 2483318 w 2483318"/>
              <a:gd name="connsiteY0" fmla="*/ 0 h 1193533"/>
              <a:gd name="connsiteX1" fmla="*/ 1424539 w 2483318"/>
              <a:gd name="connsiteY1" fmla="*/ 558266 h 1193533"/>
              <a:gd name="connsiteX2" fmla="*/ 1203158 w 2483318"/>
              <a:gd name="connsiteY2" fmla="*/ 664144 h 1193533"/>
              <a:gd name="connsiteX3" fmla="*/ 1010653 w 2483318"/>
              <a:gd name="connsiteY3" fmla="*/ 770022 h 1193533"/>
              <a:gd name="connsiteX4" fmla="*/ 789272 w 2483318"/>
              <a:gd name="connsiteY4" fmla="*/ 933651 h 1193533"/>
              <a:gd name="connsiteX5" fmla="*/ 452387 w 2483318"/>
              <a:gd name="connsiteY5" fmla="*/ 1068405 h 1193533"/>
              <a:gd name="connsiteX6" fmla="*/ 154004 w 2483318"/>
              <a:gd name="connsiteY6" fmla="*/ 1155032 h 1193533"/>
              <a:gd name="connsiteX7" fmla="*/ 0 w 2483318"/>
              <a:gd name="connsiteY7" fmla="*/ 1193533 h 119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3318" h="1193533">
                <a:moveTo>
                  <a:pt x="2483318" y="0"/>
                </a:moveTo>
                <a:lnTo>
                  <a:pt x="1424539" y="558266"/>
                </a:lnTo>
                <a:lnTo>
                  <a:pt x="1203158" y="664144"/>
                </a:lnTo>
                <a:lnTo>
                  <a:pt x="1010653" y="770022"/>
                </a:lnTo>
                <a:lnTo>
                  <a:pt x="789272" y="933651"/>
                </a:lnTo>
                <a:lnTo>
                  <a:pt x="452387" y="1068405"/>
                </a:lnTo>
                <a:lnTo>
                  <a:pt x="154004" y="1155032"/>
                </a:lnTo>
                <a:lnTo>
                  <a:pt x="0" y="1193533"/>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17" name="TextovéPole 2"/>
          <p:cNvSpPr txBox="1"/>
          <p:nvPr/>
        </p:nvSpPr>
        <p:spPr>
          <a:xfrm>
            <a:off x="105880" y="807095"/>
            <a:ext cx="7995907" cy="461665"/>
          </a:xfrm>
          <a:prstGeom prst="rect">
            <a:avLst/>
          </a:prstGeom>
          <a:noFill/>
        </p:spPr>
        <p:txBody>
          <a:bodyPr wrap="none" rtlCol="0">
            <a:spAutoFit/>
          </a:bodyPr>
          <a:lstStyle/>
          <a:p>
            <a:r>
              <a:rPr lang="en-GB" sz="2400" dirty="0"/>
              <a:t>Free subduction model of Pacific subduction with ageing plate </a:t>
            </a:r>
          </a:p>
        </p:txBody>
      </p:sp>
    </p:spTree>
    <p:extLst>
      <p:ext uri="{BB962C8B-B14F-4D97-AF65-F5344CB8AC3E}">
        <p14:creationId xmlns:p14="http://schemas.microsoft.com/office/powerpoint/2010/main" val="413192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en-US" sz="3200" dirty="0">
                <a:solidFill>
                  <a:schemeClr val="bg1"/>
                </a:solidFill>
              </a:rPr>
              <a:t>MODEL STRESSES</a:t>
            </a:r>
            <a:endParaRPr lang="cs-CZ" sz="3200" dirty="0">
              <a:solidFill>
                <a:schemeClr val="bg1"/>
              </a:solidFill>
            </a:endParaRPr>
          </a:p>
        </p:txBody>
      </p:sp>
      <p:sp>
        <p:nvSpPr>
          <p:cNvPr id="7" name="TextovéPole 6"/>
          <p:cNvSpPr txBox="1"/>
          <p:nvPr/>
        </p:nvSpPr>
        <p:spPr>
          <a:xfrm>
            <a:off x="5858695" y="6446420"/>
            <a:ext cx="3249809" cy="369332"/>
          </a:xfrm>
          <a:prstGeom prst="rect">
            <a:avLst/>
          </a:prstGeom>
          <a:noFill/>
          <a:ln w="19050">
            <a:solidFill>
              <a:schemeClr val="accent1"/>
            </a:solidFill>
          </a:ln>
        </p:spPr>
        <p:txBody>
          <a:bodyPr wrap="square" rtlCol="0">
            <a:spAutoFit/>
          </a:bodyPr>
          <a:lstStyle/>
          <a:p>
            <a:r>
              <a:rPr lang="en-GB" dirty="0">
                <a:latin typeface="Symbol" panose="05050102010706020507" pitchFamily="18" charset="2"/>
              </a:rPr>
              <a:t>g</a:t>
            </a:r>
            <a:r>
              <a:rPr lang="en-GB" baseline="-25000" dirty="0"/>
              <a:t>410</a:t>
            </a:r>
            <a:r>
              <a:rPr lang="en-GB" dirty="0"/>
              <a:t> = 1 MPa/K, </a:t>
            </a:r>
            <a:r>
              <a:rPr lang="en-GB" dirty="0">
                <a:latin typeface="Symbol" panose="05050102010706020507" pitchFamily="18" charset="2"/>
              </a:rPr>
              <a:t>g</a:t>
            </a:r>
            <a:r>
              <a:rPr lang="en-GB" baseline="-25000" dirty="0"/>
              <a:t>660</a:t>
            </a:r>
            <a:r>
              <a:rPr lang="en-GB" dirty="0"/>
              <a:t> = -1.5 MPa/K</a:t>
            </a:r>
            <a:endParaRPr lang="cs-CZ" dirty="0"/>
          </a:p>
        </p:txBody>
      </p:sp>
      <p:pic>
        <p:nvPicPr>
          <p:cNvPr id="36" name="Picture 32" descr="fig2_l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3173" y="6129629"/>
            <a:ext cx="2058778" cy="162410"/>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2"/>
          <p:cNvSpPr txBox="1">
            <a:spLocks noChangeAspect="1" noChangeArrowheads="1"/>
          </p:cNvSpPr>
          <p:nvPr/>
        </p:nvSpPr>
        <p:spPr bwMode="auto">
          <a:xfrm>
            <a:off x="3173954" y="5977315"/>
            <a:ext cx="297389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marL="0" indent="0"/>
            <a:r>
              <a:rPr lang="en-US" sz="2000" dirty="0"/>
              <a:t>  </a:t>
            </a:r>
            <a:r>
              <a:rPr lang="en-US" sz="1600" dirty="0"/>
              <a:t>0                                      400</a:t>
            </a:r>
          </a:p>
          <a:p>
            <a:r>
              <a:rPr lang="en-US" sz="1600" dirty="0"/>
              <a:t>                </a:t>
            </a:r>
            <a:r>
              <a:rPr lang="en-US" sz="1600" dirty="0" err="1">
                <a:latin typeface="Symbol" pitchFamily="18" charset="2"/>
              </a:rPr>
              <a:t>s</a:t>
            </a:r>
            <a:r>
              <a:rPr lang="en-US" sz="1600" baseline="-25000" dirty="0" err="1">
                <a:latin typeface="Symbol" pitchFamily="18" charset="2"/>
              </a:rPr>
              <a:t>II</a:t>
            </a:r>
            <a:r>
              <a:rPr lang="en-US" sz="1600" dirty="0">
                <a:latin typeface="+mn-lt"/>
              </a:rPr>
              <a:t> (MPa)</a:t>
            </a:r>
            <a:endParaRPr lang="cs-CZ" sz="1600" dirty="0">
              <a:latin typeface="+mn-lt"/>
            </a:endParaRPr>
          </a:p>
        </p:txBody>
      </p:sp>
      <p:pic>
        <p:nvPicPr>
          <p:cNvPr id="39" name="Obrázek 38"/>
          <p:cNvPicPr>
            <a:picLocks/>
          </p:cNvPicPr>
          <p:nvPr/>
        </p:nvPicPr>
        <p:blipFill>
          <a:blip r:embed="rId5"/>
          <a:stretch>
            <a:fillRect/>
          </a:stretch>
        </p:blipFill>
        <p:spPr>
          <a:xfrm flipH="1">
            <a:off x="2196000" y="1535873"/>
            <a:ext cx="4752000" cy="1719390"/>
          </a:xfrm>
          <a:prstGeom prst="rect">
            <a:avLst/>
          </a:prstGeom>
        </p:spPr>
      </p:pic>
      <p:pic>
        <p:nvPicPr>
          <p:cNvPr id="40" name="Obrázek 39"/>
          <p:cNvPicPr>
            <a:picLocks noChangeAspect="1"/>
          </p:cNvPicPr>
          <p:nvPr/>
        </p:nvPicPr>
        <p:blipFill>
          <a:blip r:embed="rId6"/>
          <a:stretch>
            <a:fillRect/>
          </a:stretch>
        </p:blipFill>
        <p:spPr>
          <a:xfrm>
            <a:off x="1431313" y="1551438"/>
            <a:ext cx="746586" cy="1557905"/>
          </a:xfrm>
          <a:prstGeom prst="rect">
            <a:avLst/>
          </a:prstGeom>
        </p:spPr>
      </p:pic>
      <p:pic>
        <p:nvPicPr>
          <p:cNvPr id="41" name="Obrázek 40"/>
          <p:cNvPicPr>
            <a:picLocks noChangeAspect="1"/>
          </p:cNvPicPr>
          <p:nvPr/>
        </p:nvPicPr>
        <p:blipFill>
          <a:blip r:embed="rId7"/>
          <a:stretch>
            <a:fillRect/>
          </a:stretch>
        </p:blipFill>
        <p:spPr>
          <a:xfrm>
            <a:off x="2866074" y="3372088"/>
            <a:ext cx="3411853" cy="735890"/>
          </a:xfrm>
          <a:prstGeom prst="rect">
            <a:avLst/>
          </a:prstGeom>
        </p:spPr>
      </p:pic>
      <p:pic>
        <p:nvPicPr>
          <p:cNvPr id="42" name="Obrázek 41"/>
          <p:cNvPicPr>
            <a:picLocks noChangeAspect="1"/>
          </p:cNvPicPr>
          <p:nvPr/>
        </p:nvPicPr>
        <p:blipFill>
          <a:blip r:embed="rId6"/>
          <a:stretch>
            <a:fillRect/>
          </a:stretch>
        </p:blipFill>
        <p:spPr>
          <a:xfrm>
            <a:off x="1441668" y="4313881"/>
            <a:ext cx="746586" cy="1557905"/>
          </a:xfrm>
          <a:prstGeom prst="rect">
            <a:avLst/>
          </a:prstGeom>
        </p:spPr>
      </p:pic>
      <p:sp>
        <p:nvSpPr>
          <p:cNvPr id="43" name="Šipka doprava 42"/>
          <p:cNvSpPr/>
          <p:nvPr/>
        </p:nvSpPr>
        <p:spPr>
          <a:xfrm rot="11441224">
            <a:off x="4522436" y="2774156"/>
            <a:ext cx="478614" cy="1401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4" name="Šipka doprava 43"/>
          <p:cNvSpPr/>
          <p:nvPr/>
        </p:nvSpPr>
        <p:spPr>
          <a:xfrm rot="1015099">
            <a:off x="5088622" y="1800829"/>
            <a:ext cx="478614" cy="14019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47" name="Obrázek 46"/>
          <p:cNvPicPr>
            <a:picLocks noChangeAspect="1"/>
          </p:cNvPicPr>
          <p:nvPr/>
        </p:nvPicPr>
        <p:blipFill>
          <a:blip r:embed="rId8"/>
          <a:stretch>
            <a:fillRect/>
          </a:stretch>
        </p:blipFill>
        <p:spPr>
          <a:xfrm flipH="1">
            <a:off x="2265181" y="4344339"/>
            <a:ext cx="4502150" cy="1623414"/>
          </a:xfrm>
          <a:prstGeom prst="rect">
            <a:avLst/>
          </a:prstGeom>
        </p:spPr>
      </p:pic>
      <p:graphicFrame>
        <p:nvGraphicFramePr>
          <p:cNvPr id="48" name="Objekt 47"/>
          <p:cNvGraphicFramePr>
            <a:graphicFrameLocks noChangeAspect="1"/>
          </p:cNvGraphicFramePr>
          <p:nvPr>
            <p:extLst>
              <p:ext uri="{D42A27DB-BD31-4B8C-83A1-F6EECF244321}">
                <p14:modId xmlns:p14="http://schemas.microsoft.com/office/powerpoint/2010/main" val="3408779216"/>
              </p:ext>
            </p:extLst>
          </p:nvPr>
        </p:nvGraphicFramePr>
        <p:xfrm>
          <a:off x="2265181" y="4344339"/>
          <a:ext cx="100013" cy="1623414"/>
        </p:xfrm>
        <a:graphic>
          <a:graphicData uri="http://schemas.openxmlformats.org/presentationml/2006/ole">
            <mc:AlternateContent xmlns:mc="http://schemas.openxmlformats.org/markup-compatibility/2006">
              <mc:Choice xmlns:v="urn:schemas-microsoft-com:vml" Requires="v">
                <p:oleObj spid="_x0000_s11361" name="Plot" r:id="rId9" imgW="99720" imgH="1833840" progId="Grapher.Document">
                  <p:embed/>
                </p:oleObj>
              </mc:Choice>
              <mc:Fallback>
                <p:oleObj name="Plot" r:id="rId9" imgW="99720" imgH="1833840" progId="Grapher.Document">
                  <p:embed/>
                  <p:pic>
                    <p:nvPicPr>
                      <p:cNvPr id="0" name=""/>
                      <p:cNvPicPr/>
                      <p:nvPr/>
                    </p:nvPicPr>
                    <p:blipFill>
                      <a:blip r:embed="rId10"/>
                      <a:stretch>
                        <a:fillRect/>
                      </a:stretch>
                    </p:blipFill>
                    <p:spPr>
                      <a:xfrm>
                        <a:off x="2265181" y="4344339"/>
                        <a:ext cx="100013" cy="1623414"/>
                      </a:xfrm>
                      <a:prstGeom prst="rect">
                        <a:avLst/>
                      </a:prstGeom>
                    </p:spPr>
                  </p:pic>
                </p:oleObj>
              </mc:Fallback>
            </mc:AlternateContent>
          </a:graphicData>
        </a:graphic>
      </p:graphicFrame>
      <p:sp>
        <p:nvSpPr>
          <p:cNvPr id="49" name="Ovál 48"/>
          <p:cNvSpPr>
            <a:spLocks noChangeAspect="1"/>
          </p:cNvSpPr>
          <p:nvPr/>
        </p:nvSpPr>
        <p:spPr>
          <a:xfrm>
            <a:off x="5590144" y="4811259"/>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0" name="Ovál 49"/>
          <p:cNvSpPr>
            <a:spLocks noChangeAspect="1"/>
          </p:cNvSpPr>
          <p:nvPr/>
        </p:nvSpPr>
        <p:spPr>
          <a:xfrm>
            <a:off x="5454994" y="4982441"/>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1" name="Ovál 50"/>
          <p:cNvSpPr>
            <a:spLocks noChangeAspect="1"/>
          </p:cNvSpPr>
          <p:nvPr/>
        </p:nvSpPr>
        <p:spPr>
          <a:xfrm>
            <a:off x="5423244" y="4943803"/>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2" name="Ovál 51"/>
          <p:cNvSpPr>
            <a:spLocks noChangeAspect="1"/>
          </p:cNvSpPr>
          <p:nvPr/>
        </p:nvSpPr>
        <p:spPr>
          <a:xfrm>
            <a:off x="5380381" y="4954647"/>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3" name="Ovál 52"/>
          <p:cNvSpPr>
            <a:spLocks noChangeAspect="1"/>
          </p:cNvSpPr>
          <p:nvPr/>
        </p:nvSpPr>
        <p:spPr>
          <a:xfrm>
            <a:off x="5371381" y="4951478"/>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4" name="Ovál 53"/>
          <p:cNvSpPr>
            <a:spLocks noChangeAspect="1"/>
          </p:cNvSpPr>
          <p:nvPr/>
        </p:nvSpPr>
        <p:spPr>
          <a:xfrm>
            <a:off x="5344875" y="4946990"/>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5" name="Ovál 54"/>
          <p:cNvSpPr>
            <a:spLocks noChangeAspect="1"/>
          </p:cNvSpPr>
          <p:nvPr/>
        </p:nvSpPr>
        <p:spPr>
          <a:xfrm>
            <a:off x="5353875" y="4979040"/>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6" name="Ovál 55"/>
          <p:cNvSpPr>
            <a:spLocks noChangeAspect="1"/>
          </p:cNvSpPr>
          <p:nvPr/>
        </p:nvSpPr>
        <p:spPr>
          <a:xfrm>
            <a:off x="5312119" y="5031653"/>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7" name="Ovál 56"/>
          <p:cNvSpPr>
            <a:spLocks noChangeAspect="1"/>
          </p:cNvSpPr>
          <p:nvPr/>
        </p:nvSpPr>
        <p:spPr>
          <a:xfrm>
            <a:off x="5178188" y="5023191"/>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8" name="Ovál 57"/>
          <p:cNvSpPr>
            <a:spLocks noChangeAspect="1"/>
          </p:cNvSpPr>
          <p:nvPr/>
        </p:nvSpPr>
        <p:spPr>
          <a:xfrm>
            <a:off x="5027956" y="5147046"/>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9" name="Ovál 58"/>
          <p:cNvSpPr>
            <a:spLocks noChangeAspect="1"/>
          </p:cNvSpPr>
          <p:nvPr/>
        </p:nvSpPr>
        <p:spPr>
          <a:xfrm>
            <a:off x="4931119" y="5201516"/>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0" name="Ovál 59"/>
          <p:cNvSpPr>
            <a:spLocks noChangeAspect="1"/>
          </p:cNvSpPr>
          <p:nvPr/>
        </p:nvSpPr>
        <p:spPr>
          <a:xfrm>
            <a:off x="4896987" y="5189640"/>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1" name="Ovál 60"/>
          <p:cNvSpPr>
            <a:spLocks noChangeAspect="1"/>
          </p:cNvSpPr>
          <p:nvPr/>
        </p:nvSpPr>
        <p:spPr>
          <a:xfrm>
            <a:off x="4793006" y="5284066"/>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2" name="Ovál 61"/>
          <p:cNvSpPr>
            <a:spLocks noChangeAspect="1"/>
          </p:cNvSpPr>
          <p:nvPr/>
        </p:nvSpPr>
        <p:spPr>
          <a:xfrm>
            <a:off x="4745543" y="5266066"/>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3" name="Ovál 62"/>
          <p:cNvSpPr>
            <a:spLocks noChangeAspect="1"/>
          </p:cNvSpPr>
          <p:nvPr/>
        </p:nvSpPr>
        <p:spPr>
          <a:xfrm>
            <a:off x="4778719" y="5340763"/>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4" name="Ovál 63"/>
          <p:cNvSpPr>
            <a:spLocks noChangeAspect="1"/>
          </p:cNvSpPr>
          <p:nvPr/>
        </p:nvSpPr>
        <p:spPr>
          <a:xfrm>
            <a:off x="4642899" y="5363441"/>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5" name="Ovál 64"/>
          <p:cNvSpPr>
            <a:spLocks noChangeAspect="1"/>
          </p:cNvSpPr>
          <p:nvPr/>
        </p:nvSpPr>
        <p:spPr>
          <a:xfrm>
            <a:off x="4602506" y="5315845"/>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6" name="Ovál 65"/>
          <p:cNvSpPr>
            <a:spLocks noChangeAspect="1"/>
          </p:cNvSpPr>
          <p:nvPr/>
        </p:nvSpPr>
        <p:spPr>
          <a:xfrm>
            <a:off x="4583779" y="5363703"/>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7" name="Ovál 66"/>
          <p:cNvSpPr>
            <a:spLocks noChangeAspect="1"/>
          </p:cNvSpPr>
          <p:nvPr/>
        </p:nvSpPr>
        <p:spPr>
          <a:xfrm>
            <a:off x="4502118" y="5406034"/>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8" name="Ovál 67"/>
          <p:cNvSpPr>
            <a:spLocks noChangeAspect="1"/>
          </p:cNvSpPr>
          <p:nvPr/>
        </p:nvSpPr>
        <p:spPr>
          <a:xfrm>
            <a:off x="4452798" y="5397034"/>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9" name="Ovál 68"/>
          <p:cNvSpPr>
            <a:spLocks noChangeAspect="1"/>
          </p:cNvSpPr>
          <p:nvPr/>
        </p:nvSpPr>
        <p:spPr>
          <a:xfrm>
            <a:off x="4404069" y="5499696"/>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0" name="Ovál 69"/>
          <p:cNvSpPr>
            <a:spLocks noChangeAspect="1"/>
          </p:cNvSpPr>
          <p:nvPr/>
        </p:nvSpPr>
        <p:spPr>
          <a:xfrm>
            <a:off x="4354116" y="5458691"/>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1" name="Ovál 70"/>
          <p:cNvSpPr>
            <a:spLocks noChangeAspect="1"/>
          </p:cNvSpPr>
          <p:nvPr/>
        </p:nvSpPr>
        <p:spPr>
          <a:xfrm>
            <a:off x="4346919" y="5493077"/>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2" name="Ovál 71"/>
          <p:cNvSpPr>
            <a:spLocks noChangeAspect="1"/>
          </p:cNvSpPr>
          <p:nvPr/>
        </p:nvSpPr>
        <p:spPr>
          <a:xfrm>
            <a:off x="4340569" y="5491220"/>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3" name="Ovál 72"/>
          <p:cNvSpPr>
            <a:spLocks noChangeAspect="1"/>
          </p:cNvSpPr>
          <p:nvPr/>
        </p:nvSpPr>
        <p:spPr>
          <a:xfrm>
            <a:off x="4331044" y="5463658"/>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4" name="Ovál 73"/>
          <p:cNvSpPr>
            <a:spLocks noChangeAspect="1"/>
          </p:cNvSpPr>
          <p:nvPr/>
        </p:nvSpPr>
        <p:spPr>
          <a:xfrm>
            <a:off x="4313797" y="5419797"/>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5" name="Ovál 74"/>
          <p:cNvSpPr>
            <a:spLocks noChangeAspect="1"/>
          </p:cNvSpPr>
          <p:nvPr/>
        </p:nvSpPr>
        <p:spPr>
          <a:xfrm>
            <a:off x="4308819" y="5560291"/>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6" name="Ovál 75"/>
          <p:cNvSpPr>
            <a:spLocks noChangeAspect="1"/>
          </p:cNvSpPr>
          <p:nvPr/>
        </p:nvSpPr>
        <p:spPr>
          <a:xfrm>
            <a:off x="4299294" y="5555528"/>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7" name="Ovál 76"/>
          <p:cNvSpPr>
            <a:spLocks noChangeAspect="1"/>
          </p:cNvSpPr>
          <p:nvPr/>
        </p:nvSpPr>
        <p:spPr>
          <a:xfrm>
            <a:off x="4269131" y="5496791"/>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8" name="Ovál 77"/>
          <p:cNvSpPr>
            <a:spLocks noChangeAspect="1"/>
          </p:cNvSpPr>
          <p:nvPr/>
        </p:nvSpPr>
        <p:spPr>
          <a:xfrm>
            <a:off x="4281188" y="5542291"/>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9" name="Ovál 78"/>
          <p:cNvSpPr>
            <a:spLocks noChangeAspect="1"/>
          </p:cNvSpPr>
          <p:nvPr/>
        </p:nvSpPr>
        <p:spPr>
          <a:xfrm>
            <a:off x="4285168" y="5562672"/>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0" name="Ovál 79"/>
          <p:cNvSpPr>
            <a:spLocks noChangeAspect="1"/>
          </p:cNvSpPr>
          <p:nvPr/>
        </p:nvSpPr>
        <p:spPr>
          <a:xfrm>
            <a:off x="4287549" y="5585434"/>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1" name="Ovál 80"/>
          <p:cNvSpPr>
            <a:spLocks noChangeAspect="1"/>
          </p:cNvSpPr>
          <p:nvPr/>
        </p:nvSpPr>
        <p:spPr>
          <a:xfrm>
            <a:off x="4280824" y="5649373"/>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2" name="Ovál 81"/>
          <p:cNvSpPr>
            <a:spLocks noChangeAspect="1"/>
          </p:cNvSpPr>
          <p:nvPr/>
        </p:nvSpPr>
        <p:spPr>
          <a:xfrm>
            <a:off x="4235802" y="5539910"/>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3" name="Ovál 82"/>
          <p:cNvSpPr>
            <a:spLocks noChangeAspect="1"/>
          </p:cNvSpPr>
          <p:nvPr/>
        </p:nvSpPr>
        <p:spPr>
          <a:xfrm>
            <a:off x="4215950" y="5544416"/>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4" name="Ovál 83"/>
          <p:cNvSpPr>
            <a:spLocks noChangeAspect="1"/>
          </p:cNvSpPr>
          <p:nvPr/>
        </p:nvSpPr>
        <p:spPr>
          <a:xfrm>
            <a:off x="4146894" y="5544672"/>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5" name="Ovál 84"/>
          <p:cNvSpPr>
            <a:spLocks noChangeAspect="1"/>
          </p:cNvSpPr>
          <p:nvPr/>
        </p:nvSpPr>
        <p:spPr>
          <a:xfrm>
            <a:off x="4184879" y="5572196"/>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6" name="Ovál 85"/>
          <p:cNvSpPr>
            <a:spLocks noChangeAspect="1"/>
          </p:cNvSpPr>
          <p:nvPr/>
        </p:nvSpPr>
        <p:spPr>
          <a:xfrm>
            <a:off x="4061169" y="5607916"/>
            <a:ext cx="32400" cy="32400"/>
          </a:xfrm>
          <a:prstGeom prst="ellipse">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7" name="Šipka doprava 86"/>
          <p:cNvSpPr/>
          <p:nvPr/>
        </p:nvSpPr>
        <p:spPr>
          <a:xfrm rot="1784182">
            <a:off x="3902429" y="2325472"/>
            <a:ext cx="478614" cy="14019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8" name="Šipka doprava 87"/>
          <p:cNvSpPr/>
          <p:nvPr/>
        </p:nvSpPr>
        <p:spPr>
          <a:xfrm rot="13384502">
            <a:off x="6038621" y="2259169"/>
            <a:ext cx="478614" cy="14019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TextovéPole 1"/>
          <p:cNvSpPr txBox="1"/>
          <p:nvPr/>
        </p:nvSpPr>
        <p:spPr>
          <a:xfrm>
            <a:off x="2805348" y="1586552"/>
            <a:ext cx="2277162" cy="369332"/>
          </a:xfrm>
          <a:prstGeom prst="rect">
            <a:avLst/>
          </a:prstGeom>
          <a:noFill/>
        </p:spPr>
        <p:txBody>
          <a:bodyPr wrap="none" rtlCol="0">
            <a:spAutoFit/>
          </a:bodyPr>
          <a:lstStyle/>
          <a:p>
            <a:r>
              <a:rPr lang="en-US" dirty="0" err="1">
                <a:solidFill>
                  <a:schemeClr val="accent1"/>
                </a:solidFill>
              </a:rPr>
              <a:t>downdip</a:t>
            </a:r>
            <a:r>
              <a:rPr lang="en-US" dirty="0">
                <a:solidFill>
                  <a:schemeClr val="accent1"/>
                </a:solidFill>
              </a:rPr>
              <a:t> compression</a:t>
            </a:r>
            <a:endParaRPr lang="cs-CZ" dirty="0">
              <a:solidFill>
                <a:schemeClr val="accent1"/>
              </a:solidFill>
            </a:endParaRPr>
          </a:p>
        </p:txBody>
      </p:sp>
      <p:sp>
        <p:nvSpPr>
          <p:cNvPr id="89" name="TextovéPole 88"/>
          <p:cNvSpPr txBox="1"/>
          <p:nvPr/>
        </p:nvSpPr>
        <p:spPr>
          <a:xfrm>
            <a:off x="5047827" y="2724381"/>
            <a:ext cx="2256323" cy="369332"/>
          </a:xfrm>
          <a:prstGeom prst="rect">
            <a:avLst/>
          </a:prstGeom>
          <a:noFill/>
        </p:spPr>
        <p:txBody>
          <a:bodyPr wrap="none" rtlCol="0">
            <a:spAutoFit/>
          </a:bodyPr>
          <a:lstStyle/>
          <a:p>
            <a:r>
              <a:rPr lang="en-US" dirty="0" err="1">
                <a:solidFill>
                  <a:schemeClr val="accent1"/>
                </a:solidFill>
              </a:rPr>
              <a:t>downdip</a:t>
            </a:r>
            <a:r>
              <a:rPr lang="en-US" dirty="0">
                <a:solidFill>
                  <a:schemeClr val="accent1"/>
                </a:solidFill>
              </a:rPr>
              <a:t> compression</a:t>
            </a:r>
            <a:endParaRPr lang="cs-CZ" dirty="0">
              <a:solidFill>
                <a:schemeClr val="accent1"/>
              </a:solidFill>
            </a:endParaRPr>
          </a:p>
        </p:txBody>
      </p:sp>
      <p:sp>
        <p:nvSpPr>
          <p:cNvPr id="90" name="TextovéPole 89"/>
          <p:cNvSpPr txBox="1"/>
          <p:nvPr/>
        </p:nvSpPr>
        <p:spPr>
          <a:xfrm>
            <a:off x="2410425" y="1961058"/>
            <a:ext cx="1973874" cy="369332"/>
          </a:xfrm>
          <a:prstGeom prst="rect">
            <a:avLst/>
          </a:prstGeom>
          <a:noFill/>
        </p:spPr>
        <p:txBody>
          <a:bodyPr wrap="none" rtlCol="0">
            <a:spAutoFit/>
          </a:bodyPr>
          <a:lstStyle/>
          <a:p>
            <a:r>
              <a:rPr lang="en-US" dirty="0" err="1">
                <a:solidFill>
                  <a:srgbClr val="FF0000"/>
                </a:solidFill>
              </a:rPr>
              <a:t>downdip</a:t>
            </a:r>
            <a:r>
              <a:rPr lang="en-US" dirty="0">
                <a:solidFill>
                  <a:srgbClr val="FF0000"/>
                </a:solidFill>
              </a:rPr>
              <a:t> extension</a:t>
            </a:r>
            <a:endParaRPr lang="cs-CZ" dirty="0">
              <a:solidFill>
                <a:srgbClr val="FF0000"/>
              </a:solidFill>
            </a:endParaRPr>
          </a:p>
        </p:txBody>
      </p:sp>
      <p:sp>
        <p:nvSpPr>
          <p:cNvPr id="91" name="TextovéPole 90"/>
          <p:cNvSpPr txBox="1"/>
          <p:nvPr/>
        </p:nvSpPr>
        <p:spPr>
          <a:xfrm>
            <a:off x="5858695" y="2395568"/>
            <a:ext cx="1973874" cy="369332"/>
          </a:xfrm>
          <a:prstGeom prst="rect">
            <a:avLst/>
          </a:prstGeom>
          <a:noFill/>
        </p:spPr>
        <p:txBody>
          <a:bodyPr wrap="none" rtlCol="0">
            <a:spAutoFit/>
          </a:bodyPr>
          <a:lstStyle/>
          <a:p>
            <a:r>
              <a:rPr lang="en-US" dirty="0" err="1">
                <a:solidFill>
                  <a:srgbClr val="FF0000"/>
                </a:solidFill>
              </a:rPr>
              <a:t>downdip</a:t>
            </a:r>
            <a:r>
              <a:rPr lang="en-US" dirty="0">
                <a:solidFill>
                  <a:srgbClr val="FF0000"/>
                </a:solidFill>
              </a:rPr>
              <a:t> extension</a:t>
            </a:r>
            <a:endParaRPr lang="cs-CZ" dirty="0">
              <a:solidFill>
                <a:srgbClr val="FF0000"/>
              </a:solidFill>
            </a:endParaRPr>
          </a:p>
        </p:txBody>
      </p:sp>
      <p:sp>
        <p:nvSpPr>
          <p:cNvPr id="8" name="Volný tvar 7"/>
          <p:cNvSpPr/>
          <p:nvPr/>
        </p:nvSpPr>
        <p:spPr>
          <a:xfrm>
            <a:off x="4023360" y="1626669"/>
            <a:ext cx="2483318" cy="1193533"/>
          </a:xfrm>
          <a:custGeom>
            <a:avLst/>
            <a:gdLst>
              <a:gd name="connsiteX0" fmla="*/ 2483318 w 2483318"/>
              <a:gd name="connsiteY0" fmla="*/ 0 h 1193533"/>
              <a:gd name="connsiteX1" fmla="*/ 1424539 w 2483318"/>
              <a:gd name="connsiteY1" fmla="*/ 558266 h 1193533"/>
              <a:gd name="connsiteX2" fmla="*/ 1203158 w 2483318"/>
              <a:gd name="connsiteY2" fmla="*/ 664144 h 1193533"/>
              <a:gd name="connsiteX3" fmla="*/ 1010653 w 2483318"/>
              <a:gd name="connsiteY3" fmla="*/ 770022 h 1193533"/>
              <a:gd name="connsiteX4" fmla="*/ 789272 w 2483318"/>
              <a:gd name="connsiteY4" fmla="*/ 933651 h 1193533"/>
              <a:gd name="connsiteX5" fmla="*/ 452387 w 2483318"/>
              <a:gd name="connsiteY5" fmla="*/ 1068405 h 1193533"/>
              <a:gd name="connsiteX6" fmla="*/ 154004 w 2483318"/>
              <a:gd name="connsiteY6" fmla="*/ 1155032 h 1193533"/>
              <a:gd name="connsiteX7" fmla="*/ 0 w 2483318"/>
              <a:gd name="connsiteY7" fmla="*/ 1193533 h 119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3318" h="1193533">
                <a:moveTo>
                  <a:pt x="2483318" y="0"/>
                </a:moveTo>
                <a:lnTo>
                  <a:pt x="1424539" y="558266"/>
                </a:lnTo>
                <a:lnTo>
                  <a:pt x="1203158" y="664144"/>
                </a:lnTo>
                <a:lnTo>
                  <a:pt x="1010653" y="770022"/>
                </a:lnTo>
                <a:lnTo>
                  <a:pt x="789272" y="933651"/>
                </a:lnTo>
                <a:lnTo>
                  <a:pt x="452387" y="1068405"/>
                </a:lnTo>
                <a:lnTo>
                  <a:pt x="154004" y="1155032"/>
                </a:lnTo>
                <a:lnTo>
                  <a:pt x="0" y="1193533"/>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92" name="TextovéPole 2"/>
          <p:cNvSpPr txBox="1"/>
          <p:nvPr/>
        </p:nvSpPr>
        <p:spPr>
          <a:xfrm>
            <a:off x="105880" y="807095"/>
            <a:ext cx="7995907" cy="461665"/>
          </a:xfrm>
          <a:prstGeom prst="rect">
            <a:avLst/>
          </a:prstGeom>
          <a:noFill/>
        </p:spPr>
        <p:txBody>
          <a:bodyPr wrap="none" rtlCol="0">
            <a:spAutoFit/>
          </a:bodyPr>
          <a:lstStyle/>
          <a:p>
            <a:r>
              <a:rPr lang="en-GB" sz="2400" dirty="0"/>
              <a:t>Free subduction model of Pacific subduction with ageing plate </a:t>
            </a:r>
          </a:p>
        </p:txBody>
      </p:sp>
    </p:spTree>
    <p:extLst>
      <p:ext uri="{BB962C8B-B14F-4D97-AF65-F5344CB8AC3E}">
        <p14:creationId xmlns:p14="http://schemas.microsoft.com/office/powerpoint/2010/main" val="1969620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en-US" sz="3200" dirty="0">
                <a:solidFill>
                  <a:schemeClr val="bg1"/>
                </a:solidFill>
              </a:rPr>
              <a:t>MODEL FIT SEISMICITY</a:t>
            </a:r>
            <a:endParaRPr lang="cs-CZ" sz="3200" dirty="0">
              <a:solidFill>
                <a:schemeClr val="bg1"/>
              </a:solidFill>
            </a:endParaRPr>
          </a:p>
        </p:txBody>
      </p:sp>
      <p:sp>
        <p:nvSpPr>
          <p:cNvPr id="3" name="TextovéPole 2"/>
          <p:cNvSpPr txBox="1"/>
          <p:nvPr/>
        </p:nvSpPr>
        <p:spPr>
          <a:xfrm>
            <a:off x="105880" y="980728"/>
            <a:ext cx="8570576" cy="1415772"/>
          </a:xfrm>
          <a:prstGeom prst="rect">
            <a:avLst/>
          </a:prstGeom>
          <a:noFill/>
        </p:spPr>
        <p:txBody>
          <a:bodyPr wrap="square" rtlCol="0">
            <a:spAutoFit/>
          </a:bodyPr>
          <a:lstStyle/>
          <a:p>
            <a:r>
              <a:rPr lang="en-GB" sz="2400" dirty="0"/>
              <a:t>Free subduction model of Pacific subduction with ageing plate</a:t>
            </a:r>
          </a:p>
          <a:p>
            <a:endParaRPr lang="en-GB" dirty="0"/>
          </a:p>
          <a:p>
            <a:pPr marL="285750" indent="-285750">
              <a:buFont typeface="Arial" pitchFamily="34" charset="0"/>
              <a:buChar char="•"/>
            </a:pPr>
            <a:r>
              <a:rPr lang="en-GB" sz="2200" dirty="0"/>
              <a:t>Slab shape in agreement with tomography</a:t>
            </a:r>
          </a:p>
          <a:p>
            <a:pPr marL="285750" indent="-285750">
              <a:buFont typeface="Arial" pitchFamily="34" charset="0"/>
              <a:buChar char="•"/>
            </a:pPr>
            <a:r>
              <a:rPr lang="en-GB" sz="2200" dirty="0"/>
              <a:t>Explains </a:t>
            </a:r>
            <a:r>
              <a:rPr lang="en-GB" sz="2200" dirty="0" err="1"/>
              <a:t>seismogenic</a:t>
            </a:r>
            <a:r>
              <a:rPr lang="en-GB" sz="2200" dirty="0"/>
              <a:t> stress</a:t>
            </a:r>
          </a:p>
        </p:txBody>
      </p:sp>
      <p:pic>
        <p:nvPicPr>
          <p:cNvPr id="14" name="Obrázek 13"/>
          <p:cNvPicPr>
            <a:picLocks noChangeAspect="1"/>
          </p:cNvPicPr>
          <p:nvPr/>
        </p:nvPicPr>
        <p:blipFill>
          <a:blip r:embed="rId2"/>
          <a:stretch>
            <a:fillRect/>
          </a:stretch>
        </p:blipFill>
        <p:spPr>
          <a:xfrm>
            <a:off x="683568" y="3717032"/>
            <a:ext cx="2911932" cy="2495502"/>
          </a:xfrm>
          <a:prstGeom prst="rect">
            <a:avLst/>
          </a:prstGeom>
        </p:spPr>
      </p:pic>
      <p:sp>
        <p:nvSpPr>
          <p:cNvPr id="9" name="TextBox 8"/>
          <p:cNvSpPr txBox="1"/>
          <p:nvPr/>
        </p:nvSpPr>
        <p:spPr>
          <a:xfrm>
            <a:off x="884617" y="6275929"/>
            <a:ext cx="2734210" cy="369332"/>
          </a:xfrm>
          <a:prstGeom prst="rect">
            <a:avLst/>
          </a:prstGeom>
          <a:noFill/>
        </p:spPr>
        <p:txBody>
          <a:bodyPr wrap="none" rtlCol="0">
            <a:spAutoFit/>
          </a:bodyPr>
          <a:lstStyle/>
          <a:p>
            <a:r>
              <a:rPr lang="en-US" i="1" dirty="0" err="1"/>
              <a:t>Fukao</a:t>
            </a:r>
            <a:r>
              <a:rPr lang="en-US" i="1" dirty="0"/>
              <a:t> and Obayashi (2013)</a:t>
            </a:r>
            <a:endParaRPr lang="cs-CZ" i="1" dirty="0"/>
          </a:p>
        </p:txBody>
      </p:sp>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294691" y="4027536"/>
            <a:ext cx="3877709" cy="1571245"/>
          </a:xfrm>
          <a:prstGeom prst="rect">
            <a:avLst/>
          </a:prstGeom>
        </p:spPr>
      </p:pic>
      <p:sp>
        <p:nvSpPr>
          <p:cNvPr id="12" name="Obdélník 11"/>
          <p:cNvSpPr/>
          <p:nvPr/>
        </p:nvSpPr>
        <p:spPr>
          <a:xfrm>
            <a:off x="5736365" y="4038475"/>
            <a:ext cx="54000" cy="54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5" name="Obrázek 14"/>
          <p:cNvPicPr>
            <a:picLocks noChangeAspect="1"/>
          </p:cNvPicPr>
          <p:nvPr/>
        </p:nvPicPr>
        <p:blipFill>
          <a:blip r:embed="rId4"/>
          <a:stretch>
            <a:fillRect/>
          </a:stretch>
        </p:blipFill>
        <p:spPr>
          <a:xfrm>
            <a:off x="5112448" y="5678384"/>
            <a:ext cx="2269019" cy="146509"/>
          </a:xfrm>
          <a:prstGeom prst="rect">
            <a:avLst/>
          </a:prstGeom>
        </p:spPr>
      </p:pic>
      <p:sp>
        <p:nvSpPr>
          <p:cNvPr id="16" name="TextovéPole 15"/>
          <p:cNvSpPr txBox="1"/>
          <p:nvPr/>
        </p:nvSpPr>
        <p:spPr>
          <a:xfrm>
            <a:off x="4538464" y="5617306"/>
            <a:ext cx="3140603" cy="523220"/>
          </a:xfrm>
          <a:prstGeom prst="rect">
            <a:avLst/>
          </a:prstGeom>
          <a:noFill/>
        </p:spPr>
        <p:txBody>
          <a:bodyPr wrap="none" rtlCol="0">
            <a:spAutoFit/>
          </a:bodyPr>
          <a:lstStyle/>
          <a:p>
            <a:r>
              <a:rPr lang="en-GB" sz="1400" dirty="0"/>
              <a:t>-1000                                                             0</a:t>
            </a:r>
          </a:p>
          <a:p>
            <a:r>
              <a:rPr lang="en-GB" sz="1400" dirty="0"/>
              <a:t>                                   </a:t>
            </a:r>
            <a:r>
              <a:rPr lang="en-GB" sz="1400" dirty="0">
                <a:latin typeface="Symbol" panose="05050102010706020507" pitchFamily="18" charset="2"/>
              </a:rPr>
              <a:t>D</a:t>
            </a:r>
            <a:r>
              <a:rPr lang="en-GB" sz="1400" dirty="0"/>
              <a:t>T (K)</a:t>
            </a:r>
            <a:endParaRPr lang="cs-CZ" sz="1400" dirty="0"/>
          </a:p>
        </p:txBody>
      </p:sp>
      <p:sp>
        <p:nvSpPr>
          <p:cNvPr id="11" name="TextBox 10"/>
          <p:cNvSpPr txBox="1"/>
          <p:nvPr/>
        </p:nvSpPr>
        <p:spPr>
          <a:xfrm>
            <a:off x="5076056" y="6249506"/>
            <a:ext cx="2640723" cy="369332"/>
          </a:xfrm>
          <a:prstGeom prst="rect">
            <a:avLst/>
          </a:prstGeom>
          <a:noFill/>
        </p:spPr>
        <p:txBody>
          <a:bodyPr wrap="none" rtlCol="0">
            <a:spAutoFit/>
          </a:bodyPr>
          <a:lstStyle/>
          <a:p>
            <a:r>
              <a:rPr lang="cs-CZ" i="1" dirty="0"/>
              <a:t>Čížková et al., </a:t>
            </a:r>
            <a:r>
              <a:rPr lang="en-US" i="1" dirty="0" err="1"/>
              <a:t>SciRep</a:t>
            </a:r>
            <a:r>
              <a:rPr lang="en-US" i="1" dirty="0"/>
              <a:t> 2020</a:t>
            </a:r>
            <a:endParaRPr lang="cs-CZ" i="1" dirty="0"/>
          </a:p>
        </p:txBody>
      </p:sp>
    </p:spTree>
    <p:extLst>
      <p:ext uri="{BB962C8B-B14F-4D97-AF65-F5344CB8AC3E}">
        <p14:creationId xmlns:p14="http://schemas.microsoft.com/office/powerpoint/2010/main" val="3332465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2"/>
          <p:cNvSpPr txBox="1"/>
          <p:nvPr/>
        </p:nvSpPr>
        <p:spPr>
          <a:xfrm>
            <a:off x="-15442" y="116632"/>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EXAMPLE 2:</a:t>
            </a:r>
            <a:r>
              <a:rPr lang="en-US" sz="3200" dirty="0"/>
              <a:t> </a:t>
            </a:r>
            <a:r>
              <a:rPr lang="en-US" sz="3200" dirty="0">
                <a:solidFill>
                  <a:schemeClr val="bg1"/>
                </a:solidFill>
              </a:rPr>
              <a:t>NAZCA SLAB</a:t>
            </a:r>
            <a:endParaRPr lang="cs-CZ" sz="3200" dirty="0">
              <a:solidFill>
                <a:schemeClr val="bg1"/>
              </a:solidFill>
            </a:endParaRPr>
          </a:p>
        </p:txBody>
      </p:sp>
      <p:sp>
        <p:nvSpPr>
          <p:cNvPr id="2" name="Rectangle 3"/>
          <p:cNvSpPr>
            <a:spLocks noChangeArrowheads="1"/>
          </p:cNvSpPr>
          <p:nvPr/>
        </p:nvSpPr>
        <p:spPr bwMode="auto">
          <a:xfrm>
            <a:off x="2627784" y="12416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spTree>
    <p:extLst>
      <p:ext uri="{BB962C8B-B14F-4D97-AF65-F5344CB8AC3E}">
        <p14:creationId xmlns:p14="http://schemas.microsoft.com/office/powerpoint/2010/main" val="2169738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
          <p:cNvSpPr txBox="1"/>
          <p:nvPr/>
        </p:nvSpPr>
        <p:spPr>
          <a:xfrm>
            <a:off x="5148064" y="918814"/>
            <a:ext cx="4033092" cy="1569660"/>
          </a:xfrm>
          <a:prstGeom prst="rect">
            <a:avLst/>
          </a:prstGeom>
          <a:noFill/>
        </p:spPr>
        <p:txBody>
          <a:bodyPr wrap="none" rtlCol="0">
            <a:spAutoFit/>
          </a:bodyPr>
          <a:lstStyle/>
          <a:p>
            <a:r>
              <a:rPr lang="en-US" sz="2400" dirty="0"/>
              <a:t>Acre, 24.11.2015</a:t>
            </a:r>
          </a:p>
          <a:p>
            <a:pPr marL="285750" indent="-285750">
              <a:buFont typeface="Arial" pitchFamily="34" charset="0"/>
              <a:buChar char="•"/>
            </a:pPr>
            <a:r>
              <a:rPr lang="en-US" sz="2400" dirty="0"/>
              <a:t>earthquake doublet </a:t>
            </a:r>
            <a:r>
              <a:rPr lang="cs-CZ" sz="2400" dirty="0"/>
              <a:t>M</a:t>
            </a:r>
            <a:r>
              <a:rPr lang="cs-CZ" sz="2400" baseline="-25000" dirty="0"/>
              <a:t>w</a:t>
            </a:r>
            <a:r>
              <a:rPr lang="en-US" sz="2400" dirty="0"/>
              <a:t>~</a:t>
            </a:r>
            <a:r>
              <a:rPr lang="cs-CZ" sz="2400" dirty="0"/>
              <a:t> 7.6</a:t>
            </a:r>
          </a:p>
          <a:p>
            <a:pPr marL="285750" indent="-285750">
              <a:buFont typeface="Arial" pitchFamily="34" charset="0"/>
              <a:buChar char="•"/>
            </a:pPr>
            <a:r>
              <a:rPr lang="en-US" sz="2400" dirty="0"/>
              <a:t>depth</a:t>
            </a:r>
            <a:r>
              <a:rPr lang="cs-CZ" sz="2400" dirty="0"/>
              <a:t> </a:t>
            </a:r>
            <a:r>
              <a:rPr lang="en-US" sz="2400" dirty="0"/>
              <a:t>~</a:t>
            </a:r>
            <a:r>
              <a:rPr lang="cs-CZ" sz="2400" dirty="0"/>
              <a:t> 600 km</a:t>
            </a:r>
          </a:p>
          <a:p>
            <a:pPr marL="285750" indent="-285750">
              <a:buFont typeface="Arial" pitchFamily="34" charset="0"/>
              <a:buChar char="•"/>
            </a:pPr>
            <a:r>
              <a:rPr lang="en-US" sz="2400" dirty="0" err="1"/>
              <a:t>downdip</a:t>
            </a:r>
            <a:r>
              <a:rPr lang="en-US" sz="2400" dirty="0"/>
              <a:t> compression</a:t>
            </a:r>
            <a:endParaRPr lang="cs-CZ" sz="2400" dirty="0"/>
          </a:p>
        </p:txBody>
      </p:sp>
      <p:sp>
        <p:nvSpPr>
          <p:cNvPr id="3"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NAZCA SUBDUCTION</a:t>
            </a:r>
            <a:endParaRPr lang="cs-CZ" sz="3200" dirty="0">
              <a:solidFill>
                <a:schemeClr val="bg1"/>
              </a:solidFil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397" y="1628800"/>
            <a:ext cx="3096344" cy="442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908720"/>
            <a:ext cx="2809875"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3144064"/>
            <a:ext cx="4409678" cy="291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ovéPole 7"/>
          <p:cNvSpPr txBox="1"/>
          <p:nvPr/>
        </p:nvSpPr>
        <p:spPr>
          <a:xfrm>
            <a:off x="6588224" y="6453336"/>
            <a:ext cx="2566215" cy="400110"/>
          </a:xfrm>
          <a:prstGeom prst="rect">
            <a:avLst/>
          </a:prstGeom>
          <a:noFill/>
        </p:spPr>
        <p:txBody>
          <a:bodyPr wrap="none" rtlCol="0">
            <a:spAutoFit/>
          </a:bodyPr>
          <a:lstStyle/>
          <a:p>
            <a:r>
              <a:rPr lang="cs-CZ" sz="1600" i="1" dirty="0"/>
              <a:t> </a:t>
            </a:r>
            <a:r>
              <a:rPr lang="cs-CZ" sz="2000" i="1" dirty="0"/>
              <a:t>Zahradník et al. (2017</a:t>
            </a:r>
            <a:r>
              <a:rPr lang="cs-CZ" sz="1600" i="1" dirty="0"/>
              <a:t>)</a:t>
            </a:r>
          </a:p>
        </p:txBody>
      </p:sp>
    </p:spTree>
    <p:extLst>
      <p:ext uri="{BB962C8B-B14F-4D97-AF65-F5344CB8AC3E}">
        <p14:creationId xmlns:p14="http://schemas.microsoft.com/office/powerpoint/2010/main" val="545403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
          <p:cNvSpPr txBox="1"/>
          <p:nvPr/>
        </p:nvSpPr>
        <p:spPr>
          <a:xfrm>
            <a:off x="5148064" y="918814"/>
            <a:ext cx="4033092" cy="1569660"/>
          </a:xfrm>
          <a:prstGeom prst="rect">
            <a:avLst/>
          </a:prstGeom>
          <a:noFill/>
        </p:spPr>
        <p:txBody>
          <a:bodyPr wrap="none" rtlCol="0">
            <a:spAutoFit/>
          </a:bodyPr>
          <a:lstStyle/>
          <a:p>
            <a:r>
              <a:rPr lang="en-US" sz="2400" dirty="0"/>
              <a:t>Acre, 24.11.2015</a:t>
            </a:r>
          </a:p>
          <a:p>
            <a:pPr marL="285750" indent="-285750">
              <a:buFont typeface="Arial" pitchFamily="34" charset="0"/>
              <a:buChar char="•"/>
            </a:pPr>
            <a:r>
              <a:rPr lang="en-US" sz="2400" dirty="0"/>
              <a:t>earthquake doublet </a:t>
            </a:r>
            <a:r>
              <a:rPr lang="cs-CZ" sz="2400" dirty="0"/>
              <a:t>M</a:t>
            </a:r>
            <a:r>
              <a:rPr lang="cs-CZ" sz="2400" baseline="-25000" dirty="0"/>
              <a:t>w</a:t>
            </a:r>
            <a:r>
              <a:rPr lang="en-US" sz="2400" dirty="0"/>
              <a:t>~</a:t>
            </a:r>
            <a:r>
              <a:rPr lang="cs-CZ" sz="2400" dirty="0"/>
              <a:t> 7.6</a:t>
            </a:r>
          </a:p>
          <a:p>
            <a:pPr marL="285750" indent="-285750">
              <a:buFont typeface="Arial" pitchFamily="34" charset="0"/>
              <a:buChar char="•"/>
            </a:pPr>
            <a:r>
              <a:rPr lang="en-US" sz="2400" dirty="0"/>
              <a:t>depth</a:t>
            </a:r>
            <a:r>
              <a:rPr lang="cs-CZ" sz="2400" dirty="0"/>
              <a:t> </a:t>
            </a:r>
            <a:r>
              <a:rPr lang="en-US" sz="2400" dirty="0"/>
              <a:t>~</a:t>
            </a:r>
            <a:r>
              <a:rPr lang="cs-CZ" sz="2400" dirty="0"/>
              <a:t> 600 km</a:t>
            </a:r>
          </a:p>
          <a:p>
            <a:pPr marL="285750" indent="-285750">
              <a:buFont typeface="Arial" pitchFamily="34" charset="0"/>
              <a:buChar char="•"/>
            </a:pPr>
            <a:r>
              <a:rPr lang="en-US" sz="2400" dirty="0" err="1"/>
              <a:t>downdip</a:t>
            </a:r>
            <a:r>
              <a:rPr lang="en-US" sz="2400" dirty="0"/>
              <a:t> compression</a:t>
            </a:r>
            <a:endParaRPr lang="cs-CZ" sz="2400" dirty="0"/>
          </a:p>
        </p:txBody>
      </p:sp>
      <p:sp>
        <p:nvSpPr>
          <p:cNvPr id="3"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NAZCA SUBDUCTION</a:t>
            </a:r>
            <a:endParaRPr lang="cs-CZ" sz="3200" dirty="0">
              <a:solidFill>
                <a:schemeClr val="bg1"/>
              </a:solidFil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397" y="1628800"/>
            <a:ext cx="3096344" cy="442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908720"/>
            <a:ext cx="2809875"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3144064"/>
            <a:ext cx="4409678" cy="291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bdélník 4"/>
          <p:cNvSpPr/>
          <p:nvPr/>
        </p:nvSpPr>
        <p:spPr>
          <a:xfrm>
            <a:off x="5148064" y="2074561"/>
            <a:ext cx="3384376" cy="4139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TextovéPole 7"/>
          <p:cNvSpPr txBox="1"/>
          <p:nvPr/>
        </p:nvSpPr>
        <p:spPr>
          <a:xfrm>
            <a:off x="6588224" y="6453336"/>
            <a:ext cx="2566215" cy="400110"/>
          </a:xfrm>
          <a:prstGeom prst="rect">
            <a:avLst/>
          </a:prstGeom>
          <a:noFill/>
        </p:spPr>
        <p:txBody>
          <a:bodyPr wrap="none" rtlCol="0">
            <a:spAutoFit/>
          </a:bodyPr>
          <a:lstStyle/>
          <a:p>
            <a:r>
              <a:rPr lang="cs-CZ" sz="1600" i="1" dirty="0"/>
              <a:t> </a:t>
            </a:r>
            <a:r>
              <a:rPr lang="cs-CZ" sz="2000" i="1" dirty="0"/>
              <a:t>Zahradník et al. (2017</a:t>
            </a:r>
            <a:r>
              <a:rPr lang="cs-CZ" sz="1600" i="1" dirty="0"/>
              <a:t>)</a:t>
            </a:r>
          </a:p>
        </p:txBody>
      </p:sp>
    </p:spTree>
    <p:extLst>
      <p:ext uri="{BB962C8B-B14F-4D97-AF65-F5344CB8AC3E}">
        <p14:creationId xmlns:p14="http://schemas.microsoft.com/office/powerpoint/2010/main" val="3935023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918814"/>
            <a:ext cx="3131840" cy="207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204864"/>
            <a:ext cx="3143250"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ovéPole 8"/>
          <p:cNvSpPr txBox="1"/>
          <p:nvPr/>
        </p:nvSpPr>
        <p:spPr>
          <a:xfrm>
            <a:off x="35496" y="3789040"/>
            <a:ext cx="3079241" cy="400110"/>
          </a:xfrm>
          <a:prstGeom prst="rect">
            <a:avLst/>
          </a:prstGeom>
          <a:noFill/>
        </p:spPr>
        <p:txBody>
          <a:bodyPr wrap="none" rtlCol="0">
            <a:spAutoFit/>
          </a:bodyPr>
          <a:lstStyle/>
          <a:p>
            <a:r>
              <a:rPr lang="cs-CZ" sz="2000" i="1" dirty="0" err="1"/>
              <a:t>Fukao</a:t>
            </a:r>
            <a:r>
              <a:rPr lang="cs-CZ" sz="2000" i="1" dirty="0"/>
              <a:t> and </a:t>
            </a:r>
            <a:r>
              <a:rPr lang="cs-CZ" sz="2000" i="1" dirty="0" err="1"/>
              <a:t>Obayashi</a:t>
            </a:r>
            <a:r>
              <a:rPr lang="cs-CZ" sz="2000" i="1" dirty="0"/>
              <a:t>, (2013)</a:t>
            </a:r>
          </a:p>
        </p:txBody>
      </p:sp>
      <p:sp>
        <p:nvSpPr>
          <p:cNvPr id="4" name="Zaoblený obdélník 3"/>
          <p:cNvSpPr/>
          <p:nvPr/>
        </p:nvSpPr>
        <p:spPr>
          <a:xfrm>
            <a:off x="755576" y="2119143"/>
            <a:ext cx="275556" cy="244678"/>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Ovál 5"/>
          <p:cNvSpPr/>
          <p:nvPr/>
        </p:nvSpPr>
        <p:spPr>
          <a:xfrm>
            <a:off x="3491880" y="2980661"/>
            <a:ext cx="288032" cy="2197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NAZCA SUBDUCTION</a:t>
            </a:r>
            <a:endParaRPr lang="cs-CZ" sz="3200" dirty="0">
              <a:solidFill>
                <a:schemeClr val="bg1"/>
              </a:solidFill>
            </a:endParaRPr>
          </a:p>
        </p:txBody>
      </p:sp>
      <p:sp>
        <p:nvSpPr>
          <p:cNvPr id="12" name="TextovéPole 1"/>
          <p:cNvSpPr txBox="1"/>
          <p:nvPr/>
        </p:nvSpPr>
        <p:spPr>
          <a:xfrm>
            <a:off x="5148064" y="918814"/>
            <a:ext cx="4033092" cy="1569660"/>
          </a:xfrm>
          <a:prstGeom prst="rect">
            <a:avLst/>
          </a:prstGeom>
          <a:noFill/>
        </p:spPr>
        <p:txBody>
          <a:bodyPr wrap="none" rtlCol="0">
            <a:spAutoFit/>
          </a:bodyPr>
          <a:lstStyle/>
          <a:p>
            <a:r>
              <a:rPr lang="en-US" sz="2400" dirty="0"/>
              <a:t>Acre, 24.11.2015</a:t>
            </a:r>
          </a:p>
          <a:p>
            <a:pPr marL="285750" indent="-285750">
              <a:buFont typeface="Arial" pitchFamily="34" charset="0"/>
              <a:buChar char="•"/>
            </a:pPr>
            <a:r>
              <a:rPr lang="en-US" sz="2400" dirty="0"/>
              <a:t>earthquake doublet </a:t>
            </a:r>
            <a:r>
              <a:rPr lang="cs-CZ" sz="2400" dirty="0"/>
              <a:t>M</a:t>
            </a:r>
            <a:r>
              <a:rPr lang="cs-CZ" sz="2400" baseline="-25000" dirty="0"/>
              <a:t>w</a:t>
            </a:r>
            <a:r>
              <a:rPr lang="en-US" sz="2400" dirty="0"/>
              <a:t>~</a:t>
            </a:r>
            <a:r>
              <a:rPr lang="cs-CZ" sz="2400" dirty="0"/>
              <a:t> 7.6</a:t>
            </a:r>
          </a:p>
          <a:p>
            <a:pPr marL="285750" indent="-285750">
              <a:buFont typeface="Arial" pitchFamily="34" charset="0"/>
              <a:buChar char="•"/>
            </a:pPr>
            <a:r>
              <a:rPr lang="en-US" sz="2400" dirty="0"/>
              <a:t>depth</a:t>
            </a:r>
            <a:r>
              <a:rPr lang="cs-CZ" sz="2400" dirty="0"/>
              <a:t> </a:t>
            </a:r>
            <a:r>
              <a:rPr lang="en-US" sz="2400" dirty="0"/>
              <a:t>~</a:t>
            </a:r>
            <a:r>
              <a:rPr lang="cs-CZ" sz="2400" dirty="0"/>
              <a:t> 600 km</a:t>
            </a:r>
          </a:p>
          <a:p>
            <a:pPr marL="285750" indent="-285750">
              <a:buFont typeface="Arial" pitchFamily="34" charset="0"/>
              <a:buChar char="•"/>
            </a:pPr>
            <a:r>
              <a:rPr lang="en-US" sz="2400" dirty="0" err="1"/>
              <a:t>downdip</a:t>
            </a:r>
            <a:r>
              <a:rPr lang="en-US" sz="2400" dirty="0"/>
              <a:t> compression</a:t>
            </a:r>
            <a:endParaRPr lang="cs-CZ" sz="2400" dirty="0"/>
          </a:p>
        </p:txBody>
      </p:sp>
      <p:sp>
        <p:nvSpPr>
          <p:cNvPr id="13" name="Obdélník 4"/>
          <p:cNvSpPr/>
          <p:nvPr/>
        </p:nvSpPr>
        <p:spPr>
          <a:xfrm>
            <a:off x="5148064" y="2074561"/>
            <a:ext cx="3384376" cy="4139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865271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918814"/>
            <a:ext cx="3131840" cy="207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204864"/>
            <a:ext cx="3143250"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aoblený obdélník 3"/>
          <p:cNvSpPr/>
          <p:nvPr/>
        </p:nvSpPr>
        <p:spPr>
          <a:xfrm>
            <a:off x="755576" y="2119143"/>
            <a:ext cx="275556" cy="244678"/>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Ovál 5"/>
          <p:cNvSpPr/>
          <p:nvPr/>
        </p:nvSpPr>
        <p:spPr>
          <a:xfrm>
            <a:off x="3491880" y="2980661"/>
            <a:ext cx="288032" cy="2197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NAZCA SUBDUCTION</a:t>
            </a:r>
            <a:endParaRPr lang="cs-CZ" sz="3200" dirty="0">
              <a:solidFill>
                <a:schemeClr val="bg1"/>
              </a:solidFill>
            </a:endParaRPr>
          </a:p>
        </p:txBody>
      </p:sp>
      <p:sp>
        <p:nvSpPr>
          <p:cNvPr id="2" name="TextBox 1"/>
          <p:cNvSpPr txBox="1"/>
          <p:nvPr/>
        </p:nvSpPr>
        <p:spPr>
          <a:xfrm>
            <a:off x="3103050" y="4551348"/>
            <a:ext cx="3905300" cy="400110"/>
          </a:xfrm>
          <a:prstGeom prst="rect">
            <a:avLst/>
          </a:prstGeom>
          <a:solidFill>
            <a:schemeClr val="bg1"/>
          </a:solidFill>
          <a:ln w="12700">
            <a:solidFill>
              <a:schemeClr val="tx1"/>
            </a:solidFill>
          </a:ln>
        </p:spPr>
        <p:txBody>
          <a:bodyPr wrap="none" rtlCol="0">
            <a:spAutoFit/>
          </a:bodyPr>
          <a:lstStyle/>
          <a:p>
            <a:r>
              <a:rPr lang="en-US" sz="2000" dirty="0"/>
              <a:t>Stagnation </a:t>
            </a:r>
            <a:r>
              <a:rPr lang="en-US" sz="2000" b="1" dirty="0"/>
              <a:t>below</a:t>
            </a:r>
            <a:r>
              <a:rPr lang="en-US" sz="2000" dirty="0"/>
              <a:t> 660 km boundary</a:t>
            </a:r>
            <a:endParaRPr lang="cs-CZ" sz="2000" dirty="0"/>
          </a:p>
        </p:txBody>
      </p:sp>
      <p:sp>
        <p:nvSpPr>
          <p:cNvPr id="12" name="TextovéPole 1"/>
          <p:cNvSpPr txBox="1"/>
          <p:nvPr/>
        </p:nvSpPr>
        <p:spPr>
          <a:xfrm>
            <a:off x="5148064" y="918814"/>
            <a:ext cx="4033092" cy="1569660"/>
          </a:xfrm>
          <a:prstGeom prst="rect">
            <a:avLst/>
          </a:prstGeom>
          <a:noFill/>
        </p:spPr>
        <p:txBody>
          <a:bodyPr wrap="none" rtlCol="0">
            <a:spAutoFit/>
          </a:bodyPr>
          <a:lstStyle/>
          <a:p>
            <a:r>
              <a:rPr lang="en-US" sz="2400" dirty="0"/>
              <a:t>Acre, 24.11.2015</a:t>
            </a:r>
          </a:p>
          <a:p>
            <a:pPr marL="285750" indent="-285750">
              <a:buFont typeface="Arial" pitchFamily="34" charset="0"/>
              <a:buChar char="•"/>
            </a:pPr>
            <a:r>
              <a:rPr lang="en-US" sz="2400" dirty="0"/>
              <a:t>earthquake doublet </a:t>
            </a:r>
            <a:r>
              <a:rPr lang="cs-CZ" sz="2400" dirty="0"/>
              <a:t>M</a:t>
            </a:r>
            <a:r>
              <a:rPr lang="cs-CZ" sz="2400" baseline="-25000" dirty="0"/>
              <a:t>w</a:t>
            </a:r>
            <a:r>
              <a:rPr lang="en-US" sz="2400" dirty="0"/>
              <a:t>~</a:t>
            </a:r>
            <a:r>
              <a:rPr lang="cs-CZ" sz="2400" dirty="0"/>
              <a:t> 7.6</a:t>
            </a:r>
          </a:p>
          <a:p>
            <a:pPr marL="285750" indent="-285750">
              <a:buFont typeface="Arial" pitchFamily="34" charset="0"/>
              <a:buChar char="•"/>
            </a:pPr>
            <a:r>
              <a:rPr lang="en-US" sz="2400" dirty="0"/>
              <a:t>depth</a:t>
            </a:r>
            <a:r>
              <a:rPr lang="cs-CZ" sz="2400" dirty="0"/>
              <a:t> </a:t>
            </a:r>
            <a:r>
              <a:rPr lang="en-US" sz="2400" dirty="0"/>
              <a:t>~</a:t>
            </a:r>
            <a:r>
              <a:rPr lang="cs-CZ" sz="2400" dirty="0"/>
              <a:t> 600 km</a:t>
            </a:r>
          </a:p>
          <a:p>
            <a:pPr marL="285750" indent="-285750">
              <a:buFont typeface="Arial" pitchFamily="34" charset="0"/>
              <a:buChar char="•"/>
            </a:pPr>
            <a:r>
              <a:rPr lang="en-US" sz="2400" dirty="0" err="1"/>
              <a:t>downdip</a:t>
            </a:r>
            <a:r>
              <a:rPr lang="en-US" sz="2400" dirty="0"/>
              <a:t> compression</a:t>
            </a:r>
            <a:endParaRPr lang="cs-CZ" sz="2400" dirty="0"/>
          </a:p>
        </p:txBody>
      </p:sp>
      <p:sp>
        <p:nvSpPr>
          <p:cNvPr id="13" name="Obdélník 4"/>
          <p:cNvSpPr/>
          <p:nvPr/>
        </p:nvSpPr>
        <p:spPr>
          <a:xfrm>
            <a:off x="5148064" y="2074561"/>
            <a:ext cx="3384376" cy="4139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TextovéPole 8"/>
          <p:cNvSpPr txBox="1"/>
          <p:nvPr/>
        </p:nvSpPr>
        <p:spPr>
          <a:xfrm>
            <a:off x="35496" y="3789040"/>
            <a:ext cx="3079241" cy="400110"/>
          </a:xfrm>
          <a:prstGeom prst="rect">
            <a:avLst/>
          </a:prstGeom>
          <a:noFill/>
        </p:spPr>
        <p:txBody>
          <a:bodyPr wrap="none" rtlCol="0">
            <a:spAutoFit/>
          </a:bodyPr>
          <a:lstStyle/>
          <a:p>
            <a:r>
              <a:rPr lang="cs-CZ" sz="2000" i="1" dirty="0" err="1"/>
              <a:t>Fukao</a:t>
            </a:r>
            <a:r>
              <a:rPr lang="cs-CZ" sz="2000" i="1" dirty="0"/>
              <a:t> and </a:t>
            </a:r>
            <a:r>
              <a:rPr lang="cs-CZ" sz="2000" i="1" dirty="0" err="1"/>
              <a:t>Obayashi</a:t>
            </a:r>
            <a:r>
              <a:rPr lang="cs-CZ" sz="2000" i="1" dirty="0"/>
              <a:t>, (2013)</a:t>
            </a:r>
          </a:p>
        </p:txBody>
      </p:sp>
    </p:spTree>
    <p:extLst>
      <p:ext uri="{BB962C8B-B14F-4D97-AF65-F5344CB8AC3E}">
        <p14:creationId xmlns:p14="http://schemas.microsoft.com/office/powerpoint/2010/main" val="84847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918814"/>
            <a:ext cx="3131840" cy="207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204864"/>
            <a:ext cx="3143250"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aoblený obdélník 3"/>
          <p:cNvSpPr/>
          <p:nvPr/>
        </p:nvSpPr>
        <p:spPr>
          <a:xfrm>
            <a:off x="755576" y="2119143"/>
            <a:ext cx="275556" cy="244678"/>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Ovál 5"/>
          <p:cNvSpPr/>
          <p:nvPr/>
        </p:nvSpPr>
        <p:spPr>
          <a:xfrm>
            <a:off x="3491880" y="2980661"/>
            <a:ext cx="288032" cy="2197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TextovéPole 7"/>
          <p:cNvSpPr txBox="1"/>
          <p:nvPr/>
        </p:nvSpPr>
        <p:spPr>
          <a:xfrm>
            <a:off x="58798" y="5766355"/>
            <a:ext cx="9031511" cy="830997"/>
          </a:xfrm>
          <a:prstGeom prst="rect">
            <a:avLst/>
          </a:prstGeom>
          <a:noFill/>
        </p:spPr>
        <p:txBody>
          <a:bodyPr wrap="none" rtlCol="0">
            <a:spAutoFit/>
          </a:bodyPr>
          <a:lstStyle/>
          <a:p>
            <a:r>
              <a:rPr lang="en-US" sz="2400" dirty="0"/>
              <a:t>Geodynamic model of Nazca slab </a:t>
            </a:r>
            <a:r>
              <a:rPr lang="en-US" sz="2400" dirty="0" err="1"/>
              <a:t>subducting</a:t>
            </a:r>
            <a:r>
              <a:rPr lang="en-US" sz="2400" dirty="0"/>
              <a:t> below South America</a:t>
            </a:r>
            <a:r>
              <a:rPr lang="cs-CZ" sz="2400" dirty="0"/>
              <a:t>: </a:t>
            </a:r>
            <a:endParaRPr lang="en-US" sz="2400" dirty="0"/>
          </a:p>
          <a:p>
            <a:r>
              <a:rPr lang="en-US" sz="2400" dirty="0">
                <a:solidFill>
                  <a:srgbClr val="FF0000"/>
                </a:solidFill>
              </a:rPr>
              <a:t>Could we obtain vertical compression at the base of the upper mantle</a:t>
            </a:r>
            <a:r>
              <a:rPr lang="cs-CZ" sz="2400" dirty="0">
                <a:solidFill>
                  <a:srgbClr val="FF0000"/>
                </a:solidFill>
              </a:rPr>
              <a:t>?</a:t>
            </a:r>
          </a:p>
        </p:txBody>
      </p:sp>
      <p:sp>
        <p:nvSpPr>
          <p:cNvPr id="13"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NAZCA SUBDUCTION</a:t>
            </a:r>
            <a:endParaRPr lang="cs-CZ" sz="3200" dirty="0">
              <a:solidFill>
                <a:schemeClr val="bg1"/>
              </a:solidFill>
            </a:endParaRPr>
          </a:p>
        </p:txBody>
      </p:sp>
      <p:sp>
        <p:nvSpPr>
          <p:cNvPr id="14" name="TextBox 13"/>
          <p:cNvSpPr txBox="1"/>
          <p:nvPr/>
        </p:nvSpPr>
        <p:spPr>
          <a:xfrm>
            <a:off x="3103050" y="4551348"/>
            <a:ext cx="3905300" cy="400110"/>
          </a:xfrm>
          <a:prstGeom prst="rect">
            <a:avLst/>
          </a:prstGeom>
          <a:solidFill>
            <a:schemeClr val="bg1"/>
          </a:solidFill>
          <a:ln w="12700">
            <a:solidFill>
              <a:schemeClr val="tx1"/>
            </a:solidFill>
          </a:ln>
        </p:spPr>
        <p:txBody>
          <a:bodyPr wrap="none" rtlCol="0">
            <a:spAutoFit/>
          </a:bodyPr>
          <a:lstStyle/>
          <a:p>
            <a:r>
              <a:rPr lang="en-US" sz="2000" dirty="0"/>
              <a:t>Stagnation </a:t>
            </a:r>
            <a:r>
              <a:rPr lang="en-US" sz="2000" b="1" dirty="0"/>
              <a:t>below</a:t>
            </a:r>
            <a:r>
              <a:rPr lang="en-US" sz="2000" dirty="0"/>
              <a:t> 660 km boundary</a:t>
            </a:r>
            <a:endParaRPr lang="cs-CZ" sz="2000" dirty="0"/>
          </a:p>
        </p:txBody>
      </p:sp>
      <p:sp>
        <p:nvSpPr>
          <p:cNvPr id="15" name="TextovéPole 1"/>
          <p:cNvSpPr txBox="1"/>
          <p:nvPr/>
        </p:nvSpPr>
        <p:spPr>
          <a:xfrm>
            <a:off x="5148064" y="918814"/>
            <a:ext cx="4033092" cy="1569660"/>
          </a:xfrm>
          <a:prstGeom prst="rect">
            <a:avLst/>
          </a:prstGeom>
          <a:noFill/>
        </p:spPr>
        <p:txBody>
          <a:bodyPr wrap="none" rtlCol="0">
            <a:spAutoFit/>
          </a:bodyPr>
          <a:lstStyle/>
          <a:p>
            <a:r>
              <a:rPr lang="en-US" sz="2400" dirty="0"/>
              <a:t>Acre, 24.11.2015</a:t>
            </a:r>
          </a:p>
          <a:p>
            <a:pPr marL="285750" indent="-285750">
              <a:buFont typeface="Arial" pitchFamily="34" charset="0"/>
              <a:buChar char="•"/>
            </a:pPr>
            <a:r>
              <a:rPr lang="en-US" sz="2400" dirty="0"/>
              <a:t>earthquake doublet </a:t>
            </a:r>
            <a:r>
              <a:rPr lang="cs-CZ" sz="2400" dirty="0"/>
              <a:t>M</a:t>
            </a:r>
            <a:r>
              <a:rPr lang="cs-CZ" sz="2400" baseline="-25000" dirty="0"/>
              <a:t>w</a:t>
            </a:r>
            <a:r>
              <a:rPr lang="en-US" sz="2400" dirty="0"/>
              <a:t>~</a:t>
            </a:r>
            <a:r>
              <a:rPr lang="cs-CZ" sz="2400" dirty="0"/>
              <a:t> 7.6</a:t>
            </a:r>
          </a:p>
          <a:p>
            <a:pPr marL="285750" indent="-285750">
              <a:buFont typeface="Arial" pitchFamily="34" charset="0"/>
              <a:buChar char="•"/>
            </a:pPr>
            <a:r>
              <a:rPr lang="en-US" sz="2400" dirty="0"/>
              <a:t>depth</a:t>
            </a:r>
            <a:r>
              <a:rPr lang="cs-CZ" sz="2400" dirty="0"/>
              <a:t> </a:t>
            </a:r>
            <a:r>
              <a:rPr lang="en-US" sz="2400" dirty="0"/>
              <a:t>~</a:t>
            </a:r>
            <a:r>
              <a:rPr lang="cs-CZ" sz="2400" dirty="0"/>
              <a:t> 600 km</a:t>
            </a:r>
          </a:p>
          <a:p>
            <a:pPr marL="285750" indent="-285750">
              <a:buFont typeface="Arial" pitchFamily="34" charset="0"/>
              <a:buChar char="•"/>
            </a:pPr>
            <a:r>
              <a:rPr lang="en-US" sz="2400" dirty="0" err="1"/>
              <a:t>downdip</a:t>
            </a:r>
            <a:r>
              <a:rPr lang="en-US" sz="2400" dirty="0"/>
              <a:t> compression</a:t>
            </a:r>
            <a:endParaRPr lang="cs-CZ" sz="2400" dirty="0"/>
          </a:p>
        </p:txBody>
      </p:sp>
      <p:sp>
        <p:nvSpPr>
          <p:cNvPr id="16" name="Obdélník 4"/>
          <p:cNvSpPr/>
          <p:nvPr/>
        </p:nvSpPr>
        <p:spPr>
          <a:xfrm>
            <a:off x="5148064" y="2074561"/>
            <a:ext cx="3384376" cy="4139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TextovéPole 8"/>
          <p:cNvSpPr txBox="1"/>
          <p:nvPr/>
        </p:nvSpPr>
        <p:spPr>
          <a:xfrm>
            <a:off x="35496" y="3789040"/>
            <a:ext cx="3079241" cy="400110"/>
          </a:xfrm>
          <a:prstGeom prst="rect">
            <a:avLst/>
          </a:prstGeom>
          <a:noFill/>
        </p:spPr>
        <p:txBody>
          <a:bodyPr wrap="none" rtlCol="0">
            <a:spAutoFit/>
          </a:bodyPr>
          <a:lstStyle/>
          <a:p>
            <a:r>
              <a:rPr lang="cs-CZ" sz="2000" i="1" dirty="0" err="1"/>
              <a:t>Fukao</a:t>
            </a:r>
            <a:r>
              <a:rPr lang="cs-CZ" sz="2000" i="1" dirty="0"/>
              <a:t> and </a:t>
            </a:r>
            <a:r>
              <a:rPr lang="cs-CZ" sz="2000" i="1" dirty="0" err="1"/>
              <a:t>Obayashi</a:t>
            </a:r>
            <a:r>
              <a:rPr lang="cs-CZ" sz="2000" i="1" dirty="0"/>
              <a:t>, (2013)</a:t>
            </a:r>
          </a:p>
        </p:txBody>
      </p:sp>
    </p:spTree>
    <p:extLst>
      <p:ext uri="{BB962C8B-B14F-4D97-AF65-F5344CB8AC3E}">
        <p14:creationId xmlns:p14="http://schemas.microsoft.com/office/powerpoint/2010/main" val="3060545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7"/>
          <p:cNvSpPr txBox="1"/>
          <p:nvPr/>
        </p:nvSpPr>
        <p:spPr>
          <a:xfrm>
            <a:off x="107504" y="908720"/>
            <a:ext cx="8491171" cy="461665"/>
          </a:xfrm>
          <a:prstGeom prst="rect">
            <a:avLst/>
          </a:prstGeom>
          <a:noFill/>
        </p:spPr>
        <p:txBody>
          <a:bodyPr wrap="none" rtlCol="0">
            <a:spAutoFit/>
          </a:bodyPr>
          <a:lstStyle/>
          <a:p>
            <a:r>
              <a:rPr lang="en-US" sz="2400" dirty="0"/>
              <a:t>Geodynamic model of Nazca slab </a:t>
            </a:r>
            <a:r>
              <a:rPr lang="en-US" sz="2400" dirty="0" err="1"/>
              <a:t>subducting</a:t>
            </a:r>
            <a:r>
              <a:rPr lang="en-US" sz="2400" dirty="0"/>
              <a:t> below South America</a:t>
            </a:r>
            <a:endParaRPr lang="cs-CZ" sz="2400" dirty="0"/>
          </a:p>
        </p:txBody>
      </p:sp>
      <p:grpSp>
        <p:nvGrpSpPr>
          <p:cNvPr id="2" name="Skupina 1"/>
          <p:cNvGrpSpPr/>
          <p:nvPr/>
        </p:nvGrpSpPr>
        <p:grpSpPr>
          <a:xfrm>
            <a:off x="509464" y="1516788"/>
            <a:ext cx="5730875" cy="2470150"/>
            <a:chOff x="1043608" y="1822946"/>
            <a:chExt cx="5730875" cy="2470150"/>
          </a:xfrm>
        </p:grpSpPr>
        <p:sp>
          <p:nvSpPr>
            <p:cNvPr id="5" name="Rectangle 41"/>
            <p:cNvSpPr>
              <a:spLocks noChangeArrowheads="1"/>
            </p:cNvSpPr>
            <p:nvPr/>
          </p:nvSpPr>
          <p:spPr bwMode="auto">
            <a:xfrm>
              <a:off x="4159871" y="2351584"/>
              <a:ext cx="2447925" cy="144462"/>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6" name="Rectangle 42"/>
            <p:cNvSpPr>
              <a:spLocks noChangeArrowheads="1"/>
            </p:cNvSpPr>
            <p:nvPr/>
          </p:nvSpPr>
          <p:spPr bwMode="auto">
            <a:xfrm>
              <a:off x="1540496" y="2326184"/>
              <a:ext cx="5092700" cy="149225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cs-CZ" sz="1600" b="1">
                <a:latin typeface="Times New Roman" pitchFamily="18" charset="0"/>
                <a:cs typeface="Times New Roman" pitchFamily="18" charset="0"/>
              </a:endParaRPr>
            </a:p>
          </p:txBody>
        </p:sp>
        <p:sp>
          <p:nvSpPr>
            <p:cNvPr id="7" name="Line 43"/>
            <p:cNvSpPr>
              <a:spLocks noChangeShapeType="1"/>
            </p:cNvSpPr>
            <p:nvPr/>
          </p:nvSpPr>
          <p:spPr bwMode="auto">
            <a:xfrm>
              <a:off x="4015408" y="2351584"/>
              <a:ext cx="266382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9" name="Freeform 44"/>
            <p:cNvSpPr>
              <a:spLocks/>
            </p:cNvSpPr>
            <p:nvPr/>
          </p:nvSpPr>
          <p:spPr bwMode="auto">
            <a:xfrm>
              <a:off x="1711946" y="2359521"/>
              <a:ext cx="2590800" cy="288925"/>
            </a:xfrm>
            <a:custGeom>
              <a:avLst/>
              <a:gdLst>
                <a:gd name="T0" fmla="*/ 0 w 3192"/>
                <a:gd name="T1" fmla="*/ 0 h 276"/>
                <a:gd name="T2" fmla="*/ 2816 w 3192"/>
                <a:gd name="T3" fmla="*/ 0 h 276"/>
                <a:gd name="T4" fmla="*/ 3048 w 3192"/>
                <a:gd name="T5" fmla="*/ 88 h 276"/>
                <a:gd name="T6" fmla="*/ 3080 w 3192"/>
                <a:gd name="T7" fmla="*/ 120 h 276"/>
                <a:gd name="T8" fmla="*/ 3112 w 3192"/>
                <a:gd name="T9" fmla="*/ 148 h 276"/>
                <a:gd name="T10" fmla="*/ 3192 w 3192"/>
                <a:gd name="T11" fmla="*/ 220 h 276"/>
                <a:gd name="T12" fmla="*/ 3140 w 3192"/>
                <a:gd name="T13" fmla="*/ 276 h 276"/>
                <a:gd name="T14" fmla="*/ 3016 w 3192"/>
                <a:gd name="T15" fmla="*/ 164 h 276"/>
                <a:gd name="T16" fmla="*/ 2944 w 3192"/>
                <a:gd name="T17" fmla="*/ 132 h 276"/>
                <a:gd name="T18" fmla="*/ 2800 w 3192"/>
                <a:gd name="T19" fmla="*/ 80 h 276"/>
                <a:gd name="T20" fmla="*/ 2628 w 3192"/>
                <a:gd name="T21" fmla="*/ 80 h 276"/>
                <a:gd name="T22" fmla="*/ 1448 w 3192"/>
                <a:gd name="T23" fmla="*/ 60 h 276"/>
                <a:gd name="T24" fmla="*/ 352 w 3192"/>
                <a:gd name="T25" fmla="*/ 44 h 276"/>
                <a:gd name="T26" fmla="*/ 104 w 3192"/>
                <a:gd name="T27" fmla="*/ 32 h 276"/>
                <a:gd name="T28" fmla="*/ 28 w 3192"/>
                <a:gd name="T29" fmla="*/ 16 h 276"/>
                <a:gd name="T30" fmla="*/ 0 w 3192"/>
                <a:gd name="T3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2" h="276">
                  <a:moveTo>
                    <a:pt x="0" y="0"/>
                  </a:moveTo>
                  <a:lnTo>
                    <a:pt x="2816" y="0"/>
                  </a:lnTo>
                  <a:lnTo>
                    <a:pt x="3048" y="88"/>
                  </a:lnTo>
                  <a:lnTo>
                    <a:pt x="3080" y="120"/>
                  </a:lnTo>
                  <a:lnTo>
                    <a:pt x="3112" y="148"/>
                  </a:lnTo>
                  <a:lnTo>
                    <a:pt x="3192" y="220"/>
                  </a:lnTo>
                  <a:lnTo>
                    <a:pt x="3140" y="276"/>
                  </a:lnTo>
                  <a:lnTo>
                    <a:pt x="3016" y="164"/>
                  </a:lnTo>
                  <a:lnTo>
                    <a:pt x="2944" y="132"/>
                  </a:lnTo>
                  <a:lnTo>
                    <a:pt x="2800" y="80"/>
                  </a:lnTo>
                  <a:lnTo>
                    <a:pt x="2628" y="80"/>
                  </a:lnTo>
                  <a:lnTo>
                    <a:pt x="1448" y="60"/>
                  </a:lnTo>
                  <a:lnTo>
                    <a:pt x="352" y="44"/>
                  </a:lnTo>
                  <a:lnTo>
                    <a:pt x="104" y="32"/>
                  </a:lnTo>
                  <a:lnTo>
                    <a:pt x="28" y="16"/>
                  </a:lnTo>
                  <a:lnTo>
                    <a:pt x="0" y="0"/>
                  </a:lnTo>
                  <a:close/>
                </a:path>
              </a:pathLst>
            </a:custGeom>
            <a:solidFill>
              <a:srgbClr val="33CC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0" name="Rectangle 45"/>
            <p:cNvSpPr>
              <a:spLocks noChangeArrowheads="1"/>
            </p:cNvSpPr>
            <p:nvPr/>
          </p:nvSpPr>
          <p:spPr bwMode="auto">
            <a:xfrm>
              <a:off x="3728071" y="2351584"/>
              <a:ext cx="2871787" cy="88900"/>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11" name="Line 46"/>
            <p:cNvSpPr>
              <a:spLocks noChangeShapeType="1"/>
            </p:cNvSpPr>
            <p:nvPr/>
          </p:nvSpPr>
          <p:spPr bwMode="auto">
            <a:xfrm>
              <a:off x="1567483" y="3000871"/>
              <a:ext cx="5114925" cy="17463"/>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2" name="Text Box 47"/>
            <p:cNvSpPr txBox="1">
              <a:spLocks noChangeArrowheads="1"/>
            </p:cNvSpPr>
            <p:nvPr/>
          </p:nvSpPr>
          <p:spPr bwMode="auto">
            <a:xfrm>
              <a:off x="1729408" y="2351584"/>
              <a:ext cx="852488" cy="67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120000"/>
                </a:lnSpc>
              </a:pPr>
              <a:r>
                <a:rPr lang="en-US" sz="1600">
                  <a:cs typeface="Times New Roman" pitchFamily="18" charset="0"/>
                </a:rPr>
                <a:t>410 km</a:t>
              </a:r>
            </a:p>
            <a:p>
              <a:pPr eaLnBrk="0" hangingPunct="0">
                <a:lnSpc>
                  <a:spcPct val="120000"/>
                </a:lnSpc>
              </a:pPr>
              <a:r>
                <a:rPr lang="en-US" sz="1600">
                  <a:cs typeface="Times New Roman" pitchFamily="18" charset="0"/>
                </a:rPr>
                <a:t>660 km</a:t>
              </a:r>
              <a:endParaRPr lang="cs-CZ" sz="1600">
                <a:cs typeface="Times New Roman" pitchFamily="18" charset="0"/>
              </a:endParaRPr>
            </a:p>
          </p:txBody>
        </p:sp>
        <p:sp>
          <p:nvSpPr>
            <p:cNvPr id="13" name="Rectangle 48"/>
            <p:cNvSpPr>
              <a:spLocks noChangeArrowheads="1"/>
            </p:cNvSpPr>
            <p:nvPr/>
          </p:nvSpPr>
          <p:spPr bwMode="auto">
            <a:xfrm>
              <a:off x="4231308" y="2567484"/>
              <a:ext cx="930275" cy="2127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14" name="Line 49"/>
            <p:cNvSpPr>
              <a:spLocks noChangeShapeType="1"/>
            </p:cNvSpPr>
            <p:nvPr/>
          </p:nvSpPr>
          <p:spPr bwMode="auto">
            <a:xfrm>
              <a:off x="1567483" y="2711946"/>
              <a:ext cx="5092700" cy="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5" name="Freeform 50"/>
            <p:cNvSpPr>
              <a:spLocks/>
            </p:cNvSpPr>
            <p:nvPr/>
          </p:nvSpPr>
          <p:spPr bwMode="auto">
            <a:xfrm>
              <a:off x="3943971" y="2424609"/>
              <a:ext cx="307975" cy="201612"/>
            </a:xfrm>
            <a:custGeom>
              <a:avLst/>
              <a:gdLst>
                <a:gd name="T0" fmla="*/ 317 w 317"/>
                <a:gd name="T1" fmla="*/ 91 h 136"/>
                <a:gd name="T2" fmla="*/ 317 w 317"/>
                <a:gd name="T3" fmla="*/ 136 h 136"/>
                <a:gd name="T4" fmla="*/ 272 w 317"/>
                <a:gd name="T5" fmla="*/ 136 h 136"/>
                <a:gd name="T6" fmla="*/ 181 w 317"/>
                <a:gd name="T7" fmla="*/ 91 h 136"/>
                <a:gd name="T8" fmla="*/ 90 w 317"/>
                <a:gd name="T9" fmla="*/ 45 h 136"/>
                <a:gd name="T10" fmla="*/ 0 w 317"/>
                <a:gd name="T11" fmla="*/ 0 h 136"/>
                <a:gd name="T12" fmla="*/ 226 w 317"/>
                <a:gd name="T13" fmla="*/ 45 h 136"/>
                <a:gd name="T14" fmla="*/ 317 w 317"/>
                <a:gd name="T15" fmla="*/ 91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 h="136">
                  <a:moveTo>
                    <a:pt x="317" y="91"/>
                  </a:moveTo>
                  <a:lnTo>
                    <a:pt x="317" y="136"/>
                  </a:lnTo>
                  <a:lnTo>
                    <a:pt x="272" y="136"/>
                  </a:lnTo>
                  <a:lnTo>
                    <a:pt x="181" y="91"/>
                  </a:lnTo>
                  <a:lnTo>
                    <a:pt x="90" y="45"/>
                  </a:lnTo>
                  <a:lnTo>
                    <a:pt x="0" y="0"/>
                  </a:lnTo>
                  <a:lnTo>
                    <a:pt x="226" y="45"/>
                  </a:lnTo>
                  <a:lnTo>
                    <a:pt x="317" y="91"/>
                  </a:lnTo>
                  <a:close/>
                </a:path>
              </a:pathLst>
            </a:custGeom>
            <a:solidFill>
              <a:srgbClr val="33CC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6" name="Line 51"/>
            <p:cNvSpPr>
              <a:spLocks noChangeShapeType="1"/>
            </p:cNvSpPr>
            <p:nvPr/>
          </p:nvSpPr>
          <p:spPr bwMode="auto">
            <a:xfrm flipH="1">
              <a:off x="3843958" y="2110284"/>
              <a:ext cx="144463" cy="1492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7" name="Rectangle 52"/>
            <p:cNvSpPr>
              <a:spLocks noChangeArrowheads="1"/>
            </p:cNvSpPr>
            <p:nvPr/>
          </p:nvSpPr>
          <p:spPr bwMode="auto">
            <a:xfrm>
              <a:off x="3699496" y="1822946"/>
              <a:ext cx="11525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a:cs typeface="Arial" pitchFamily="34" charset="0"/>
                </a:rPr>
                <a:t>weak crust</a:t>
              </a:r>
              <a:endParaRPr lang="cs-CZ" sz="1600">
                <a:cs typeface="Arial" pitchFamily="34" charset="0"/>
              </a:endParaRPr>
            </a:p>
          </p:txBody>
        </p:sp>
        <p:sp>
          <p:nvSpPr>
            <p:cNvPr id="18" name="Freeform 53"/>
            <p:cNvSpPr>
              <a:spLocks/>
            </p:cNvSpPr>
            <p:nvPr/>
          </p:nvSpPr>
          <p:spPr bwMode="auto">
            <a:xfrm>
              <a:off x="5239371" y="2351584"/>
              <a:ext cx="1368425" cy="211137"/>
            </a:xfrm>
            <a:custGeom>
              <a:avLst/>
              <a:gdLst>
                <a:gd name="T0" fmla="*/ 0 w 635"/>
                <a:gd name="T1" fmla="*/ 91 h 136"/>
                <a:gd name="T2" fmla="*/ 272 w 635"/>
                <a:gd name="T3" fmla="*/ 91 h 136"/>
                <a:gd name="T4" fmla="*/ 45 w 635"/>
                <a:gd name="T5" fmla="*/ 91 h 136"/>
                <a:gd name="T6" fmla="*/ 408 w 635"/>
                <a:gd name="T7" fmla="*/ 45 h 136"/>
                <a:gd name="T8" fmla="*/ 635 w 635"/>
                <a:gd name="T9" fmla="*/ 0 h 136"/>
                <a:gd name="T10" fmla="*/ 635 w 635"/>
                <a:gd name="T11" fmla="*/ 45 h 136"/>
                <a:gd name="T12" fmla="*/ 635 w 635"/>
                <a:gd name="T13" fmla="*/ 136 h 136"/>
                <a:gd name="T14" fmla="*/ 0 w 635"/>
                <a:gd name="T15" fmla="*/ 91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5" h="136">
                  <a:moveTo>
                    <a:pt x="0" y="91"/>
                  </a:moveTo>
                  <a:lnTo>
                    <a:pt x="272" y="91"/>
                  </a:lnTo>
                  <a:lnTo>
                    <a:pt x="45" y="91"/>
                  </a:lnTo>
                  <a:lnTo>
                    <a:pt x="408" y="45"/>
                  </a:lnTo>
                  <a:lnTo>
                    <a:pt x="635" y="0"/>
                  </a:lnTo>
                  <a:lnTo>
                    <a:pt x="635" y="45"/>
                  </a:lnTo>
                  <a:lnTo>
                    <a:pt x="635" y="136"/>
                  </a:lnTo>
                  <a:lnTo>
                    <a:pt x="0" y="91"/>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9" name="Freeform 54"/>
            <p:cNvSpPr>
              <a:spLocks/>
            </p:cNvSpPr>
            <p:nvPr/>
          </p:nvSpPr>
          <p:spPr bwMode="auto">
            <a:xfrm>
              <a:off x="3983658" y="2338884"/>
              <a:ext cx="288925" cy="225425"/>
            </a:xfrm>
            <a:custGeom>
              <a:avLst/>
              <a:gdLst>
                <a:gd name="T0" fmla="*/ 0 w 428"/>
                <a:gd name="T1" fmla="*/ 0 h 224"/>
                <a:gd name="T2" fmla="*/ 84 w 428"/>
                <a:gd name="T3" fmla="*/ 0 h 224"/>
                <a:gd name="T4" fmla="*/ 148 w 428"/>
                <a:gd name="T5" fmla="*/ 24 h 224"/>
                <a:gd name="T6" fmla="*/ 264 w 428"/>
                <a:gd name="T7" fmla="*/ 76 h 224"/>
                <a:gd name="T8" fmla="*/ 312 w 428"/>
                <a:gd name="T9" fmla="*/ 96 h 224"/>
                <a:gd name="T10" fmla="*/ 368 w 428"/>
                <a:gd name="T11" fmla="*/ 156 h 224"/>
                <a:gd name="T12" fmla="*/ 428 w 428"/>
                <a:gd name="T13" fmla="*/ 224 h 224"/>
              </a:gdLst>
              <a:ahLst/>
              <a:cxnLst>
                <a:cxn ang="0">
                  <a:pos x="T0" y="T1"/>
                </a:cxn>
                <a:cxn ang="0">
                  <a:pos x="T2" y="T3"/>
                </a:cxn>
                <a:cxn ang="0">
                  <a:pos x="T4" y="T5"/>
                </a:cxn>
                <a:cxn ang="0">
                  <a:pos x="T6" y="T7"/>
                </a:cxn>
                <a:cxn ang="0">
                  <a:pos x="T8" y="T9"/>
                </a:cxn>
                <a:cxn ang="0">
                  <a:pos x="T10" y="T11"/>
                </a:cxn>
                <a:cxn ang="0">
                  <a:pos x="T12" y="T13"/>
                </a:cxn>
              </a:cxnLst>
              <a:rect l="0" t="0" r="r" b="b"/>
              <a:pathLst>
                <a:path w="428" h="224">
                  <a:moveTo>
                    <a:pt x="0" y="0"/>
                  </a:moveTo>
                  <a:lnTo>
                    <a:pt x="84" y="0"/>
                  </a:lnTo>
                  <a:lnTo>
                    <a:pt x="148" y="24"/>
                  </a:lnTo>
                  <a:lnTo>
                    <a:pt x="264" y="76"/>
                  </a:lnTo>
                  <a:lnTo>
                    <a:pt x="312" y="96"/>
                  </a:lnTo>
                  <a:lnTo>
                    <a:pt x="368" y="156"/>
                  </a:lnTo>
                  <a:lnTo>
                    <a:pt x="428" y="224"/>
                  </a:lnTo>
                </a:path>
              </a:pathLst>
            </a:custGeom>
            <a:noFill/>
            <a:ln w="38100"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20" name="Text Box 55"/>
            <p:cNvSpPr txBox="1">
              <a:spLocks noChangeArrowheads="1"/>
            </p:cNvSpPr>
            <p:nvPr/>
          </p:nvSpPr>
          <p:spPr bwMode="auto">
            <a:xfrm>
              <a:off x="6080746" y="1922959"/>
              <a:ext cx="6937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a:solidFill>
                    <a:srgbClr val="0099CC"/>
                  </a:solidFill>
                  <a:cs typeface="Arial" pitchFamily="34" charset="0"/>
                </a:rPr>
                <a:t>ridge</a:t>
              </a:r>
              <a:endParaRPr lang="cs-CZ" sz="1800">
                <a:solidFill>
                  <a:srgbClr val="0099CC"/>
                </a:solidFill>
                <a:cs typeface="Arial" pitchFamily="34" charset="0"/>
              </a:endParaRPr>
            </a:p>
          </p:txBody>
        </p:sp>
        <p:sp>
          <p:nvSpPr>
            <p:cNvPr id="21" name="Text Box 56"/>
            <p:cNvSpPr txBox="1">
              <a:spLocks noChangeArrowheads="1"/>
            </p:cNvSpPr>
            <p:nvPr/>
          </p:nvSpPr>
          <p:spPr bwMode="auto">
            <a:xfrm>
              <a:off x="1324596" y="1894384"/>
              <a:ext cx="6937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a:solidFill>
                    <a:srgbClr val="0099CC"/>
                  </a:solidFill>
                  <a:cs typeface="Arial" pitchFamily="34" charset="0"/>
                </a:rPr>
                <a:t>ridge</a:t>
              </a:r>
              <a:endParaRPr lang="cs-CZ" sz="1800">
                <a:solidFill>
                  <a:srgbClr val="0099CC"/>
                </a:solidFill>
                <a:cs typeface="Arial" pitchFamily="34" charset="0"/>
              </a:endParaRPr>
            </a:p>
          </p:txBody>
        </p:sp>
        <p:sp>
          <p:nvSpPr>
            <p:cNvPr id="22" name="Line 57"/>
            <p:cNvSpPr>
              <a:spLocks noChangeShapeType="1"/>
            </p:cNvSpPr>
            <p:nvPr/>
          </p:nvSpPr>
          <p:spPr bwMode="auto">
            <a:xfrm>
              <a:off x="1556371" y="3980359"/>
              <a:ext cx="5133975"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23" name="Text Box 58"/>
            <p:cNvSpPr txBox="1">
              <a:spLocks noChangeArrowheads="1"/>
            </p:cNvSpPr>
            <p:nvPr/>
          </p:nvSpPr>
          <p:spPr bwMode="auto">
            <a:xfrm>
              <a:off x="3062908" y="3956546"/>
              <a:ext cx="10747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a:cs typeface="Arial" pitchFamily="34" charset="0"/>
                </a:rPr>
                <a:t>10000 km</a:t>
              </a:r>
              <a:endParaRPr lang="cs-CZ" sz="1600">
                <a:cs typeface="Arial" pitchFamily="34" charset="0"/>
              </a:endParaRPr>
            </a:p>
          </p:txBody>
        </p:sp>
        <p:sp>
          <p:nvSpPr>
            <p:cNvPr id="24" name="Line 61"/>
            <p:cNvSpPr>
              <a:spLocks noChangeShapeType="1"/>
            </p:cNvSpPr>
            <p:nvPr/>
          </p:nvSpPr>
          <p:spPr bwMode="auto">
            <a:xfrm flipV="1">
              <a:off x="1711946" y="2342059"/>
              <a:ext cx="2281237" cy="9525"/>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25" name="Line 64"/>
            <p:cNvSpPr>
              <a:spLocks noChangeShapeType="1"/>
            </p:cNvSpPr>
            <p:nvPr/>
          </p:nvSpPr>
          <p:spPr bwMode="auto">
            <a:xfrm>
              <a:off x="1403971" y="2351584"/>
              <a:ext cx="0" cy="14414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26" name="Text Box 65"/>
            <p:cNvSpPr txBox="1">
              <a:spLocks noChangeArrowheads="1"/>
            </p:cNvSpPr>
            <p:nvPr/>
          </p:nvSpPr>
          <p:spPr bwMode="auto">
            <a:xfrm rot="16200000">
              <a:off x="729283" y="2954834"/>
              <a:ext cx="965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a:cs typeface="Arial" pitchFamily="34" charset="0"/>
                </a:rPr>
                <a:t>2000 km</a:t>
              </a:r>
              <a:endParaRPr lang="cs-CZ" sz="1600">
                <a:cs typeface="Arial" pitchFamily="34" charset="0"/>
              </a:endParaRPr>
            </a:p>
          </p:txBody>
        </p:sp>
        <p:sp>
          <p:nvSpPr>
            <p:cNvPr id="27" name="Text Box 80"/>
            <p:cNvSpPr txBox="1">
              <a:spLocks noChangeArrowheads="1"/>
            </p:cNvSpPr>
            <p:nvPr/>
          </p:nvSpPr>
          <p:spPr bwMode="auto">
            <a:xfrm>
              <a:off x="2581896" y="3058022"/>
              <a:ext cx="282487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dirty="0">
                  <a:solidFill>
                    <a:srgbClr val="0099CC"/>
                  </a:solidFill>
                </a:rPr>
                <a:t>     Nazca</a:t>
              </a:r>
              <a:r>
                <a:rPr lang="cs-CZ" sz="1600" dirty="0">
                  <a:solidFill>
                    <a:srgbClr val="0099CC"/>
                  </a:solidFill>
                </a:rPr>
                <a:t>              </a:t>
              </a:r>
              <a:r>
                <a:rPr lang="en-US" sz="1600" dirty="0">
                  <a:solidFill>
                    <a:srgbClr val="0099CC"/>
                  </a:solidFill>
                </a:rPr>
                <a:t> South America</a:t>
              </a:r>
            </a:p>
            <a:p>
              <a:r>
                <a:rPr lang="en-US" sz="1600" dirty="0">
                  <a:solidFill>
                    <a:srgbClr val="0099CC"/>
                  </a:solidFill>
                </a:rPr>
                <a:t>(60 </a:t>
              </a:r>
              <a:r>
                <a:rPr lang="en-US" sz="1600" dirty="0" err="1">
                  <a:solidFill>
                    <a:srgbClr val="0099CC"/>
                  </a:solidFill>
                </a:rPr>
                <a:t>Myr</a:t>
              </a:r>
              <a:r>
                <a:rPr lang="en-US" sz="1600" dirty="0">
                  <a:solidFill>
                    <a:srgbClr val="0099CC"/>
                  </a:solidFill>
                </a:rPr>
                <a:t> old)          (130 </a:t>
              </a:r>
              <a:r>
                <a:rPr lang="en-US" sz="1600" dirty="0" err="1">
                  <a:solidFill>
                    <a:srgbClr val="0099CC"/>
                  </a:solidFill>
                </a:rPr>
                <a:t>Myr</a:t>
              </a:r>
              <a:r>
                <a:rPr lang="en-US" sz="1600" dirty="0">
                  <a:solidFill>
                    <a:srgbClr val="0099CC"/>
                  </a:solidFill>
                </a:rPr>
                <a:t> old)</a:t>
              </a:r>
              <a:endParaRPr lang="cs-CZ" sz="1600" dirty="0">
                <a:solidFill>
                  <a:srgbClr val="0099CC"/>
                </a:solidFill>
              </a:endParaRPr>
            </a:p>
          </p:txBody>
        </p:sp>
        <p:sp>
          <p:nvSpPr>
            <p:cNvPr id="28" name="Line 81"/>
            <p:cNvSpPr>
              <a:spLocks noChangeShapeType="1"/>
            </p:cNvSpPr>
            <p:nvPr/>
          </p:nvSpPr>
          <p:spPr bwMode="auto">
            <a:xfrm flipV="1">
              <a:off x="3174033" y="2399209"/>
              <a:ext cx="0" cy="647700"/>
            </a:xfrm>
            <a:prstGeom prst="line">
              <a:avLst/>
            </a:prstGeom>
            <a:noFill/>
            <a:ln w="15875">
              <a:solidFill>
                <a:srgbClr val="00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29" name="Line 82"/>
            <p:cNvSpPr>
              <a:spLocks noChangeShapeType="1"/>
            </p:cNvSpPr>
            <p:nvPr/>
          </p:nvSpPr>
          <p:spPr bwMode="auto">
            <a:xfrm flipV="1">
              <a:off x="4685333" y="2437309"/>
              <a:ext cx="0" cy="647700"/>
            </a:xfrm>
            <a:prstGeom prst="line">
              <a:avLst/>
            </a:prstGeom>
            <a:noFill/>
            <a:ln w="15875">
              <a:solidFill>
                <a:srgbClr val="0099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221" y="4725144"/>
            <a:ext cx="5815012"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ál 3"/>
          <p:cNvSpPr/>
          <p:nvPr/>
        </p:nvSpPr>
        <p:spPr>
          <a:xfrm>
            <a:off x="2223245" y="4613217"/>
            <a:ext cx="669404"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2621" y="5933043"/>
            <a:ext cx="1689086" cy="31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NAZCA SUBDUCTION</a:t>
            </a:r>
            <a:endParaRPr lang="cs-CZ" sz="3200" dirty="0">
              <a:solidFill>
                <a:schemeClr val="bg1"/>
              </a:solidFill>
            </a:endParaRPr>
          </a:p>
        </p:txBody>
      </p:sp>
      <p:sp>
        <p:nvSpPr>
          <p:cNvPr id="35" name="TextovéPole 7"/>
          <p:cNvSpPr txBox="1"/>
          <p:nvPr/>
        </p:nvSpPr>
        <p:spPr>
          <a:xfrm>
            <a:off x="6588224" y="6453336"/>
            <a:ext cx="2566215" cy="400110"/>
          </a:xfrm>
          <a:prstGeom prst="rect">
            <a:avLst/>
          </a:prstGeom>
          <a:noFill/>
        </p:spPr>
        <p:txBody>
          <a:bodyPr wrap="none" rtlCol="0">
            <a:spAutoFit/>
          </a:bodyPr>
          <a:lstStyle/>
          <a:p>
            <a:r>
              <a:rPr lang="cs-CZ" sz="1600" i="1" dirty="0"/>
              <a:t> </a:t>
            </a:r>
            <a:r>
              <a:rPr lang="cs-CZ" sz="2000" i="1" dirty="0"/>
              <a:t>Zahradník et al. (2017</a:t>
            </a:r>
            <a:r>
              <a:rPr lang="cs-CZ" sz="1600" i="1" dirty="0"/>
              <a:t>)</a:t>
            </a:r>
          </a:p>
        </p:txBody>
      </p:sp>
    </p:spTree>
    <p:extLst>
      <p:ext uri="{BB962C8B-B14F-4D97-AF65-F5344CB8AC3E}">
        <p14:creationId xmlns:p14="http://schemas.microsoft.com/office/powerpoint/2010/main" val="25343588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24744"/>
            <a:ext cx="5700117" cy="4838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NAZCA SUBDUCTION</a:t>
            </a:r>
            <a:endParaRPr lang="cs-CZ" sz="3200" dirty="0">
              <a:solidFill>
                <a:schemeClr val="bg1"/>
              </a:solidFill>
            </a:endParaRPr>
          </a:p>
        </p:txBody>
      </p:sp>
      <p:sp>
        <p:nvSpPr>
          <p:cNvPr id="6" name="TextovéPole 7"/>
          <p:cNvSpPr txBox="1"/>
          <p:nvPr/>
        </p:nvSpPr>
        <p:spPr>
          <a:xfrm>
            <a:off x="5940152" y="2435404"/>
            <a:ext cx="3059832" cy="1569660"/>
          </a:xfrm>
          <a:prstGeom prst="rect">
            <a:avLst/>
          </a:prstGeom>
          <a:noFill/>
        </p:spPr>
        <p:txBody>
          <a:bodyPr wrap="square" rtlCol="0">
            <a:spAutoFit/>
          </a:bodyPr>
          <a:lstStyle/>
          <a:p>
            <a:r>
              <a:rPr lang="en-US" sz="2400" dirty="0">
                <a:solidFill>
                  <a:srgbClr val="FF0000"/>
                </a:solidFill>
              </a:rPr>
              <a:t>Viscosity interface between upper and lower mantle </a:t>
            </a:r>
            <a:r>
              <a:rPr lang="en-US" sz="2400" b="1" dirty="0">
                <a:solidFill>
                  <a:srgbClr val="FF0000"/>
                </a:solidFill>
              </a:rPr>
              <a:t>has to be shifted to 1000 km</a:t>
            </a:r>
            <a:endParaRPr lang="cs-CZ" sz="2400" b="1" dirty="0">
              <a:solidFill>
                <a:srgbClr val="FF0000"/>
              </a:solidFill>
            </a:endParaRPr>
          </a:p>
        </p:txBody>
      </p:sp>
      <p:sp>
        <p:nvSpPr>
          <p:cNvPr id="7" name="TextovéPole 7"/>
          <p:cNvSpPr txBox="1"/>
          <p:nvPr/>
        </p:nvSpPr>
        <p:spPr>
          <a:xfrm>
            <a:off x="6588224" y="6453336"/>
            <a:ext cx="2566215" cy="400110"/>
          </a:xfrm>
          <a:prstGeom prst="rect">
            <a:avLst/>
          </a:prstGeom>
          <a:noFill/>
        </p:spPr>
        <p:txBody>
          <a:bodyPr wrap="none" rtlCol="0">
            <a:spAutoFit/>
          </a:bodyPr>
          <a:lstStyle/>
          <a:p>
            <a:r>
              <a:rPr lang="cs-CZ" sz="1600" i="1" dirty="0"/>
              <a:t> </a:t>
            </a:r>
            <a:r>
              <a:rPr lang="cs-CZ" sz="2000" i="1" dirty="0"/>
              <a:t>Zahradník et al. (2017</a:t>
            </a:r>
            <a:r>
              <a:rPr lang="cs-CZ" sz="1600" i="1" dirty="0"/>
              <a:t>)</a:t>
            </a:r>
          </a:p>
        </p:txBody>
      </p:sp>
    </p:spTree>
    <p:extLst>
      <p:ext uri="{BB962C8B-B14F-4D97-AF65-F5344CB8AC3E}">
        <p14:creationId xmlns:p14="http://schemas.microsoft.com/office/powerpoint/2010/main" val="3997907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SEISMIC-GEODYNAMIC MODELS OF SUBDUCTION</a:t>
            </a:r>
            <a:endParaRPr lang="cs-CZ" sz="3200" dirty="0">
              <a:solidFill>
                <a:schemeClr val="bg1"/>
              </a:solidFill>
            </a:endParaRPr>
          </a:p>
        </p:txBody>
      </p:sp>
      <p:grpSp>
        <p:nvGrpSpPr>
          <p:cNvPr id="2" name="Skupina 1">
            <a:extLst>
              <a:ext uri="{FF2B5EF4-FFF2-40B4-BE49-F238E27FC236}">
                <a16:creationId xmlns:a16="http://schemas.microsoft.com/office/drawing/2014/main" id="{CBE9BE82-DFAA-48FA-8F75-F3B66FB3768D}"/>
              </a:ext>
            </a:extLst>
          </p:cNvPr>
          <p:cNvGrpSpPr/>
          <p:nvPr/>
        </p:nvGrpSpPr>
        <p:grpSpPr>
          <a:xfrm>
            <a:off x="271540" y="922492"/>
            <a:ext cx="2980928" cy="3021364"/>
            <a:chOff x="4564279" y="3429000"/>
            <a:chExt cx="2980928" cy="3021364"/>
          </a:xfrm>
        </p:grpSpPr>
        <p:sp>
          <p:nvSpPr>
            <p:cNvPr id="5" name="TextBox 2">
              <a:extLst>
                <a:ext uri="{FF2B5EF4-FFF2-40B4-BE49-F238E27FC236}">
                  <a16:creationId xmlns:a16="http://schemas.microsoft.com/office/drawing/2014/main" id="{762F70C9-AA3E-4B4D-B957-0D74213FEA71}"/>
                </a:ext>
              </a:extLst>
            </p:cNvPr>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6" name="Obrázek 5">
              <a:extLst>
                <a:ext uri="{FF2B5EF4-FFF2-40B4-BE49-F238E27FC236}">
                  <a16:creationId xmlns:a16="http://schemas.microsoft.com/office/drawing/2014/main" id="{127177D4-0620-4253-8661-7B9469EC5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grpSp>
          <p:nvGrpSpPr>
            <p:cNvPr id="7" name="Group 6">
              <a:extLst>
                <a:ext uri="{FF2B5EF4-FFF2-40B4-BE49-F238E27FC236}">
                  <a16:creationId xmlns:a16="http://schemas.microsoft.com/office/drawing/2014/main" id="{E029C839-8D3B-444F-B345-C2B642B4A490}"/>
                </a:ext>
              </a:extLst>
            </p:cNvPr>
            <p:cNvGrpSpPr/>
            <p:nvPr/>
          </p:nvGrpSpPr>
          <p:grpSpPr>
            <a:xfrm>
              <a:off x="5652120" y="5301208"/>
              <a:ext cx="784367" cy="576064"/>
              <a:chOff x="3491880" y="5157192"/>
              <a:chExt cx="1072399" cy="747430"/>
            </a:xfrm>
          </p:grpSpPr>
          <p:pic>
            <p:nvPicPr>
              <p:cNvPr id="8" name="Picture 2">
                <a:extLst>
                  <a:ext uri="{FF2B5EF4-FFF2-40B4-BE49-F238E27FC236}">
                    <a16:creationId xmlns:a16="http://schemas.microsoft.com/office/drawing/2014/main" id="{B40B3742-523A-4158-B902-CD61EB01C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4">
                <a:extLst>
                  <a:ext uri="{FF2B5EF4-FFF2-40B4-BE49-F238E27FC236}">
                    <a16:creationId xmlns:a16="http://schemas.microsoft.com/office/drawing/2014/main" id="{ADEB9E38-C4D5-4854-988C-533410F11EA4}"/>
                  </a:ext>
                </a:extLst>
              </p:cNvPr>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grpSp>
      <p:pic>
        <p:nvPicPr>
          <p:cNvPr id="11" name="Obrázek 10">
            <a:extLst>
              <a:ext uri="{FF2B5EF4-FFF2-40B4-BE49-F238E27FC236}">
                <a16:creationId xmlns:a16="http://schemas.microsoft.com/office/drawing/2014/main" id="{5E55E0C1-07F6-4328-A85C-E3B4D6D2A876}"/>
              </a:ext>
            </a:extLst>
          </p:cNvPr>
          <p:cNvPicPr>
            <a:picLocks noChangeAspect="1"/>
          </p:cNvPicPr>
          <p:nvPr/>
        </p:nvPicPr>
        <p:blipFill>
          <a:blip r:embed="rId5"/>
          <a:stretch>
            <a:fillRect/>
          </a:stretch>
        </p:blipFill>
        <p:spPr>
          <a:xfrm rot="10800000">
            <a:off x="3770717" y="1357751"/>
            <a:ext cx="4924536" cy="1428723"/>
          </a:xfrm>
          <a:prstGeom prst="rect">
            <a:avLst/>
          </a:prstGeom>
        </p:spPr>
      </p:pic>
      <p:sp>
        <p:nvSpPr>
          <p:cNvPr id="12" name="Obdélník 11">
            <a:extLst>
              <a:ext uri="{FF2B5EF4-FFF2-40B4-BE49-F238E27FC236}">
                <a16:creationId xmlns:a16="http://schemas.microsoft.com/office/drawing/2014/main" id="{3CE42FEB-652C-4CBE-95D0-91FD73F9F29F}"/>
              </a:ext>
            </a:extLst>
          </p:cNvPr>
          <p:cNvSpPr/>
          <p:nvPr/>
        </p:nvSpPr>
        <p:spPr>
          <a:xfrm flipH="1">
            <a:off x="3784433" y="1380113"/>
            <a:ext cx="4897105" cy="138400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5">
            <a:extLst>
              <a:ext uri="{FF2B5EF4-FFF2-40B4-BE49-F238E27FC236}">
                <a16:creationId xmlns:a16="http://schemas.microsoft.com/office/drawing/2014/main" id="{73DF2244-7417-47FE-AF91-E4FB921EDA9F}"/>
              </a:ext>
            </a:extLst>
          </p:cNvPr>
          <p:cNvSpPr/>
          <p:nvPr/>
        </p:nvSpPr>
        <p:spPr>
          <a:xfrm flipH="1">
            <a:off x="5609663" y="1378344"/>
            <a:ext cx="3064060" cy="264679"/>
          </a:xfrm>
          <a:custGeom>
            <a:avLst/>
            <a:gdLst>
              <a:gd name="connsiteX0" fmla="*/ 0 w 2973600"/>
              <a:gd name="connsiteY0" fmla="*/ 0 h 216000"/>
              <a:gd name="connsiteX1" fmla="*/ 1029600 w 2973600"/>
              <a:gd name="connsiteY1" fmla="*/ 129600 h 216000"/>
              <a:gd name="connsiteX2" fmla="*/ 2692800 w 2973600"/>
              <a:gd name="connsiteY2" fmla="*/ 57600 h 216000"/>
              <a:gd name="connsiteX3" fmla="*/ 2800800 w 2973600"/>
              <a:gd name="connsiteY3" fmla="*/ 86400 h 216000"/>
              <a:gd name="connsiteX4" fmla="*/ 2872800 w 2973600"/>
              <a:gd name="connsiteY4" fmla="*/ 165600 h 216000"/>
              <a:gd name="connsiteX5" fmla="*/ 2944800 w 2973600"/>
              <a:gd name="connsiteY5" fmla="*/ 216000 h 216000"/>
              <a:gd name="connsiteX6" fmla="*/ 2973600 w 2973600"/>
              <a:gd name="connsiteY6" fmla="*/ 180000 h 216000"/>
              <a:gd name="connsiteX7" fmla="*/ 2894400 w 2973600"/>
              <a:gd name="connsiteY7" fmla="*/ 93600 h 216000"/>
              <a:gd name="connsiteX8" fmla="*/ 2786400 w 2973600"/>
              <a:gd name="connsiteY8" fmla="*/ 21600 h 216000"/>
              <a:gd name="connsiteX9" fmla="*/ 2707200 w 2973600"/>
              <a:gd name="connsiteY9" fmla="*/ 7200 h 216000"/>
              <a:gd name="connsiteX10" fmla="*/ 0 w 2973600"/>
              <a:gd name="connsiteY10" fmla="*/ 0 h 2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3600" h="216000">
                <a:moveTo>
                  <a:pt x="0" y="0"/>
                </a:moveTo>
                <a:lnTo>
                  <a:pt x="1029600" y="129600"/>
                </a:lnTo>
                <a:lnTo>
                  <a:pt x="2692800" y="57600"/>
                </a:lnTo>
                <a:lnTo>
                  <a:pt x="2800800" y="86400"/>
                </a:lnTo>
                <a:lnTo>
                  <a:pt x="2872800" y="165600"/>
                </a:lnTo>
                <a:lnTo>
                  <a:pt x="2944800" y="216000"/>
                </a:lnTo>
                <a:lnTo>
                  <a:pt x="2973600" y="180000"/>
                </a:lnTo>
                <a:lnTo>
                  <a:pt x="2894400" y="93600"/>
                </a:lnTo>
                <a:lnTo>
                  <a:pt x="2786400" y="21600"/>
                </a:lnTo>
                <a:lnTo>
                  <a:pt x="2707200" y="720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Volný tvar 7">
            <a:extLst>
              <a:ext uri="{FF2B5EF4-FFF2-40B4-BE49-F238E27FC236}">
                <a16:creationId xmlns:a16="http://schemas.microsoft.com/office/drawing/2014/main" id="{3D05B6A7-E547-4D34-A752-98D8BDC6C63A}"/>
              </a:ext>
            </a:extLst>
          </p:cNvPr>
          <p:cNvSpPr/>
          <p:nvPr/>
        </p:nvSpPr>
        <p:spPr>
          <a:xfrm flipH="1">
            <a:off x="3836515" y="1378345"/>
            <a:ext cx="2003139" cy="130697"/>
          </a:xfrm>
          <a:custGeom>
            <a:avLst/>
            <a:gdLst>
              <a:gd name="connsiteX0" fmla="*/ 0 w 1944000"/>
              <a:gd name="connsiteY0" fmla="*/ 0 h 122400"/>
              <a:gd name="connsiteX1" fmla="*/ 172800 w 1944000"/>
              <a:gd name="connsiteY1" fmla="*/ 122400 h 122400"/>
              <a:gd name="connsiteX2" fmla="*/ 756000 w 1944000"/>
              <a:gd name="connsiteY2" fmla="*/ 122400 h 122400"/>
              <a:gd name="connsiteX3" fmla="*/ 1375200 w 1944000"/>
              <a:gd name="connsiteY3" fmla="*/ 108000 h 122400"/>
              <a:gd name="connsiteX4" fmla="*/ 1584000 w 1944000"/>
              <a:gd name="connsiteY4" fmla="*/ 93600 h 122400"/>
              <a:gd name="connsiteX5" fmla="*/ 1756800 w 1944000"/>
              <a:gd name="connsiteY5" fmla="*/ 72000 h 122400"/>
              <a:gd name="connsiteX6" fmla="*/ 1936800 w 1944000"/>
              <a:gd name="connsiteY6" fmla="*/ 21600 h 122400"/>
              <a:gd name="connsiteX7" fmla="*/ 1944000 w 1944000"/>
              <a:gd name="connsiteY7" fmla="*/ 0 h 122400"/>
              <a:gd name="connsiteX8" fmla="*/ 50400 w 1944000"/>
              <a:gd name="connsiteY8" fmla="*/ 0 h 122400"/>
              <a:gd name="connsiteX9" fmla="*/ 0 w 1944000"/>
              <a:gd name="connsiteY9" fmla="*/ 0 h 1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000" h="122400">
                <a:moveTo>
                  <a:pt x="0" y="0"/>
                </a:moveTo>
                <a:lnTo>
                  <a:pt x="172800" y="122400"/>
                </a:lnTo>
                <a:lnTo>
                  <a:pt x="756000" y="122400"/>
                </a:lnTo>
                <a:lnTo>
                  <a:pt x="1375200" y="108000"/>
                </a:lnTo>
                <a:lnTo>
                  <a:pt x="1584000" y="93600"/>
                </a:lnTo>
                <a:lnTo>
                  <a:pt x="1756800" y="72000"/>
                </a:lnTo>
                <a:lnTo>
                  <a:pt x="1936800" y="21600"/>
                </a:lnTo>
                <a:lnTo>
                  <a:pt x="1944000" y="0"/>
                </a:lnTo>
                <a:lnTo>
                  <a:pt x="50400" y="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Volný tvar 8">
            <a:extLst>
              <a:ext uri="{FF2B5EF4-FFF2-40B4-BE49-F238E27FC236}">
                <a16:creationId xmlns:a16="http://schemas.microsoft.com/office/drawing/2014/main" id="{5AC2F26A-B560-4C77-B340-DC3D5ACC134B}"/>
              </a:ext>
            </a:extLst>
          </p:cNvPr>
          <p:cNvSpPr/>
          <p:nvPr/>
        </p:nvSpPr>
        <p:spPr>
          <a:xfrm flipH="1">
            <a:off x="5624501" y="1378345"/>
            <a:ext cx="2841489" cy="207577"/>
          </a:xfrm>
          <a:custGeom>
            <a:avLst/>
            <a:gdLst>
              <a:gd name="connsiteX0" fmla="*/ 0 w 2757600"/>
              <a:gd name="connsiteY0" fmla="*/ 0 h 194400"/>
              <a:gd name="connsiteX1" fmla="*/ 2448000 w 2757600"/>
              <a:gd name="connsiteY1" fmla="*/ 7200 h 194400"/>
              <a:gd name="connsiteX2" fmla="*/ 2599200 w 2757600"/>
              <a:gd name="connsiteY2" fmla="*/ 21600 h 194400"/>
              <a:gd name="connsiteX3" fmla="*/ 2671200 w 2757600"/>
              <a:gd name="connsiteY3" fmla="*/ 64800 h 194400"/>
              <a:gd name="connsiteX4" fmla="*/ 2728800 w 2757600"/>
              <a:gd name="connsiteY4" fmla="*/ 122400 h 194400"/>
              <a:gd name="connsiteX5" fmla="*/ 2757600 w 2757600"/>
              <a:gd name="connsiteY5" fmla="*/ 194400 h 19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7600" h="194400">
                <a:moveTo>
                  <a:pt x="0" y="0"/>
                </a:moveTo>
                <a:lnTo>
                  <a:pt x="2448000" y="7200"/>
                </a:lnTo>
                <a:lnTo>
                  <a:pt x="2599200" y="21600"/>
                </a:lnTo>
                <a:lnTo>
                  <a:pt x="2671200" y="64800"/>
                </a:lnTo>
                <a:lnTo>
                  <a:pt x="2728800" y="122400"/>
                </a:lnTo>
                <a:lnTo>
                  <a:pt x="2757600" y="19440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6" name="Straight Connector 23">
            <a:extLst>
              <a:ext uri="{FF2B5EF4-FFF2-40B4-BE49-F238E27FC236}">
                <a16:creationId xmlns:a16="http://schemas.microsoft.com/office/drawing/2014/main" id="{F5B35DC6-AB3D-47C2-AF52-0BEECAE83245}"/>
              </a:ext>
            </a:extLst>
          </p:cNvPr>
          <p:cNvCxnSpPr/>
          <p:nvPr/>
        </p:nvCxnSpPr>
        <p:spPr>
          <a:xfrm>
            <a:off x="3784433" y="1782499"/>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Přímá spojnice se šipkou 16">
            <a:extLst>
              <a:ext uri="{FF2B5EF4-FFF2-40B4-BE49-F238E27FC236}">
                <a16:creationId xmlns:a16="http://schemas.microsoft.com/office/drawing/2014/main" id="{F7E72473-5AD0-4F44-97B7-1D3CF40C01AD}"/>
              </a:ext>
            </a:extLst>
          </p:cNvPr>
          <p:cNvCxnSpPr/>
          <p:nvPr/>
        </p:nvCxnSpPr>
        <p:spPr>
          <a:xfrm flipH="1">
            <a:off x="3647024" y="1376016"/>
            <a:ext cx="0" cy="139995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ovéPole 17">
            <a:extLst>
              <a:ext uri="{FF2B5EF4-FFF2-40B4-BE49-F238E27FC236}">
                <a16:creationId xmlns:a16="http://schemas.microsoft.com/office/drawing/2014/main" id="{B87163AD-11E9-469B-9ED7-6226E175427C}"/>
              </a:ext>
            </a:extLst>
          </p:cNvPr>
          <p:cNvSpPr txBox="1"/>
          <p:nvPr/>
        </p:nvSpPr>
        <p:spPr>
          <a:xfrm rot="16200000">
            <a:off x="2938006" y="1872714"/>
            <a:ext cx="1069524" cy="369332"/>
          </a:xfrm>
          <a:prstGeom prst="rect">
            <a:avLst/>
          </a:prstGeom>
          <a:noFill/>
        </p:spPr>
        <p:txBody>
          <a:bodyPr wrap="none" rtlCol="0">
            <a:spAutoFit/>
          </a:bodyPr>
          <a:lstStyle/>
          <a:p>
            <a:r>
              <a:rPr lang="en-GB" dirty="0"/>
              <a:t>2000 km</a:t>
            </a:r>
            <a:endParaRPr lang="cs-CZ" dirty="0"/>
          </a:p>
        </p:txBody>
      </p:sp>
      <p:cxnSp>
        <p:nvCxnSpPr>
          <p:cNvPr id="19" name="Straight Connector 28">
            <a:extLst>
              <a:ext uri="{FF2B5EF4-FFF2-40B4-BE49-F238E27FC236}">
                <a16:creationId xmlns:a16="http://schemas.microsoft.com/office/drawing/2014/main" id="{9B15BFA6-5F85-49BE-BA59-A1AA1566C5F5}"/>
              </a:ext>
            </a:extLst>
          </p:cNvPr>
          <p:cNvCxnSpPr/>
          <p:nvPr/>
        </p:nvCxnSpPr>
        <p:spPr>
          <a:xfrm>
            <a:off x="3784433" y="1963412"/>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6" name="Obrázek 25">
            <a:extLst>
              <a:ext uri="{FF2B5EF4-FFF2-40B4-BE49-F238E27FC236}">
                <a16:creationId xmlns:a16="http://schemas.microsoft.com/office/drawing/2014/main" id="{9A10816B-6D29-40DF-8C6D-F2C814EFD8CA}"/>
              </a:ext>
            </a:extLst>
          </p:cNvPr>
          <p:cNvPicPr>
            <a:picLocks noChangeAspect="1"/>
          </p:cNvPicPr>
          <p:nvPr/>
        </p:nvPicPr>
        <p:blipFill>
          <a:blip r:embed="rId6"/>
          <a:stretch>
            <a:fillRect/>
          </a:stretch>
        </p:blipFill>
        <p:spPr>
          <a:xfrm>
            <a:off x="6331872" y="2819592"/>
            <a:ext cx="2441878" cy="3556339"/>
          </a:xfrm>
          <a:prstGeom prst="rect">
            <a:avLst/>
          </a:prstGeom>
        </p:spPr>
      </p:pic>
      <p:sp>
        <p:nvSpPr>
          <p:cNvPr id="29" name="TextovéPole 28">
            <a:extLst>
              <a:ext uri="{FF2B5EF4-FFF2-40B4-BE49-F238E27FC236}">
                <a16:creationId xmlns:a16="http://schemas.microsoft.com/office/drawing/2014/main" id="{907AC108-EF9A-4161-83E1-C3A44F7AFA77}"/>
              </a:ext>
            </a:extLst>
          </p:cNvPr>
          <p:cNvSpPr txBox="1"/>
          <p:nvPr/>
        </p:nvSpPr>
        <p:spPr>
          <a:xfrm>
            <a:off x="3962350" y="1111187"/>
            <a:ext cx="3059364" cy="307777"/>
          </a:xfrm>
          <a:prstGeom prst="rect">
            <a:avLst/>
          </a:prstGeom>
          <a:noFill/>
        </p:spPr>
        <p:txBody>
          <a:bodyPr wrap="none" rtlCol="0">
            <a:spAutoFit/>
          </a:bodyPr>
          <a:lstStyle/>
          <a:p>
            <a:r>
              <a:rPr lang="en-US" sz="1400" dirty="0"/>
              <a:t>Euro-Asian plate</a:t>
            </a:r>
            <a:r>
              <a:rPr lang="cs-CZ" sz="1400" dirty="0"/>
              <a:t>                    </a:t>
            </a:r>
            <a:r>
              <a:rPr lang="cs-CZ" sz="1400" dirty="0" err="1"/>
              <a:t>Pacific</a:t>
            </a:r>
            <a:r>
              <a:rPr lang="en-US" sz="1400" dirty="0"/>
              <a:t> plate</a:t>
            </a:r>
            <a:endParaRPr lang="cs-CZ" sz="1400" dirty="0"/>
          </a:p>
        </p:txBody>
      </p:sp>
      <p:sp>
        <p:nvSpPr>
          <p:cNvPr id="30" name="Šipka dolů 31">
            <a:extLst>
              <a:ext uri="{FF2B5EF4-FFF2-40B4-BE49-F238E27FC236}">
                <a16:creationId xmlns:a16="http://schemas.microsoft.com/office/drawing/2014/main" id="{B50293B0-2DAD-4FCB-835F-2A6E024A3DAB}"/>
              </a:ext>
            </a:extLst>
          </p:cNvPr>
          <p:cNvSpPr/>
          <p:nvPr/>
        </p:nvSpPr>
        <p:spPr>
          <a:xfrm rot="5400000">
            <a:off x="7371605" y="1037420"/>
            <a:ext cx="89246" cy="840801"/>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1" name="TextovéPole 30">
            <a:extLst>
              <a:ext uri="{FF2B5EF4-FFF2-40B4-BE49-F238E27FC236}">
                <a16:creationId xmlns:a16="http://schemas.microsoft.com/office/drawing/2014/main" id="{2C374114-F7BB-40E9-A37A-AD61B69F249D}"/>
              </a:ext>
            </a:extLst>
          </p:cNvPr>
          <p:cNvSpPr txBox="1"/>
          <p:nvPr/>
        </p:nvSpPr>
        <p:spPr>
          <a:xfrm>
            <a:off x="6444838" y="2222810"/>
            <a:ext cx="1166666" cy="307777"/>
          </a:xfrm>
          <a:prstGeom prst="rect">
            <a:avLst/>
          </a:prstGeom>
          <a:solidFill>
            <a:schemeClr val="bg1"/>
          </a:solidFill>
          <a:ln w="25400">
            <a:solidFill>
              <a:schemeClr val="accent1">
                <a:shade val="50000"/>
              </a:schemeClr>
            </a:solidFill>
          </a:ln>
        </p:spPr>
        <p:txBody>
          <a:bodyPr wrap="none" rtlCol="0">
            <a:spAutoFit/>
          </a:bodyPr>
          <a:lstStyle/>
          <a:p>
            <a:r>
              <a:rPr lang="en-GB" sz="1400" dirty="0">
                <a:latin typeface="Symbol" panose="05050102010706020507" pitchFamily="18" charset="2"/>
              </a:rPr>
              <a:t>h</a:t>
            </a:r>
            <a:r>
              <a:rPr lang="en-GB" sz="1400" dirty="0"/>
              <a:t> = </a:t>
            </a:r>
            <a:r>
              <a:rPr lang="en-GB" sz="1400" dirty="0">
                <a:latin typeface="Symbol" panose="05050102010706020507" pitchFamily="18" charset="2"/>
              </a:rPr>
              <a:t>h </a:t>
            </a:r>
            <a:r>
              <a:rPr lang="en-GB" sz="1400" dirty="0"/>
              <a:t>(</a:t>
            </a:r>
            <a:r>
              <a:rPr lang="en-GB" sz="1400" dirty="0" err="1"/>
              <a:t>T,p,</a:t>
            </a:r>
            <a:r>
              <a:rPr lang="en-GB" sz="1400" dirty="0" err="1">
                <a:latin typeface="Symbol" panose="05050102010706020507" pitchFamily="18" charset="2"/>
              </a:rPr>
              <a:t>s</a:t>
            </a:r>
            <a:r>
              <a:rPr lang="en-GB" sz="1400" dirty="0"/>
              <a:t>)</a:t>
            </a:r>
            <a:endParaRPr lang="cs-CZ" sz="1400" dirty="0"/>
          </a:p>
        </p:txBody>
      </p:sp>
      <p:grpSp>
        <p:nvGrpSpPr>
          <p:cNvPr id="37" name="Skupina 36">
            <a:extLst>
              <a:ext uri="{FF2B5EF4-FFF2-40B4-BE49-F238E27FC236}">
                <a16:creationId xmlns:a16="http://schemas.microsoft.com/office/drawing/2014/main" id="{BDB01221-704F-4DF4-9A29-44C939AF5A3F}"/>
              </a:ext>
            </a:extLst>
          </p:cNvPr>
          <p:cNvGrpSpPr/>
          <p:nvPr/>
        </p:nvGrpSpPr>
        <p:grpSpPr>
          <a:xfrm>
            <a:off x="899592" y="4727679"/>
            <a:ext cx="3489841" cy="2029859"/>
            <a:chOff x="1681327" y="4239103"/>
            <a:chExt cx="3489841" cy="2029859"/>
          </a:xfrm>
        </p:grpSpPr>
        <p:pic>
          <p:nvPicPr>
            <p:cNvPr id="32" name="Obrázek 31">
              <a:extLst>
                <a:ext uri="{FF2B5EF4-FFF2-40B4-BE49-F238E27FC236}">
                  <a16:creationId xmlns:a16="http://schemas.microsoft.com/office/drawing/2014/main" id="{BC5BCEC7-EB37-4951-A8DD-38DF6A9344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835696" y="4239103"/>
              <a:ext cx="3335472" cy="1351531"/>
            </a:xfrm>
            <a:prstGeom prst="rect">
              <a:avLst/>
            </a:prstGeom>
          </p:spPr>
        </p:pic>
        <p:pic>
          <p:nvPicPr>
            <p:cNvPr id="34" name="Obrázek 33">
              <a:extLst>
                <a:ext uri="{FF2B5EF4-FFF2-40B4-BE49-F238E27FC236}">
                  <a16:creationId xmlns:a16="http://schemas.microsoft.com/office/drawing/2014/main" id="{979A7977-B440-458C-9DC1-646742BF21F4}"/>
                </a:ext>
              </a:extLst>
            </p:cNvPr>
            <p:cNvPicPr>
              <a:picLocks noChangeAspect="1"/>
            </p:cNvPicPr>
            <p:nvPr/>
          </p:nvPicPr>
          <p:blipFill>
            <a:blip r:embed="rId8"/>
            <a:stretch>
              <a:fillRect/>
            </a:stretch>
          </p:blipFill>
          <p:spPr>
            <a:xfrm>
              <a:off x="2389262" y="5751464"/>
              <a:ext cx="2228340" cy="143882"/>
            </a:xfrm>
            <a:prstGeom prst="rect">
              <a:avLst/>
            </a:prstGeom>
          </p:spPr>
        </p:pic>
        <p:sp>
          <p:nvSpPr>
            <p:cNvPr id="35" name="TextovéPole 34">
              <a:extLst>
                <a:ext uri="{FF2B5EF4-FFF2-40B4-BE49-F238E27FC236}">
                  <a16:creationId xmlns:a16="http://schemas.microsoft.com/office/drawing/2014/main" id="{531130AF-810F-46AC-8AC9-201E7A5E2D7E}"/>
                </a:ext>
              </a:extLst>
            </p:cNvPr>
            <p:cNvSpPr txBox="1"/>
            <p:nvPr/>
          </p:nvSpPr>
          <p:spPr>
            <a:xfrm>
              <a:off x="1681327" y="5622631"/>
              <a:ext cx="3273653" cy="646331"/>
            </a:xfrm>
            <a:prstGeom prst="rect">
              <a:avLst/>
            </a:prstGeom>
            <a:noFill/>
          </p:spPr>
          <p:txBody>
            <a:bodyPr wrap="none" rtlCol="0">
              <a:spAutoFit/>
            </a:bodyPr>
            <a:lstStyle/>
            <a:p>
              <a:r>
                <a:rPr lang="en-GB" dirty="0"/>
                <a:t>-1000                                              0</a:t>
              </a:r>
            </a:p>
            <a:p>
              <a:r>
                <a:rPr lang="en-GB" dirty="0"/>
                <a:t>                            </a:t>
              </a:r>
              <a:r>
                <a:rPr lang="en-GB" dirty="0">
                  <a:latin typeface="Symbol" panose="05050102010706020507" pitchFamily="18" charset="2"/>
                </a:rPr>
                <a:t>D</a:t>
              </a:r>
              <a:r>
                <a:rPr lang="en-GB" dirty="0"/>
                <a:t>T (K)</a:t>
              </a:r>
              <a:endParaRPr lang="cs-CZ" dirty="0"/>
            </a:p>
          </p:txBody>
        </p:sp>
      </p:grpSp>
      <p:sp>
        <p:nvSpPr>
          <p:cNvPr id="38" name="TextovéPole 37">
            <a:extLst>
              <a:ext uri="{FF2B5EF4-FFF2-40B4-BE49-F238E27FC236}">
                <a16:creationId xmlns:a16="http://schemas.microsoft.com/office/drawing/2014/main" id="{B59B25F5-0804-4952-8DF4-B6F464CF5464}"/>
              </a:ext>
            </a:extLst>
          </p:cNvPr>
          <p:cNvSpPr txBox="1"/>
          <p:nvPr/>
        </p:nvSpPr>
        <p:spPr>
          <a:xfrm>
            <a:off x="161434" y="2865075"/>
            <a:ext cx="4410566" cy="461665"/>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2400" dirty="0">
                <a:solidFill>
                  <a:srgbClr val="FF0000"/>
                </a:solidFill>
              </a:rPr>
              <a:t>Stress distribution from seismicity</a:t>
            </a:r>
            <a:endParaRPr lang="cs-CZ" sz="2400" dirty="0">
              <a:solidFill>
                <a:srgbClr val="FF0000"/>
              </a:solidFill>
            </a:endParaRPr>
          </a:p>
        </p:txBody>
      </p:sp>
      <p:sp>
        <p:nvSpPr>
          <p:cNvPr id="39" name="Šipka: dolů 38">
            <a:extLst>
              <a:ext uri="{FF2B5EF4-FFF2-40B4-BE49-F238E27FC236}">
                <a16:creationId xmlns:a16="http://schemas.microsoft.com/office/drawing/2014/main" id="{5DC7F6CD-60DF-49C7-A10F-59FD114C1470}"/>
              </a:ext>
            </a:extLst>
          </p:cNvPr>
          <p:cNvSpPr/>
          <p:nvPr/>
        </p:nvSpPr>
        <p:spPr>
          <a:xfrm rot="20079314">
            <a:off x="3461140" y="3326582"/>
            <a:ext cx="230189" cy="1490080"/>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1" name="TextovéPole 40">
            <a:extLst>
              <a:ext uri="{FF2B5EF4-FFF2-40B4-BE49-F238E27FC236}">
                <a16:creationId xmlns:a16="http://schemas.microsoft.com/office/drawing/2014/main" id="{50045ED1-8FD5-4526-9678-4EC8DFB51C38}"/>
              </a:ext>
            </a:extLst>
          </p:cNvPr>
          <p:cNvSpPr txBox="1"/>
          <p:nvPr/>
        </p:nvSpPr>
        <p:spPr>
          <a:xfrm>
            <a:off x="229717" y="4815095"/>
            <a:ext cx="7734553" cy="461665"/>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2400" dirty="0">
                <a:solidFill>
                  <a:srgbClr val="FF0000"/>
                </a:solidFill>
              </a:rPr>
              <a:t>1. generation models that fit locations, stress orientations, …</a:t>
            </a:r>
            <a:endParaRPr lang="cs-CZ" sz="2400" dirty="0">
              <a:solidFill>
                <a:srgbClr val="FF0000"/>
              </a:solidFill>
            </a:endParaRPr>
          </a:p>
        </p:txBody>
      </p:sp>
    </p:spTree>
    <p:extLst>
      <p:ext uri="{BB962C8B-B14F-4D97-AF65-F5344CB8AC3E}">
        <p14:creationId xmlns:p14="http://schemas.microsoft.com/office/powerpoint/2010/main" val="17016661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SEISMIC-GEODYNAMIC MODELS OF SUBDUCTION</a:t>
            </a:r>
            <a:endParaRPr lang="cs-CZ" sz="3200" dirty="0">
              <a:solidFill>
                <a:schemeClr val="bg1"/>
              </a:solidFill>
            </a:endParaRPr>
          </a:p>
        </p:txBody>
      </p:sp>
      <p:grpSp>
        <p:nvGrpSpPr>
          <p:cNvPr id="2" name="Skupina 1">
            <a:extLst>
              <a:ext uri="{FF2B5EF4-FFF2-40B4-BE49-F238E27FC236}">
                <a16:creationId xmlns:a16="http://schemas.microsoft.com/office/drawing/2014/main" id="{CBE9BE82-DFAA-48FA-8F75-F3B66FB3768D}"/>
              </a:ext>
            </a:extLst>
          </p:cNvPr>
          <p:cNvGrpSpPr/>
          <p:nvPr/>
        </p:nvGrpSpPr>
        <p:grpSpPr>
          <a:xfrm>
            <a:off x="271540" y="922492"/>
            <a:ext cx="2980928" cy="3021364"/>
            <a:chOff x="4564279" y="3429000"/>
            <a:chExt cx="2980928" cy="3021364"/>
          </a:xfrm>
        </p:grpSpPr>
        <p:sp>
          <p:nvSpPr>
            <p:cNvPr id="5" name="TextBox 2">
              <a:extLst>
                <a:ext uri="{FF2B5EF4-FFF2-40B4-BE49-F238E27FC236}">
                  <a16:creationId xmlns:a16="http://schemas.microsoft.com/office/drawing/2014/main" id="{762F70C9-AA3E-4B4D-B957-0D74213FEA71}"/>
                </a:ext>
              </a:extLst>
            </p:cNvPr>
            <p:cNvSpPr txBox="1"/>
            <p:nvPr/>
          </p:nvSpPr>
          <p:spPr>
            <a:xfrm>
              <a:off x="4853465" y="3429000"/>
              <a:ext cx="2454839" cy="338554"/>
            </a:xfrm>
            <a:prstGeom prst="rect">
              <a:avLst/>
            </a:prstGeom>
            <a:noFill/>
          </p:spPr>
          <p:txBody>
            <a:bodyPr wrap="none" rtlCol="0">
              <a:spAutoFit/>
            </a:bodyPr>
            <a:lstStyle/>
            <a:p>
              <a:r>
                <a:rPr lang="en-US" sz="1600" i="1" dirty="0" err="1"/>
                <a:t>Fukao</a:t>
              </a:r>
              <a:r>
                <a:rPr lang="en-US" sz="1600" i="1" dirty="0"/>
                <a:t> and Obayashi (2013)</a:t>
              </a:r>
              <a:endParaRPr lang="cs-CZ" sz="1600" i="1" dirty="0"/>
            </a:p>
          </p:txBody>
        </p:sp>
        <p:pic>
          <p:nvPicPr>
            <p:cNvPr id="6" name="Obrázek 5">
              <a:extLst>
                <a:ext uri="{FF2B5EF4-FFF2-40B4-BE49-F238E27FC236}">
                  <a16:creationId xmlns:a16="http://schemas.microsoft.com/office/drawing/2014/main" id="{127177D4-0620-4253-8661-7B9469EC5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4279" y="3752648"/>
              <a:ext cx="2980928" cy="2697716"/>
            </a:xfrm>
            <a:prstGeom prst="rect">
              <a:avLst/>
            </a:prstGeom>
          </p:spPr>
        </p:pic>
        <p:grpSp>
          <p:nvGrpSpPr>
            <p:cNvPr id="7" name="Group 6">
              <a:extLst>
                <a:ext uri="{FF2B5EF4-FFF2-40B4-BE49-F238E27FC236}">
                  <a16:creationId xmlns:a16="http://schemas.microsoft.com/office/drawing/2014/main" id="{E029C839-8D3B-444F-B345-C2B642B4A490}"/>
                </a:ext>
              </a:extLst>
            </p:cNvPr>
            <p:cNvGrpSpPr/>
            <p:nvPr/>
          </p:nvGrpSpPr>
          <p:grpSpPr>
            <a:xfrm>
              <a:off x="5652120" y="5301208"/>
              <a:ext cx="784367" cy="576064"/>
              <a:chOff x="3491880" y="5157192"/>
              <a:chExt cx="1072399" cy="747430"/>
            </a:xfrm>
          </p:grpSpPr>
          <p:pic>
            <p:nvPicPr>
              <p:cNvPr id="8" name="Picture 2">
                <a:extLst>
                  <a:ext uri="{FF2B5EF4-FFF2-40B4-BE49-F238E27FC236}">
                    <a16:creationId xmlns:a16="http://schemas.microsoft.com/office/drawing/2014/main" id="{B40B3742-523A-4158-B902-CD61EB01C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5157192"/>
                <a:ext cx="1072399" cy="74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4">
                <a:extLst>
                  <a:ext uri="{FF2B5EF4-FFF2-40B4-BE49-F238E27FC236}">
                    <a16:creationId xmlns:a16="http://schemas.microsoft.com/office/drawing/2014/main" id="{ADEB9E38-C4D5-4854-988C-533410F11EA4}"/>
                  </a:ext>
                </a:extLst>
              </p:cNvPr>
              <p:cNvSpPr/>
              <p:nvPr/>
            </p:nvSpPr>
            <p:spPr>
              <a:xfrm>
                <a:off x="3491880" y="5157192"/>
                <a:ext cx="1072399" cy="74743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grpSp>
      <p:pic>
        <p:nvPicPr>
          <p:cNvPr id="11" name="Obrázek 10">
            <a:extLst>
              <a:ext uri="{FF2B5EF4-FFF2-40B4-BE49-F238E27FC236}">
                <a16:creationId xmlns:a16="http://schemas.microsoft.com/office/drawing/2014/main" id="{5E55E0C1-07F6-4328-A85C-E3B4D6D2A876}"/>
              </a:ext>
            </a:extLst>
          </p:cNvPr>
          <p:cNvPicPr>
            <a:picLocks noChangeAspect="1"/>
          </p:cNvPicPr>
          <p:nvPr/>
        </p:nvPicPr>
        <p:blipFill>
          <a:blip r:embed="rId5"/>
          <a:stretch>
            <a:fillRect/>
          </a:stretch>
        </p:blipFill>
        <p:spPr>
          <a:xfrm rot="10800000">
            <a:off x="3770717" y="1357751"/>
            <a:ext cx="4924536" cy="1428723"/>
          </a:xfrm>
          <a:prstGeom prst="rect">
            <a:avLst/>
          </a:prstGeom>
        </p:spPr>
      </p:pic>
      <p:sp>
        <p:nvSpPr>
          <p:cNvPr id="12" name="Obdélník 11">
            <a:extLst>
              <a:ext uri="{FF2B5EF4-FFF2-40B4-BE49-F238E27FC236}">
                <a16:creationId xmlns:a16="http://schemas.microsoft.com/office/drawing/2014/main" id="{3CE42FEB-652C-4CBE-95D0-91FD73F9F29F}"/>
              </a:ext>
            </a:extLst>
          </p:cNvPr>
          <p:cNvSpPr/>
          <p:nvPr/>
        </p:nvSpPr>
        <p:spPr>
          <a:xfrm flipH="1">
            <a:off x="3784433" y="1380113"/>
            <a:ext cx="4897105" cy="138400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5">
            <a:extLst>
              <a:ext uri="{FF2B5EF4-FFF2-40B4-BE49-F238E27FC236}">
                <a16:creationId xmlns:a16="http://schemas.microsoft.com/office/drawing/2014/main" id="{73DF2244-7417-47FE-AF91-E4FB921EDA9F}"/>
              </a:ext>
            </a:extLst>
          </p:cNvPr>
          <p:cNvSpPr/>
          <p:nvPr/>
        </p:nvSpPr>
        <p:spPr>
          <a:xfrm flipH="1">
            <a:off x="5609663" y="1378344"/>
            <a:ext cx="3064060" cy="264679"/>
          </a:xfrm>
          <a:custGeom>
            <a:avLst/>
            <a:gdLst>
              <a:gd name="connsiteX0" fmla="*/ 0 w 2973600"/>
              <a:gd name="connsiteY0" fmla="*/ 0 h 216000"/>
              <a:gd name="connsiteX1" fmla="*/ 1029600 w 2973600"/>
              <a:gd name="connsiteY1" fmla="*/ 129600 h 216000"/>
              <a:gd name="connsiteX2" fmla="*/ 2692800 w 2973600"/>
              <a:gd name="connsiteY2" fmla="*/ 57600 h 216000"/>
              <a:gd name="connsiteX3" fmla="*/ 2800800 w 2973600"/>
              <a:gd name="connsiteY3" fmla="*/ 86400 h 216000"/>
              <a:gd name="connsiteX4" fmla="*/ 2872800 w 2973600"/>
              <a:gd name="connsiteY4" fmla="*/ 165600 h 216000"/>
              <a:gd name="connsiteX5" fmla="*/ 2944800 w 2973600"/>
              <a:gd name="connsiteY5" fmla="*/ 216000 h 216000"/>
              <a:gd name="connsiteX6" fmla="*/ 2973600 w 2973600"/>
              <a:gd name="connsiteY6" fmla="*/ 180000 h 216000"/>
              <a:gd name="connsiteX7" fmla="*/ 2894400 w 2973600"/>
              <a:gd name="connsiteY7" fmla="*/ 93600 h 216000"/>
              <a:gd name="connsiteX8" fmla="*/ 2786400 w 2973600"/>
              <a:gd name="connsiteY8" fmla="*/ 21600 h 216000"/>
              <a:gd name="connsiteX9" fmla="*/ 2707200 w 2973600"/>
              <a:gd name="connsiteY9" fmla="*/ 7200 h 216000"/>
              <a:gd name="connsiteX10" fmla="*/ 0 w 2973600"/>
              <a:gd name="connsiteY10" fmla="*/ 0 h 2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3600" h="216000">
                <a:moveTo>
                  <a:pt x="0" y="0"/>
                </a:moveTo>
                <a:lnTo>
                  <a:pt x="1029600" y="129600"/>
                </a:lnTo>
                <a:lnTo>
                  <a:pt x="2692800" y="57600"/>
                </a:lnTo>
                <a:lnTo>
                  <a:pt x="2800800" y="86400"/>
                </a:lnTo>
                <a:lnTo>
                  <a:pt x="2872800" y="165600"/>
                </a:lnTo>
                <a:lnTo>
                  <a:pt x="2944800" y="216000"/>
                </a:lnTo>
                <a:lnTo>
                  <a:pt x="2973600" y="180000"/>
                </a:lnTo>
                <a:lnTo>
                  <a:pt x="2894400" y="93600"/>
                </a:lnTo>
                <a:lnTo>
                  <a:pt x="2786400" y="21600"/>
                </a:lnTo>
                <a:lnTo>
                  <a:pt x="2707200" y="720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Volný tvar 7">
            <a:extLst>
              <a:ext uri="{FF2B5EF4-FFF2-40B4-BE49-F238E27FC236}">
                <a16:creationId xmlns:a16="http://schemas.microsoft.com/office/drawing/2014/main" id="{3D05B6A7-E547-4D34-A752-98D8BDC6C63A}"/>
              </a:ext>
            </a:extLst>
          </p:cNvPr>
          <p:cNvSpPr/>
          <p:nvPr/>
        </p:nvSpPr>
        <p:spPr>
          <a:xfrm flipH="1">
            <a:off x="3836515" y="1378345"/>
            <a:ext cx="2003139" cy="130697"/>
          </a:xfrm>
          <a:custGeom>
            <a:avLst/>
            <a:gdLst>
              <a:gd name="connsiteX0" fmla="*/ 0 w 1944000"/>
              <a:gd name="connsiteY0" fmla="*/ 0 h 122400"/>
              <a:gd name="connsiteX1" fmla="*/ 172800 w 1944000"/>
              <a:gd name="connsiteY1" fmla="*/ 122400 h 122400"/>
              <a:gd name="connsiteX2" fmla="*/ 756000 w 1944000"/>
              <a:gd name="connsiteY2" fmla="*/ 122400 h 122400"/>
              <a:gd name="connsiteX3" fmla="*/ 1375200 w 1944000"/>
              <a:gd name="connsiteY3" fmla="*/ 108000 h 122400"/>
              <a:gd name="connsiteX4" fmla="*/ 1584000 w 1944000"/>
              <a:gd name="connsiteY4" fmla="*/ 93600 h 122400"/>
              <a:gd name="connsiteX5" fmla="*/ 1756800 w 1944000"/>
              <a:gd name="connsiteY5" fmla="*/ 72000 h 122400"/>
              <a:gd name="connsiteX6" fmla="*/ 1936800 w 1944000"/>
              <a:gd name="connsiteY6" fmla="*/ 21600 h 122400"/>
              <a:gd name="connsiteX7" fmla="*/ 1944000 w 1944000"/>
              <a:gd name="connsiteY7" fmla="*/ 0 h 122400"/>
              <a:gd name="connsiteX8" fmla="*/ 50400 w 1944000"/>
              <a:gd name="connsiteY8" fmla="*/ 0 h 122400"/>
              <a:gd name="connsiteX9" fmla="*/ 0 w 1944000"/>
              <a:gd name="connsiteY9" fmla="*/ 0 h 1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000" h="122400">
                <a:moveTo>
                  <a:pt x="0" y="0"/>
                </a:moveTo>
                <a:lnTo>
                  <a:pt x="172800" y="122400"/>
                </a:lnTo>
                <a:lnTo>
                  <a:pt x="756000" y="122400"/>
                </a:lnTo>
                <a:lnTo>
                  <a:pt x="1375200" y="108000"/>
                </a:lnTo>
                <a:lnTo>
                  <a:pt x="1584000" y="93600"/>
                </a:lnTo>
                <a:lnTo>
                  <a:pt x="1756800" y="72000"/>
                </a:lnTo>
                <a:lnTo>
                  <a:pt x="1936800" y="21600"/>
                </a:lnTo>
                <a:lnTo>
                  <a:pt x="1944000" y="0"/>
                </a:lnTo>
                <a:lnTo>
                  <a:pt x="50400" y="0"/>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Volný tvar 8">
            <a:extLst>
              <a:ext uri="{FF2B5EF4-FFF2-40B4-BE49-F238E27FC236}">
                <a16:creationId xmlns:a16="http://schemas.microsoft.com/office/drawing/2014/main" id="{5AC2F26A-B560-4C77-B340-DC3D5ACC134B}"/>
              </a:ext>
            </a:extLst>
          </p:cNvPr>
          <p:cNvSpPr/>
          <p:nvPr/>
        </p:nvSpPr>
        <p:spPr>
          <a:xfrm flipH="1">
            <a:off x="5624501" y="1378345"/>
            <a:ext cx="2841489" cy="207577"/>
          </a:xfrm>
          <a:custGeom>
            <a:avLst/>
            <a:gdLst>
              <a:gd name="connsiteX0" fmla="*/ 0 w 2757600"/>
              <a:gd name="connsiteY0" fmla="*/ 0 h 194400"/>
              <a:gd name="connsiteX1" fmla="*/ 2448000 w 2757600"/>
              <a:gd name="connsiteY1" fmla="*/ 7200 h 194400"/>
              <a:gd name="connsiteX2" fmla="*/ 2599200 w 2757600"/>
              <a:gd name="connsiteY2" fmla="*/ 21600 h 194400"/>
              <a:gd name="connsiteX3" fmla="*/ 2671200 w 2757600"/>
              <a:gd name="connsiteY3" fmla="*/ 64800 h 194400"/>
              <a:gd name="connsiteX4" fmla="*/ 2728800 w 2757600"/>
              <a:gd name="connsiteY4" fmla="*/ 122400 h 194400"/>
              <a:gd name="connsiteX5" fmla="*/ 2757600 w 2757600"/>
              <a:gd name="connsiteY5" fmla="*/ 194400 h 19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7600" h="194400">
                <a:moveTo>
                  <a:pt x="0" y="0"/>
                </a:moveTo>
                <a:lnTo>
                  <a:pt x="2448000" y="7200"/>
                </a:lnTo>
                <a:lnTo>
                  <a:pt x="2599200" y="21600"/>
                </a:lnTo>
                <a:lnTo>
                  <a:pt x="2671200" y="64800"/>
                </a:lnTo>
                <a:lnTo>
                  <a:pt x="2728800" y="122400"/>
                </a:lnTo>
                <a:lnTo>
                  <a:pt x="2757600" y="19440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6" name="Straight Connector 23">
            <a:extLst>
              <a:ext uri="{FF2B5EF4-FFF2-40B4-BE49-F238E27FC236}">
                <a16:creationId xmlns:a16="http://schemas.microsoft.com/office/drawing/2014/main" id="{F5B35DC6-AB3D-47C2-AF52-0BEECAE83245}"/>
              </a:ext>
            </a:extLst>
          </p:cNvPr>
          <p:cNvCxnSpPr/>
          <p:nvPr/>
        </p:nvCxnSpPr>
        <p:spPr>
          <a:xfrm>
            <a:off x="3784433" y="1782499"/>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Přímá spojnice se šipkou 16">
            <a:extLst>
              <a:ext uri="{FF2B5EF4-FFF2-40B4-BE49-F238E27FC236}">
                <a16:creationId xmlns:a16="http://schemas.microsoft.com/office/drawing/2014/main" id="{F7E72473-5AD0-4F44-97B7-1D3CF40C01AD}"/>
              </a:ext>
            </a:extLst>
          </p:cNvPr>
          <p:cNvCxnSpPr/>
          <p:nvPr/>
        </p:nvCxnSpPr>
        <p:spPr>
          <a:xfrm flipH="1">
            <a:off x="3647024" y="1376016"/>
            <a:ext cx="0" cy="139995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ovéPole 17">
            <a:extLst>
              <a:ext uri="{FF2B5EF4-FFF2-40B4-BE49-F238E27FC236}">
                <a16:creationId xmlns:a16="http://schemas.microsoft.com/office/drawing/2014/main" id="{B87163AD-11E9-469B-9ED7-6226E175427C}"/>
              </a:ext>
            </a:extLst>
          </p:cNvPr>
          <p:cNvSpPr txBox="1"/>
          <p:nvPr/>
        </p:nvSpPr>
        <p:spPr>
          <a:xfrm rot="16200000">
            <a:off x="2938006" y="1872714"/>
            <a:ext cx="1069524" cy="369332"/>
          </a:xfrm>
          <a:prstGeom prst="rect">
            <a:avLst/>
          </a:prstGeom>
          <a:noFill/>
        </p:spPr>
        <p:txBody>
          <a:bodyPr wrap="none" rtlCol="0">
            <a:spAutoFit/>
          </a:bodyPr>
          <a:lstStyle/>
          <a:p>
            <a:r>
              <a:rPr lang="en-GB" dirty="0"/>
              <a:t>2000 km</a:t>
            </a:r>
            <a:endParaRPr lang="cs-CZ" dirty="0"/>
          </a:p>
        </p:txBody>
      </p:sp>
      <p:cxnSp>
        <p:nvCxnSpPr>
          <p:cNvPr id="19" name="Straight Connector 28">
            <a:extLst>
              <a:ext uri="{FF2B5EF4-FFF2-40B4-BE49-F238E27FC236}">
                <a16:creationId xmlns:a16="http://schemas.microsoft.com/office/drawing/2014/main" id="{9B15BFA6-5F85-49BE-BA59-A1AA1566C5F5}"/>
              </a:ext>
            </a:extLst>
          </p:cNvPr>
          <p:cNvCxnSpPr/>
          <p:nvPr/>
        </p:nvCxnSpPr>
        <p:spPr>
          <a:xfrm>
            <a:off x="3784433" y="1963412"/>
            <a:ext cx="489710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6" name="Obrázek 25">
            <a:extLst>
              <a:ext uri="{FF2B5EF4-FFF2-40B4-BE49-F238E27FC236}">
                <a16:creationId xmlns:a16="http://schemas.microsoft.com/office/drawing/2014/main" id="{9A10816B-6D29-40DF-8C6D-F2C814EFD8CA}"/>
              </a:ext>
            </a:extLst>
          </p:cNvPr>
          <p:cNvPicPr>
            <a:picLocks noChangeAspect="1"/>
          </p:cNvPicPr>
          <p:nvPr/>
        </p:nvPicPr>
        <p:blipFill>
          <a:blip r:embed="rId6"/>
          <a:stretch>
            <a:fillRect/>
          </a:stretch>
        </p:blipFill>
        <p:spPr>
          <a:xfrm>
            <a:off x="6331872" y="2819592"/>
            <a:ext cx="2441878" cy="3556339"/>
          </a:xfrm>
          <a:prstGeom prst="rect">
            <a:avLst/>
          </a:prstGeom>
        </p:spPr>
      </p:pic>
      <p:sp>
        <p:nvSpPr>
          <p:cNvPr id="29" name="TextovéPole 28">
            <a:extLst>
              <a:ext uri="{FF2B5EF4-FFF2-40B4-BE49-F238E27FC236}">
                <a16:creationId xmlns:a16="http://schemas.microsoft.com/office/drawing/2014/main" id="{907AC108-EF9A-4161-83E1-C3A44F7AFA77}"/>
              </a:ext>
            </a:extLst>
          </p:cNvPr>
          <p:cNvSpPr txBox="1"/>
          <p:nvPr/>
        </p:nvSpPr>
        <p:spPr>
          <a:xfrm>
            <a:off x="3962350" y="1111187"/>
            <a:ext cx="3059364" cy="307777"/>
          </a:xfrm>
          <a:prstGeom prst="rect">
            <a:avLst/>
          </a:prstGeom>
          <a:noFill/>
        </p:spPr>
        <p:txBody>
          <a:bodyPr wrap="none" rtlCol="0">
            <a:spAutoFit/>
          </a:bodyPr>
          <a:lstStyle/>
          <a:p>
            <a:r>
              <a:rPr lang="en-US" sz="1400" dirty="0"/>
              <a:t>Euro-Asian plate</a:t>
            </a:r>
            <a:r>
              <a:rPr lang="cs-CZ" sz="1400" dirty="0"/>
              <a:t>                    </a:t>
            </a:r>
            <a:r>
              <a:rPr lang="cs-CZ" sz="1400" dirty="0" err="1"/>
              <a:t>Pacific</a:t>
            </a:r>
            <a:r>
              <a:rPr lang="en-US" sz="1400" dirty="0"/>
              <a:t> plate</a:t>
            </a:r>
            <a:endParaRPr lang="cs-CZ" sz="1400" dirty="0"/>
          </a:p>
        </p:txBody>
      </p:sp>
      <p:sp>
        <p:nvSpPr>
          <p:cNvPr id="30" name="Šipka dolů 31">
            <a:extLst>
              <a:ext uri="{FF2B5EF4-FFF2-40B4-BE49-F238E27FC236}">
                <a16:creationId xmlns:a16="http://schemas.microsoft.com/office/drawing/2014/main" id="{B50293B0-2DAD-4FCB-835F-2A6E024A3DAB}"/>
              </a:ext>
            </a:extLst>
          </p:cNvPr>
          <p:cNvSpPr/>
          <p:nvPr/>
        </p:nvSpPr>
        <p:spPr>
          <a:xfrm rot="5400000">
            <a:off x="7371605" y="1037420"/>
            <a:ext cx="89246" cy="840801"/>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1" name="TextovéPole 30">
            <a:extLst>
              <a:ext uri="{FF2B5EF4-FFF2-40B4-BE49-F238E27FC236}">
                <a16:creationId xmlns:a16="http://schemas.microsoft.com/office/drawing/2014/main" id="{2C374114-F7BB-40E9-A37A-AD61B69F249D}"/>
              </a:ext>
            </a:extLst>
          </p:cNvPr>
          <p:cNvSpPr txBox="1"/>
          <p:nvPr/>
        </p:nvSpPr>
        <p:spPr>
          <a:xfrm>
            <a:off x="6444838" y="2222810"/>
            <a:ext cx="1166666" cy="307777"/>
          </a:xfrm>
          <a:prstGeom prst="rect">
            <a:avLst/>
          </a:prstGeom>
          <a:solidFill>
            <a:schemeClr val="bg1"/>
          </a:solidFill>
          <a:ln w="25400">
            <a:solidFill>
              <a:schemeClr val="accent1">
                <a:shade val="50000"/>
              </a:schemeClr>
            </a:solidFill>
          </a:ln>
        </p:spPr>
        <p:txBody>
          <a:bodyPr wrap="none" rtlCol="0">
            <a:spAutoFit/>
          </a:bodyPr>
          <a:lstStyle/>
          <a:p>
            <a:r>
              <a:rPr lang="en-GB" sz="1400" dirty="0">
                <a:latin typeface="Symbol" panose="05050102010706020507" pitchFamily="18" charset="2"/>
              </a:rPr>
              <a:t>h</a:t>
            </a:r>
            <a:r>
              <a:rPr lang="en-GB" sz="1400" dirty="0"/>
              <a:t> = </a:t>
            </a:r>
            <a:r>
              <a:rPr lang="en-GB" sz="1400" dirty="0">
                <a:latin typeface="Symbol" panose="05050102010706020507" pitchFamily="18" charset="2"/>
              </a:rPr>
              <a:t>h </a:t>
            </a:r>
            <a:r>
              <a:rPr lang="en-GB" sz="1400" dirty="0"/>
              <a:t>(</a:t>
            </a:r>
            <a:r>
              <a:rPr lang="en-GB" sz="1400" dirty="0" err="1"/>
              <a:t>T,p,</a:t>
            </a:r>
            <a:r>
              <a:rPr lang="en-GB" sz="1400" dirty="0" err="1">
                <a:latin typeface="Symbol" panose="05050102010706020507" pitchFamily="18" charset="2"/>
              </a:rPr>
              <a:t>s</a:t>
            </a:r>
            <a:r>
              <a:rPr lang="en-GB" sz="1400" dirty="0"/>
              <a:t>)</a:t>
            </a:r>
            <a:endParaRPr lang="cs-CZ" sz="1400" dirty="0"/>
          </a:p>
        </p:txBody>
      </p:sp>
      <p:grpSp>
        <p:nvGrpSpPr>
          <p:cNvPr id="37" name="Skupina 36">
            <a:extLst>
              <a:ext uri="{FF2B5EF4-FFF2-40B4-BE49-F238E27FC236}">
                <a16:creationId xmlns:a16="http://schemas.microsoft.com/office/drawing/2014/main" id="{BDB01221-704F-4DF4-9A29-44C939AF5A3F}"/>
              </a:ext>
            </a:extLst>
          </p:cNvPr>
          <p:cNvGrpSpPr/>
          <p:nvPr/>
        </p:nvGrpSpPr>
        <p:grpSpPr>
          <a:xfrm>
            <a:off x="899592" y="4727679"/>
            <a:ext cx="3489841" cy="2029859"/>
            <a:chOff x="1681327" y="4239103"/>
            <a:chExt cx="3489841" cy="2029859"/>
          </a:xfrm>
        </p:grpSpPr>
        <p:pic>
          <p:nvPicPr>
            <p:cNvPr id="32" name="Obrázek 31">
              <a:extLst>
                <a:ext uri="{FF2B5EF4-FFF2-40B4-BE49-F238E27FC236}">
                  <a16:creationId xmlns:a16="http://schemas.microsoft.com/office/drawing/2014/main" id="{BC5BCEC7-EB37-4951-A8DD-38DF6A9344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835696" y="4239103"/>
              <a:ext cx="3335472" cy="1351531"/>
            </a:xfrm>
            <a:prstGeom prst="rect">
              <a:avLst/>
            </a:prstGeom>
          </p:spPr>
        </p:pic>
        <p:pic>
          <p:nvPicPr>
            <p:cNvPr id="34" name="Obrázek 33">
              <a:extLst>
                <a:ext uri="{FF2B5EF4-FFF2-40B4-BE49-F238E27FC236}">
                  <a16:creationId xmlns:a16="http://schemas.microsoft.com/office/drawing/2014/main" id="{979A7977-B440-458C-9DC1-646742BF21F4}"/>
                </a:ext>
              </a:extLst>
            </p:cNvPr>
            <p:cNvPicPr>
              <a:picLocks noChangeAspect="1"/>
            </p:cNvPicPr>
            <p:nvPr/>
          </p:nvPicPr>
          <p:blipFill>
            <a:blip r:embed="rId8"/>
            <a:stretch>
              <a:fillRect/>
            </a:stretch>
          </p:blipFill>
          <p:spPr>
            <a:xfrm>
              <a:off x="2389262" y="5751464"/>
              <a:ext cx="2228340" cy="143882"/>
            </a:xfrm>
            <a:prstGeom prst="rect">
              <a:avLst/>
            </a:prstGeom>
          </p:spPr>
        </p:pic>
        <p:sp>
          <p:nvSpPr>
            <p:cNvPr id="35" name="TextovéPole 34">
              <a:extLst>
                <a:ext uri="{FF2B5EF4-FFF2-40B4-BE49-F238E27FC236}">
                  <a16:creationId xmlns:a16="http://schemas.microsoft.com/office/drawing/2014/main" id="{531130AF-810F-46AC-8AC9-201E7A5E2D7E}"/>
                </a:ext>
              </a:extLst>
            </p:cNvPr>
            <p:cNvSpPr txBox="1"/>
            <p:nvPr/>
          </p:nvSpPr>
          <p:spPr>
            <a:xfrm>
              <a:off x="1681327" y="5622631"/>
              <a:ext cx="3273653" cy="646331"/>
            </a:xfrm>
            <a:prstGeom prst="rect">
              <a:avLst/>
            </a:prstGeom>
            <a:noFill/>
          </p:spPr>
          <p:txBody>
            <a:bodyPr wrap="none" rtlCol="0">
              <a:spAutoFit/>
            </a:bodyPr>
            <a:lstStyle/>
            <a:p>
              <a:r>
                <a:rPr lang="en-GB" dirty="0"/>
                <a:t>-1000                                              0</a:t>
              </a:r>
            </a:p>
            <a:p>
              <a:r>
                <a:rPr lang="en-GB" dirty="0"/>
                <a:t>                            </a:t>
              </a:r>
              <a:r>
                <a:rPr lang="en-GB" dirty="0">
                  <a:latin typeface="Symbol" panose="05050102010706020507" pitchFamily="18" charset="2"/>
                </a:rPr>
                <a:t>D</a:t>
              </a:r>
              <a:r>
                <a:rPr lang="en-GB" dirty="0"/>
                <a:t>T (K)</a:t>
              </a:r>
              <a:endParaRPr lang="cs-CZ" dirty="0"/>
            </a:p>
          </p:txBody>
        </p:sp>
      </p:grpSp>
      <p:sp>
        <p:nvSpPr>
          <p:cNvPr id="38" name="TextovéPole 37">
            <a:extLst>
              <a:ext uri="{FF2B5EF4-FFF2-40B4-BE49-F238E27FC236}">
                <a16:creationId xmlns:a16="http://schemas.microsoft.com/office/drawing/2014/main" id="{B59B25F5-0804-4952-8DF4-B6F464CF5464}"/>
              </a:ext>
            </a:extLst>
          </p:cNvPr>
          <p:cNvSpPr txBox="1"/>
          <p:nvPr/>
        </p:nvSpPr>
        <p:spPr>
          <a:xfrm>
            <a:off x="161434" y="2865075"/>
            <a:ext cx="4410566" cy="461665"/>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2400" dirty="0">
                <a:solidFill>
                  <a:srgbClr val="FF0000"/>
                </a:solidFill>
              </a:rPr>
              <a:t>Stress distribution from seismicity</a:t>
            </a:r>
            <a:endParaRPr lang="cs-CZ" sz="2400" dirty="0">
              <a:solidFill>
                <a:srgbClr val="FF0000"/>
              </a:solidFill>
            </a:endParaRPr>
          </a:p>
        </p:txBody>
      </p:sp>
      <p:sp>
        <p:nvSpPr>
          <p:cNvPr id="39" name="Šipka: dolů 38">
            <a:extLst>
              <a:ext uri="{FF2B5EF4-FFF2-40B4-BE49-F238E27FC236}">
                <a16:creationId xmlns:a16="http://schemas.microsoft.com/office/drawing/2014/main" id="{5DC7F6CD-60DF-49C7-A10F-59FD114C1470}"/>
              </a:ext>
            </a:extLst>
          </p:cNvPr>
          <p:cNvSpPr/>
          <p:nvPr/>
        </p:nvSpPr>
        <p:spPr>
          <a:xfrm rot="20079314">
            <a:off x="3461140" y="3326582"/>
            <a:ext cx="230189" cy="1490080"/>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0" name="TextovéPole 39">
            <a:extLst>
              <a:ext uri="{FF2B5EF4-FFF2-40B4-BE49-F238E27FC236}">
                <a16:creationId xmlns:a16="http://schemas.microsoft.com/office/drawing/2014/main" id="{13AF9E5D-12EF-43DF-B9E9-3D28ED329082}"/>
              </a:ext>
            </a:extLst>
          </p:cNvPr>
          <p:cNvSpPr txBox="1"/>
          <p:nvPr/>
        </p:nvSpPr>
        <p:spPr>
          <a:xfrm>
            <a:off x="220613" y="5578042"/>
            <a:ext cx="5071467" cy="1200329"/>
          </a:xfrm>
          <a:prstGeom prst="rect">
            <a:avLst/>
          </a:prstGeom>
          <a:solidFill>
            <a:schemeClr val="bg1">
              <a:lumMod val="85000"/>
            </a:schemeClr>
          </a:solidFill>
          <a:ln>
            <a:solidFill>
              <a:schemeClr val="accent1">
                <a:shade val="50000"/>
              </a:schemeClr>
            </a:solidFill>
          </a:ln>
        </p:spPr>
        <p:txBody>
          <a:bodyPr wrap="square" rtlCol="0">
            <a:spAutoFit/>
          </a:bodyPr>
          <a:lstStyle/>
          <a:p>
            <a:r>
              <a:rPr lang="en-US" sz="2400" b="1" dirty="0">
                <a:solidFill>
                  <a:srgbClr val="FF0000"/>
                </a:solidFill>
              </a:rPr>
              <a:t>Next step – 2. generation models: </a:t>
            </a:r>
          </a:p>
          <a:p>
            <a:r>
              <a:rPr lang="en-US" sz="2400" b="1" dirty="0">
                <a:solidFill>
                  <a:srgbClr val="FF0000"/>
                </a:solidFill>
              </a:rPr>
              <a:t>explain physical processes that result in intermediate depth earthquakes </a:t>
            </a:r>
            <a:endParaRPr lang="cs-CZ" sz="2400" b="1" dirty="0">
              <a:solidFill>
                <a:srgbClr val="FF0000"/>
              </a:solidFill>
            </a:endParaRPr>
          </a:p>
        </p:txBody>
      </p:sp>
      <p:sp>
        <p:nvSpPr>
          <p:cNvPr id="41" name="TextovéPole 40">
            <a:extLst>
              <a:ext uri="{FF2B5EF4-FFF2-40B4-BE49-F238E27FC236}">
                <a16:creationId xmlns:a16="http://schemas.microsoft.com/office/drawing/2014/main" id="{50045ED1-8FD5-4526-9678-4EC8DFB51C38}"/>
              </a:ext>
            </a:extLst>
          </p:cNvPr>
          <p:cNvSpPr txBox="1"/>
          <p:nvPr/>
        </p:nvSpPr>
        <p:spPr>
          <a:xfrm>
            <a:off x="229717" y="4815095"/>
            <a:ext cx="7734553" cy="461665"/>
          </a:xfrm>
          <a:prstGeom prst="rect">
            <a:avLst/>
          </a:prstGeom>
          <a:solidFill>
            <a:schemeClr val="bg1">
              <a:lumMod val="95000"/>
            </a:schemeClr>
          </a:solidFill>
          <a:ln>
            <a:solidFill>
              <a:schemeClr val="accent1">
                <a:shade val="50000"/>
              </a:schemeClr>
            </a:solidFill>
          </a:ln>
        </p:spPr>
        <p:txBody>
          <a:bodyPr wrap="none" rtlCol="0">
            <a:spAutoFit/>
          </a:bodyPr>
          <a:lstStyle/>
          <a:p>
            <a:r>
              <a:rPr lang="en-US" sz="2400" dirty="0">
                <a:solidFill>
                  <a:srgbClr val="FF0000"/>
                </a:solidFill>
              </a:rPr>
              <a:t>1. generation models that fit locations, stress orientations, …</a:t>
            </a:r>
            <a:endParaRPr lang="cs-CZ" sz="2400" dirty="0">
              <a:solidFill>
                <a:srgbClr val="FF0000"/>
              </a:solidFill>
            </a:endParaRPr>
          </a:p>
        </p:txBody>
      </p:sp>
    </p:spTree>
    <p:extLst>
      <p:ext uri="{BB962C8B-B14F-4D97-AF65-F5344CB8AC3E}">
        <p14:creationId xmlns:p14="http://schemas.microsoft.com/office/powerpoint/2010/main" val="669663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 name="TextovéPole 2"/>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HELLENIC SUBDUCTION</a:t>
            </a:r>
            <a:endParaRPr lang="cs-CZ" sz="3200" dirty="0">
              <a:solidFill>
                <a:schemeClr val="bg1"/>
              </a:solidFill>
            </a:endParaRPr>
          </a:p>
        </p:txBody>
      </p:sp>
      <p:sp>
        <p:nvSpPr>
          <p:cNvPr id="5" name="TextBox 4"/>
          <p:cNvSpPr txBox="1"/>
          <p:nvPr/>
        </p:nvSpPr>
        <p:spPr>
          <a:xfrm>
            <a:off x="179513" y="873288"/>
            <a:ext cx="8784975" cy="5909310"/>
          </a:xfrm>
          <a:prstGeom prst="rect">
            <a:avLst/>
          </a:prstGeom>
          <a:noFill/>
        </p:spPr>
        <p:txBody>
          <a:bodyPr wrap="square" rtlCol="0">
            <a:spAutoFit/>
          </a:bodyPr>
          <a:lstStyle/>
          <a:p>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a:p>
            <a:endParaRPr lang="en-US" b="1" dirty="0"/>
          </a:p>
          <a:p>
            <a:endParaRPr lang="en-US" b="1" dirty="0"/>
          </a:p>
          <a:p>
            <a:endParaRPr lang="en-US" b="1" dirty="0"/>
          </a:p>
          <a:p>
            <a:endParaRPr lang="en-US" b="1" dirty="0"/>
          </a:p>
          <a:p>
            <a:endParaRPr lang="en-US" b="1" dirty="0"/>
          </a:p>
          <a:p>
            <a:endParaRPr lang="en-US" b="1" dirty="0"/>
          </a:p>
          <a:p>
            <a:r>
              <a:rPr lang="en-US" b="1" dirty="0"/>
              <a:t>For subduction zone in question (Hellenic arc) we need to </a:t>
            </a:r>
          </a:p>
          <a:p>
            <a:pPr marL="285750" indent="-285750">
              <a:buFont typeface="Arial" panose="020B0604020202020204" pitchFamily="34" charset="0"/>
              <a:buChar char="•"/>
            </a:pPr>
            <a:r>
              <a:rPr lang="en-US" dirty="0"/>
              <a:t>design an initial condition that reflects the situation at this subduction initiation, </a:t>
            </a:r>
          </a:p>
          <a:p>
            <a:pPr marL="285750" indent="-285750">
              <a:buFont typeface="Arial" panose="020B0604020202020204" pitchFamily="34" charset="0"/>
              <a:buChar char="•"/>
            </a:pPr>
            <a:r>
              <a:rPr lang="en-US" dirty="0"/>
              <a:t>perform parametric search for model parameters that result in morphology consistent with observations (tomography, subduction and rollback velocity),</a:t>
            </a:r>
          </a:p>
          <a:p>
            <a:pPr marL="285750" indent="-285750">
              <a:buFont typeface="Arial" panose="020B0604020202020204" pitchFamily="34" charset="0"/>
              <a:buChar char="•"/>
            </a:pPr>
            <a:r>
              <a:rPr lang="en-US" dirty="0"/>
              <a:t>evaluate stresses – they have to agree with </a:t>
            </a:r>
            <a:r>
              <a:rPr lang="en-US" dirty="0" err="1"/>
              <a:t>seismogenic</a:t>
            </a:r>
            <a:r>
              <a:rPr lang="en-US" dirty="0"/>
              <a:t>, </a:t>
            </a:r>
          </a:p>
          <a:p>
            <a:pPr marL="285750" indent="-285750">
              <a:buFont typeface="Arial" panose="020B0604020202020204" pitchFamily="34" charset="0"/>
              <a:buChar char="•"/>
            </a:pPr>
            <a:r>
              <a:rPr lang="en-US" dirty="0"/>
              <a:t>evaluate temperature and pressure conditions, </a:t>
            </a:r>
            <a:r>
              <a:rPr lang="en-US" b="1" dirty="0">
                <a:solidFill>
                  <a:srgbClr val="FF0000"/>
                </a:solidFill>
              </a:rPr>
              <a:t>water content</a:t>
            </a:r>
          </a:p>
          <a:p>
            <a:r>
              <a:rPr lang="en-US" dirty="0"/>
              <a:t>                      </a:t>
            </a:r>
          </a:p>
          <a:p>
            <a:r>
              <a:rPr lang="en-US" dirty="0"/>
              <a:t>                      identify </a:t>
            </a:r>
            <a:r>
              <a:rPr lang="en-US" dirty="0" err="1"/>
              <a:t>seismogenic</a:t>
            </a:r>
            <a:r>
              <a:rPr lang="en-US" dirty="0"/>
              <a:t> mechanism (dehydration, metastable phases) </a:t>
            </a:r>
          </a:p>
        </p:txBody>
      </p:sp>
      <p:sp>
        <p:nvSpPr>
          <p:cNvPr id="2" name="Šipka: doprava 1">
            <a:extLst>
              <a:ext uri="{FF2B5EF4-FFF2-40B4-BE49-F238E27FC236}">
                <a16:creationId xmlns:a16="http://schemas.microsoft.com/office/drawing/2014/main" id="{16397856-F387-43CC-B0FF-5870464E6A64}"/>
              </a:ext>
            </a:extLst>
          </p:cNvPr>
          <p:cNvSpPr/>
          <p:nvPr/>
        </p:nvSpPr>
        <p:spPr>
          <a:xfrm>
            <a:off x="547765" y="6453336"/>
            <a:ext cx="720080" cy="217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6" name="Obrázek 5">
            <a:extLst>
              <a:ext uri="{FF2B5EF4-FFF2-40B4-BE49-F238E27FC236}">
                <a16:creationId xmlns:a16="http://schemas.microsoft.com/office/drawing/2014/main" id="{C19DA16E-460F-4C19-8AEF-3A88E3B6F327}"/>
              </a:ext>
            </a:extLst>
          </p:cNvPr>
          <p:cNvPicPr>
            <a:picLocks noChangeAspect="1"/>
          </p:cNvPicPr>
          <p:nvPr/>
        </p:nvPicPr>
        <p:blipFill>
          <a:blip r:embed="rId3"/>
          <a:stretch>
            <a:fillRect/>
          </a:stretch>
        </p:blipFill>
        <p:spPr>
          <a:xfrm>
            <a:off x="4744910" y="1278026"/>
            <a:ext cx="3648635" cy="2116702"/>
          </a:xfrm>
          <a:prstGeom prst="rect">
            <a:avLst/>
          </a:prstGeom>
        </p:spPr>
      </p:pic>
      <p:pic>
        <p:nvPicPr>
          <p:cNvPr id="7" name="Obrázek 6">
            <a:extLst>
              <a:ext uri="{FF2B5EF4-FFF2-40B4-BE49-F238E27FC236}">
                <a16:creationId xmlns:a16="http://schemas.microsoft.com/office/drawing/2014/main" id="{C43D0015-DCF0-4DB5-B4D3-740778301B09}"/>
              </a:ext>
            </a:extLst>
          </p:cNvPr>
          <p:cNvPicPr>
            <a:picLocks noChangeAspect="1"/>
          </p:cNvPicPr>
          <p:nvPr/>
        </p:nvPicPr>
        <p:blipFill>
          <a:blip r:embed="rId4"/>
          <a:stretch>
            <a:fillRect/>
          </a:stretch>
        </p:blipFill>
        <p:spPr>
          <a:xfrm>
            <a:off x="528929" y="1214110"/>
            <a:ext cx="3870162" cy="2724909"/>
          </a:xfrm>
          <a:prstGeom prst="rect">
            <a:avLst/>
          </a:prstGeom>
        </p:spPr>
      </p:pic>
      <p:sp>
        <p:nvSpPr>
          <p:cNvPr id="8" name="TextovéPole 7">
            <a:extLst>
              <a:ext uri="{FF2B5EF4-FFF2-40B4-BE49-F238E27FC236}">
                <a16:creationId xmlns:a16="http://schemas.microsoft.com/office/drawing/2014/main" id="{D139CFCA-7D39-4D95-A09A-C9B0210EAE37}"/>
              </a:ext>
            </a:extLst>
          </p:cNvPr>
          <p:cNvSpPr txBox="1"/>
          <p:nvPr/>
        </p:nvSpPr>
        <p:spPr>
          <a:xfrm>
            <a:off x="610947" y="3939020"/>
            <a:ext cx="3450496" cy="338554"/>
          </a:xfrm>
          <a:prstGeom prst="rect">
            <a:avLst/>
          </a:prstGeom>
          <a:noFill/>
        </p:spPr>
        <p:txBody>
          <a:bodyPr wrap="none" rtlCol="0">
            <a:spAutoFit/>
          </a:bodyPr>
          <a:lstStyle/>
          <a:p>
            <a:r>
              <a:rPr lang="en-US" sz="1600" i="1" dirty="0" err="1"/>
              <a:t>Amaru</a:t>
            </a:r>
            <a:r>
              <a:rPr lang="en-US" sz="1600" i="1" dirty="0"/>
              <a:t>, 2007; van der Meer et al., 2018</a:t>
            </a:r>
            <a:endParaRPr lang="cs-CZ" sz="1600" i="1" dirty="0"/>
          </a:p>
        </p:txBody>
      </p:sp>
    </p:spTree>
    <p:extLst>
      <p:ext uri="{BB962C8B-B14F-4D97-AF65-F5344CB8AC3E}">
        <p14:creationId xmlns:p14="http://schemas.microsoft.com/office/powerpoint/2010/main" val="4210898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5">
            <a:extLst>
              <a:ext uri="{FF2B5EF4-FFF2-40B4-BE49-F238E27FC236}">
                <a16:creationId xmlns:a16="http://schemas.microsoft.com/office/drawing/2014/main" id="{5B0D49DC-0213-419D-8C29-99B67BEE68C0}"/>
              </a:ext>
            </a:extLst>
          </p:cNvPr>
          <p:cNvSpPr txBox="1">
            <a:spLocks noChangeArrowheads="1"/>
          </p:cNvSpPr>
          <p:nvPr/>
        </p:nvSpPr>
        <p:spPr bwMode="auto">
          <a:xfrm rot="16200000">
            <a:off x="609152" y="4423720"/>
            <a:ext cx="132119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dirty="0">
                <a:latin typeface="Tahoma" pitchFamily="34" charset="0"/>
              </a:rPr>
              <a:t>       </a:t>
            </a:r>
            <a:r>
              <a:rPr lang="cs-CZ" sz="1400" dirty="0">
                <a:latin typeface="Tahoma" pitchFamily="34" charset="0"/>
              </a:rPr>
              <a:t>2</a:t>
            </a:r>
            <a:r>
              <a:rPr lang="en-US" sz="1400" dirty="0">
                <a:latin typeface="Tahoma" pitchFamily="34" charset="0"/>
              </a:rPr>
              <a:t>000 km</a:t>
            </a:r>
            <a:endParaRPr lang="cs-CZ" sz="1400" dirty="0">
              <a:latin typeface="Tahoma" pitchFamily="34" charset="0"/>
            </a:endParaRPr>
          </a:p>
        </p:txBody>
      </p:sp>
      <p:sp>
        <p:nvSpPr>
          <p:cNvPr id="3" name="Line 74">
            <a:extLst>
              <a:ext uri="{FF2B5EF4-FFF2-40B4-BE49-F238E27FC236}">
                <a16:creationId xmlns:a16="http://schemas.microsoft.com/office/drawing/2014/main" id="{F5EF8741-9799-4502-A063-C4C9137E795A}"/>
              </a:ext>
            </a:extLst>
          </p:cNvPr>
          <p:cNvSpPr>
            <a:spLocks noChangeShapeType="1"/>
          </p:cNvSpPr>
          <p:nvPr/>
        </p:nvSpPr>
        <p:spPr bwMode="auto">
          <a:xfrm>
            <a:off x="1850568" y="5460555"/>
            <a:ext cx="5510974" cy="1439"/>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4" name="Text Box 75">
            <a:extLst>
              <a:ext uri="{FF2B5EF4-FFF2-40B4-BE49-F238E27FC236}">
                <a16:creationId xmlns:a16="http://schemas.microsoft.com/office/drawing/2014/main" id="{5B81C3FA-97D3-4140-AF2E-EDFFE36733D7}"/>
              </a:ext>
            </a:extLst>
          </p:cNvPr>
          <p:cNvSpPr txBox="1">
            <a:spLocks noChangeArrowheads="1"/>
          </p:cNvSpPr>
          <p:nvPr/>
        </p:nvSpPr>
        <p:spPr bwMode="auto">
          <a:xfrm>
            <a:off x="3584110" y="5416987"/>
            <a:ext cx="15600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dirty="0">
                <a:latin typeface="Tahoma" pitchFamily="34" charset="0"/>
              </a:rPr>
              <a:t>       </a:t>
            </a:r>
            <a:r>
              <a:rPr lang="en-US" sz="1400" dirty="0">
                <a:latin typeface="Tahoma" pitchFamily="34" charset="0"/>
              </a:rPr>
              <a:t>10000 km ?</a:t>
            </a:r>
            <a:endParaRPr lang="cs-CZ" sz="1400" dirty="0">
              <a:latin typeface="Tahoma" pitchFamily="34" charset="0"/>
            </a:endParaRPr>
          </a:p>
        </p:txBody>
      </p:sp>
      <p:sp>
        <p:nvSpPr>
          <p:cNvPr id="5" name="Rectangle 5">
            <a:extLst>
              <a:ext uri="{FF2B5EF4-FFF2-40B4-BE49-F238E27FC236}">
                <a16:creationId xmlns:a16="http://schemas.microsoft.com/office/drawing/2014/main" id="{A55D329A-0ABF-45B5-BFD6-8E91465EBBEF}"/>
              </a:ext>
            </a:extLst>
          </p:cNvPr>
          <p:cNvSpPr>
            <a:spLocks noChangeArrowheads="1"/>
          </p:cNvSpPr>
          <p:nvPr/>
        </p:nvSpPr>
        <p:spPr bwMode="auto">
          <a:xfrm>
            <a:off x="4625348" y="3601549"/>
            <a:ext cx="2729178" cy="168155"/>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6" name="Rectangle 6">
            <a:extLst>
              <a:ext uri="{FF2B5EF4-FFF2-40B4-BE49-F238E27FC236}">
                <a16:creationId xmlns:a16="http://schemas.microsoft.com/office/drawing/2014/main" id="{AB06256A-CB38-48B2-849B-F752D272EC1E}"/>
              </a:ext>
            </a:extLst>
          </p:cNvPr>
          <p:cNvSpPr>
            <a:spLocks noChangeArrowheads="1"/>
          </p:cNvSpPr>
          <p:nvPr/>
        </p:nvSpPr>
        <p:spPr bwMode="auto">
          <a:xfrm>
            <a:off x="1850568" y="3589539"/>
            <a:ext cx="5496940" cy="15554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cs-CZ" sz="1600" b="1">
              <a:latin typeface="Times New Roman" pitchFamily="18" charset="0"/>
              <a:cs typeface="Times New Roman" pitchFamily="18" charset="0"/>
            </a:endParaRPr>
          </a:p>
        </p:txBody>
      </p:sp>
      <p:sp>
        <p:nvSpPr>
          <p:cNvPr id="7" name="Line 8">
            <a:extLst>
              <a:ext uri="{FF2B5EF4-FFF2-40B4-BE49-F238E27FC236}">
                <a16:creationId xmlns:a16="http://schemas.microsoft.com/office/drawing/2014/main" id="{09488604-8E2E-4652-A2F3-FD26B50335EA}"/>
              </a:ext>
            </a:extLst>
          </p:cNvPr>
          <p:cNvSpPr>
            <a:spLocks noChangeShapeType="1"/>
          </p:cNvSpPr>
          <p:nvPr/>
        </p:nvSpPr>
        <p:spPr bwMode="auto">
          <a:xfrm>
            <a:off x="4456965" y="3589539"/>
            <a:ext cx="290457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8" name="Freeform 9">
            <a:extLst>
              <a:ext uri="{FF2B5EF4-FFF2-40B4-BE49-F238E27FC236}">
                <a16:creationId xmlns:a16="http://schemas.microsoft.com/office/drawing/2014/main" id="{33053CA1-5D4D-44AF-8EC4-1FB8B992C686}"/>
              </a:ext>
            </a:extLst>
          </p:cNvPr>
          <p:cNvSpPr>
            <a:spLocks/>
          </p:cNvSpPr>
          <p:nvPr/>
        </p:nvSpPr>
        <p:spPr bwMode="auto">
          <a:xfrm>
            <a:off x="1931250" y="3592270"/>
            <a:ext cx="3223797" cy="516476"/>
          </a:xfrm>
          <a:custGeom>
            <a:avLst/>
            <a:gdLst>
              <a:gd name="T0" fmla="*/ 0 w 3192"/>
              <a:gd name="T1" fmla="*/ 0 h 276"/>
              <a:gd name="T2" fmla="*/ 2816 w 3192"/>
              <a:gd name="T3" fmla="*/ 0 h 276"/>
              <a:gd name="T4" fmla="*/ 3048 w 3192"/>
              <a:gd name="T5" fmla="*/ 88 h 276"/>
              <a:gd name="T6" fmla="*/ 3080 w 3192"/>
              <a:gd name="T7" fmla="*/ 120 h 276"/>
              <a:gd name="T8" fmla="*/ 3112 w 3192"/>
              <a:gd name="T9" fmla="*/ 148 h 276"/>
              <a:gd name="T10" fmla="*/ 3192 w 3192"/>
              <a:gd name="T11" fmla="*/ 220 h 276"/>
              <a:gd name="T12" fmla="*/ 3140 w 3192"/>
              <a:gd name="T13" fmla="*/ 276 h 276"/>
              <a:gd name="T14" fmla="*/ 3016 w 3192"/>
              <a:gd name="T15" fmla="*/ 164 h 276"/>
              <a:gd name="T16" fmla="*/ 2944 w 3192"/>
              <a:gd name="T17" fmla="*/ 132 h 276"/>
              <a:gd name="T18" fmla="*/ 2800 w 3192"/>
              <a:gd name="T19" fmla="*/ 80 h 276"/>
              <a:gd name="T20" fmla="*/ 2628 w 3192"/>
              <a:gd name="T21" fmla="*/ 80 h 276"/>
              <a:gd name="T22" fmla="*/ 1448 w 3192"/>
              <a:gd name="T23" fmla="*/ 60 h 276"/>
              <a:gd name="T24" fmla="*/ 352 w 3192"/>
              <a:gd name="T25" fmla="*/ 44 h 276"/>
              <a:gd name="T26" fmla="*/ 104 w 3192"/>
              <a:gd name="T27" fmla="*/ 32 h 276"/>
              <a:gd name="T28" fmla="*/ 28 w 3192"/>
              <a:gd name="T29" fmla="*/ 16 h 276"/>
              <a:gd name="T30" fmla="*/ 0 w 3192"/>
              <a:gd name="T3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2" h="276">
                <a:moveTo>
                  <a:pt x="0" y="0"/>
                </a:moveTo>
                <a:lnTo>
                  <a:pt x="2816" y="0"/>
                </a:lnTo>
                <a:lnTo>
                  <a:pt x="3048" y="88"/>
                </a:lnTo>
                <a:lnTo>
                  <a:pt x="3080" y="120"/>
                </a:lnTo>
                <a:lnTo>
                  <a:pt x="3112" y="148"/>
                </a:lnTo>
                <a:lnTo>
                  <a:pt x="3192" y="220"/>
                </a:lnTo>
                <a:lnTo>
                  <a:pt x="3140" y="276"/>
                </a:lnTo>
                <a:lnTo>
                  <a:pt x="3016" y="164"/>
                </a:lnTo>
                <a:lnTo>
                  <a:pt x="2944" y="132"/>
                </a:lnTo>
                <a:lnTo>
                  <a:pt x="2800" y="80"/>
                </a:lnTo>
                <a:lnTo>
                  <a:pt x="2628" y="80"/>
                </a:lnTo>
                <a:lnTo>
                  <a:pt x="1448" y="60"/>
                </a:lnTo>
                <a:lnTo>
                  <a:pt x="352" y="44"/>
                </a:lnTo>
                <a:lnTo>
                  <a:pt x="104" y="32"/>
                </a:lnTo>
                <a:lnTo>
                  <a:pt x="28" y="16"/>
                </a:lnTo>
                <a:lnTo>
                  <a:pt x="0" y="0"/>
                </a:lnTo>
                <a:close/>
              </a:path>
            </a:pathLst>
          </a:custGeom>
          <a:solidFill>
            <a:srgbClr val="33CC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9" name="Rectangle 10">
            <a:extLst>
              <a:ext uri="{FF2B5EF4-FFF2-40B4-BE49-F238E27FC236}">
                <a16:creationId xmlns:a16="http://schemas.microsoft.com/office/drawing/2014/main" id="{731D5717-47C7-454C-BBC3-66BB5A78CF2B}"/>
              </a:ext>
            </a:extLst>
          </p:cNvPr>
          <p:cNvSpPr>
            <a:spLocks noChangeArrowheads="1"/>
          </p:cNvSpPr>
          <p:nvPr/>
        </p:nvSpPr>
        <p:spPr bwMode="auto">
          <a:xfrm>
            <a:off x="4559644" y="3601075"/>
            <a:ext cx="2792132" cy="141903"/>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10" name="Line 11">
            <a:extLst>
              <a:ext uri="{FF2B5EF4-FFF2-40B4-BE49-F238E27FC236}">
                <a16:creationId xmlns:a16="http://schemas.microsoft.com/office/drawing/2014/main" id="{3BEFADCE-594E-4A0A-B167-D4E2380CB2FF}"/>
              </a:ext>
            </a:extLst>
          </p:cNvPr>
          <p:cNvSpPr>
            <a:spLocks noChangeShapeType="1"/>
          </p:cNvSpPr>
          <p:nvPr/>
        </p:nvSpPr>
        <p:spPr bwMode="auto">
          <a:xfrm>
            <a:off x="1843554" y="4285949"/>
            <a:ext cx="5517987" cy="2102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1" name="Text Box 12">
            <a:extLst>
              <a:ext uri="{FF2B5EF4-FFF2-40B4-BE49-F238E27FC236}">
                <a16:creationId xmlns:a16="http://schemas.microsoft.com/office/drawing/2014/main" id="{D1F62962-37B6-4CFD-9201-631B228027BF}"/>
              </a:ext>
            </a:extLst>
          </p:cNvPr>
          <p:cNvSpPr txBox="1">
            <a:spLocks noChangeArrowheads="1"/>
          </p:cNvSpPr>
          <p:nvPr/>
        </p:nvSpPr>
        <p:spPr bwMode="auto">
          <a:xfrm>
            <a:off x="1865027" y="3835916"/>
            <a:ext cx="607859" cy="515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ts val="1100"/>
              </a:lnSpc>
            </a:pPr>
            <a:r>
              <a:rPr lang="en-US" sz="1000" dirty="0">
                <a:latin typeface="Tahoma" pitchFamily="34" charset="0"/>
                <a:cs typeface="Times New Roman" pitchFamily="18" charset="0"/>
              </a:rPr>
              <a:t>410 km</a:t>
            </a:r>
          </a:p>
          <a:p>
            <a:pPr eaLnBrk="0" hangingPunct="0">
              <a:lnSpc>
                <a:spcPts val="1100"/>
              </a:lnSpc>
            </a:pPr>
            <a:endParaRPr lang="en-US" sz="1000" dirty="0">
              <a:latin typeface="Tahoma" pitchFamily="34" charset="0"/>
              <a:cs typeface="Times New Roman" pitchFamily="18" charset="0"/>
            </a:endParaRPr>
          </a:p>
          <a:p>
            <a:pPr eaLnBrk="0" hangingPunct="0">
              <a:lnSpc>
                <a:spcPts val="1100"/>
              </a:lnSpc>
            </a:pPr>
            <a:r>
              <a:rPr lang="en-US" sz="1000" dirty="0">
                <a:latin typeface="Tahoma" pitchFamily="34" charset="0"/>
                <a:cs typeface="Times New Roman" pitchFamily="18" charset="0"/>
              </a:rPr>
              <a:t>660 km</a:t>
            </a:r>
            <a:endParaRPr lang="cs-CZ" sz="1000" dirty="0">
              <a:latin typeface="Tahoma" pitchFamily="34" charset="0"/>
              <a:cs typeface="Times New Roman" pitchFamily="18" charset="0"/>
            </a:endParaRPr>
          </a:p>
        </p:txBody>
      </p:sp>
      <p:sp>
        <p:nvSpPr>
          <p:cNvPr id="12" name="Rectangle 13">
            <a:extLst>
              <a:ext uri="{FF2B5EF4-FFF2-40B4-BE49-F238E27FC236}">
                <a16:creationId xmlns:a16="http://schemas.microsoft.com/office/drawing/2014/main" id="{3F5F9A91-EBFD-4ADD-830C-F785848EB2BF}"/>
              </a:ext>
            </a:extLst>
          </p:cNvPr>
          <p:cNvSpPr>
            <a:spLocks noChangeArrowheads="1"/>
          </p:cNvSpPr>
          <p:nvPr/>
        </p:nvSpPr>
        <p:spPr bwMode="auto">
          <a:xfrm>
            <a:off x="4716553" y="3874801"/>
            <a:ext cx="1003269" cy="26724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13" name="Line 14">
            <a:extLst>
              <a:ext uri="{FF2B5EF4-FFF2-40B4-BE49-F238E27FC236}">
                <a16:creationId xmlns:a16="http://schemas.microsoft.com/office/drawing/2014/main" id="{8E5B1889-58AB-420E-A809-9AF606EE052D}"/>
              </a:ext>
            </a:extLst>
          </p:cNvPr>
          <p:cNvSpPr>
            <a:spLocks noChangeShapeType="1"/>
          </p:cNvSpPr>
          <p:nvPr/>
        </p:nvSpPr>
        <p:spPr bwMode="auto">
          <a:xfrm>
            <a:off x="1868108" y="4024926"/>
            <a:ext cx="5493434"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 name="Freeform 15">
            <a:extLst>
              <a:ext uri="{FF2B5EF4-FFF2-40B4-BE49-F238E27FC236}">
                <a16:creationId xmlns:a16="http://schemas.microsoft.com/office/drawing/2014/main" id="{BB588E53-36B0-4E32-9077-6BD333736A41}"/>
              </a:ext>
            </a:extLst>
          </p:cNvPr>
          <p:cNvSpPr>
            <a:spLocks/>
          </p:cNvSpPr>
          <p:nvPr/>
        </p:nvSpPr>
        <p:spPr bwMode="auto">
          <a:xfrm>
            <a:off x="4456965" y="3676619"/>
            <a:ext cx="603366" cy="252233"/>
          </a:xfrm>
          <a:custGeom>
            <a:avLst/>
            <a:gdLst>
              <a:gd name="T0" fmla="*/ 317 w 317"/>
              <a:gd name="T1" fmla="*/ 91 h 136"/>
              <a:gd name="T2" fmla="*/ 317 w 317"/>
              <a:gd name="T3" fmla="*/ 136 h 136"/>
              <a:gd name="T4" fmla="*/ 272 w 317"/>
              <a:gd name="T5" fmla="*/ 136 h 136"/>
              <a:gd name="T6" fmla="*/ 181 w 317"/>
              <a:gd name="T7" fmla="*/ 91 h 136"/>
              <a:gd name="T8" fmla="*/ 90 w 317"/>
              <a:gd name="T9" fmla="*/ 45 h 136"/>
              <a:gd name="T10" fmla="*/ 0 w 317"/>
              <a:gd name="T11" fmla="*/ 0 h 136"/>
              <a:gd name="T12" fmla="*/ 226 w 317"/>
              <a:gd name="T13" fmla="*/ 45 h 136"/>
              <a:gd name="T14" fmla="*/ 317 w 317"/>
              <a:gd name="T15" fmla="*/ 91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 h="136">
                <a:moveTo>
                  <a:pt x="317" y="91"/>
                </a:moveTo>
                <a:lnTo>
                  <a:pt x="317" y="136"/>
                </a:lnTo>
                <a:lnTo>
                  <a:pt x="272" y="136"/>
                </a:lnTo>
                <a:lnTo>
                  <a:pt x="181" y="91"/>
                </a:lnTo>
                <a:lnTo>
                  <a:pt x="90" y="45"/>
                </a:lnTo>
                <a:lnTo>
                  <a:pt x="0" y="0"/>
                </a:lnTo>
                <a:lnTo>
                  <a:pt x="226" y="45"/>
                </a:lnTo>
                <a:lnTo>
                  <a:pt x="317" y="91"/>
                </a:lnTo>
                <a:close/>
              </a:path>
            </a:pathLst>
          </a:custGeom>
          <a:solidFill>
            <a:srgbClr val="33CC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nvGrpSpPr>
          <p:cNvPr id="17" name="Group 51">
            <a:extLst>
              <a:ext uri="{FF2B5EF4-FFF2-40B4-BE49-F238E27FC236}">
                <a16:creationId xmlns:a16="http://schemas.microsoft.com/office/drawing/2014/main" id="{9FDC0EDD-C182-416A-BA41-F45EF5A80632}"/>
              </a:ext>
            </a:extLst>
          </p:cNvPr>
          <p:cNvGrpSpPr>
            <a:grpSpLocks/>
          </p:cNvGrpSpPr>
          <p:nvPr/>
        </p:nvGrpSpPr>
        <p:grpSpPr bwMode="auto">
          <a:xfrm rot="5400000">
            <a:off x="1570244" y="4298637"/>
            <a:ext cx="325042" cy="141831"/>
            <a:chOff x="1159" y="3120"/>
            <a:chExt cx="182" cy="79"/>
          </a:xfrm>
        </p:grpSpPr>
        <p:sp>
          <p:nvSpPr>
            <p:cNvPr id="18" name="Oval 52">
              <a:extLst>
                <a:ext uri="{FF2B5EF4-FFF2-40B4-BE49-F238E27FC236}">
                  <a16:creationId xmlns:a16="http://schemas.microsoft.com/office/drawing/2014/main" id="{E1AF11AE-5F9C-4A39-A677-024604C4D980}"/>
                </a:ext>
              </a:extLst>
            </p:cNvPr>
            <p:cNvSpPr>
              <a:spLocks noChangeArrowheads="1"/>
            </p:cNvSpPr>
            <p:nvPr/>
          </p:nvSpPr>
          <p:spPr bwMode="auto">
            <a:xfrm>
              <a:off x="1162" y="3120"/>
              <a:ext cx="68" cy="6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19" name="Oval 53">
              <a:extLst>
                <a:ext uri="{FF2B5EF4-FFF2-40B4-BE49-F238E27FC236}">
                  <a16:creationId xmlns:a16="http://schemas.microsoft.com/office/drawing/2014/main" id="{50F5E67F-33DC-434A-AB94-FE7EB2DB972D}"/>
                </a:ext>
              </a:extLst>
            </p:cNvPr>
            <p:cNvSpPr>
              <a:spLocks noChangeArrowheads="1"/>
            </p:cNvSpPr>
            <p:nvPr/>
          </p:nvSpPr>
          <p:spPr bwMode="auto">
            <a:xfrm>
              <a:off x="1271" y="3121"/>
              <a:ext cx="68" cy="6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20" name="Line 54">
              <a:extLst>
                <a:ext uri="{FF2B5EF4-FFF2-40B4-BE49-F238E27FC236}">
                  <a16:creationId xmlns:a16="http://schemas.microsoft.com/office/drawing/2014/main" id="{B38561FE-E603-4829-B53E-EA3E859804F3}"/>
                </a:ext>
              </a:extLst>
            </p:cNvPr>
            <p:cNvSpPr>
              <a:spLocks noChangeShapeType="1"/>
            </p:cNvSpPr>
            <p:nvPr/>
          </p:nvSpPr>
          <p:spPr bwMode="auto">
            <a:xfrm>
              <a:off x="1159" y="3199"/>
              <a:ext cx="1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grpSp>
        <p:nvGrpSpPr>
          <p:cNvPr id="21" name="Group 51">
            <a:extLst>
              <a:ext uri="{FF2B5EF4-FFF2-40B4-BE49-F238E27FC236}">
                <a16:creationId xmlns:a16="http://schemas.microsoft.com/office/drawing/2014/main" id="{51E7D7FC-3C2F-4D54-A18C-2F97292AF787}"/>
              </a:ext>
            </a:extLst>
          </p:cNvPr>
          <p:cNvGrpSpPr>
            <a:grpSpLocks/>
          </p:cNvGrpSpPr>
          <p:nvPr/>
        </p:nvGrpSpPr>
        <p:grpSpPr bwMode="auto">
          <a:xfrm rot="16200000">
            <a:off x="7290891" y="4281372"/>
            <a:ext cx="325042" cy="141831"/>
            <a:chOff x="1159" y="3120"/>
            <a:chExt cx="182" cy="79"/>
          </a:xfrm>
        </p:grpSpPr>
        <p:sp>
          <p:nvSpPr>
            <p:cNvPr id="22" name="Oval 52">
              <a:extLst>
                <a:ext uri="{FF2B5EF4-FFF2-40B4-BE49-F238E27FC236}">
                  <a16:creationId xmlns:a16="http://schemas.microsoft.com/office/drawing/2014/main" id="{FA45867A-4C20-42A3-9CA6-0E55CA92405B}"/>
                </a:ext>
              </a:extLst>
            </p:cNvPr>
            <p:cNvSpPr>
              <a:spLocks noChangeArrowheads="1"/>
            </p:cNvSpPr>
            <p:nvPr/>
          </p:nvSpPr>
          <p:spPr bwMode="auto">
            <a:xfrm>
              <a:off x="1162" y="3120"/>
              <a:ext cx="68" cy="6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23" name="Oval 53">
              <a:extLst>
                <a:ext uri="{FF2B5EF4-FFF2-40B4-BE49-F238E27FC236}">
                  <a16:creationId xmlns:a16="http://schemas.microsoft.com/office/drawing/2014/main" id="{D41D4E07-8C7B-42E9-8AA9-6E8349A1B1AA}"/>
                </a:ext>
              </a:extLst>
            </p:cNvPr>
            <p:cNvSpPr>
              <a:spLocks noChangeArrowheads="1"/>
            </p:cNvSpPr>
            <p:nvPr/>
          </p:nvSpPr>
          <p:spPr bwMode="auto">
            <a:xfrm>
              <a:off x="1271" y="3121"/>
              <a:ext cx="68" cy="6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24" name="Line 54">
              <a:extLst>
                <a:ext uri="{FF2B5EF4-FFF2-40B4-BE49-F238E27FC236}">
                  <a16:creationId xmlns:a16="http://schemas.microsoft.com/office/drawing/2014/main" id="{DC581367-0FBC-45E0-89E1-D778D2C87255}"/>
                </a:ext>
              </a:extLst>
            </p:cNvPr>
            <p:cNvSpPr>
              <a:spLocks noChangeShapeType="1"/>
            </p:cNvSpPr>
            <p:nvPr/>
          </p:nvSpPr>
          <p:spPr bwMode="auto">
            <a:xfrm>
              <a:off x="1159" y="3199"/>
              <a:ext cx="1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grpSp>
        <p:nvGrpSpPr>
          <p:cNvPr id="33" name="Group 51">
            <a:extLst>
              <a:ext uri="{FF2B5EF4-FFF2-40B4-BE49-F238E27FC236}">
                <a16:creationId xmlns:a16="http://schemas.microsoft.com/office/drawing/2014/main" id="{473B7386-2BB3-47A4-89E0-3ADFCE2D12DA}"/>
              </a:ext>
            </a:extLst>
          </p:cNvPr>
          <p:cNvGrpSpPr>
            <a:grpSpLocks/>
          </p:cNvGrpSpPr>
          <p:nvPr/>
        </p:nvGrpSpPr>
        <p:grpSpPr bwMode="auto">
          <a:xfrm>
            <a:off x="4351342" y="5219321"/>
            <a:ext cx="353724" cy="130331"/>
            <a:chOff x="1159" y="3120"/>
            <a:chExt cx="182" cy="79"/>
          </a:xfrm>
        </p:grpSpPr>
        <p:sp>
          <p:nvSpPr>
            <p:cNvPr id="34" name="Oval 52">
              <a:extLst>
                <a:ext uri="{FF2B5EF4-FFF2-40B4-BE49-F238E27FC236}">
                  <a16:creationId xmlns:a16="http://schemas.microsoft.com/office/drawing/2014/main" id="{9BB0BF4B-ACD8-40AC-90E0-2EF06E993CB0}"/>
                </a:ext>
              </a:extLst>
            </p:cNvPr>
            <p:cNvSpPr>
              <a:spLocks noChangeArrowheads="1"/>
            </p:cNvSpPr>
            <p:nvPr/>
          </p:nvSpPr>
          <p:spPr bwMode="auto">
            <a:xfrm>
              <a:off x="1162" y="3120"/>
              <a:ext cx="68" cy="6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35" name="Oval 53">
              <a:extLst>
                <a:ext uri="{FF2B5EF4-FFF2-40B4-BE49-F238E27FC236}">
                  <a16:creationId xmlns:a16="http://schemas.microsoft.com/office/drawing/2014/main" id="{76D73615-7CF3-4C8D-818A-128D459DE235}"/>
                </a:ext>
              </a:extLst>
            </p:cNvPr>
            <p:cNvSpPr>
              <a:spLocks noChangeArrowheads="1"/>
            </p:cNvSpPr>
            <p:nvPr/>
          </p:nvSpPr>
          <p:spPr bwMode="auto">
            <a:xfrm>
              <a:off x="1271" y="3121"/>
              <a:ext cx="68" cy="6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36" name="Line 54">
              <a:extLst>
                <a:ext uri="{FF2B5EF4-FFF2-40B4-BE49-F238E27FC236}">
                  <a16:creationId xmlns:a16="http://schemas.microsoft.com/office/drawing/2014/main" id="{90BD776B-4D76-40EC-8BD7-48BF5E865ADE}"/>
                </a:ext>
              </a:extLst>
            </p:cNvPr>
            <p:cNvSpPr>
              <a:spLocks noChangeShapeType="1"/>
            </p:cNvSpPr>
            <p:nvPr/>
          </p:nvSpPr>
          <p:spPr bwMode="auto">
            <a:xfrm>
              <a:off x="1159" y="3199"/>
              <a:ext cx="1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sp>
        <p:nvSpPr>
          <p:cNvPr id="37" name="Line 74">
            <a:extLst>
              <a:ext uri="{FF2B5EF4-FFF2-40B4-BE49-F238E27FC236}">
                <a16:creationId xmlns:a16="http://schemas.microsoft.com/office/drawing/2014/main" id="{F909E31B-FCF7-4A4F-8DE3-BB9D12787368}"/>
              </a:ext>
            </a:extLst>
          </p:cNvPr>
          <p:cNvSpPr>
            <a:spLocks noChangeShapeType="1"/>
          </p:cNvSpPr>
          <p:nvPr/>
        </p:nvSpPr>
        <p:spPr bwMode="auto">
          <a:xfrm flipV="1">
            <a:off x="1436692" y="3589535"/>
            <a:ext cx="0" cy="1555438"/>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40" name="Line 7">
            <a:extLst>
              <a:ext uri="{FF2B5EF4-FFF2-40B4-BE49-F238E27FC236}">
                <a16:creationId xmlns:a16="http://schemas.microsoft.com/office/drawing/2014/main" id="{F5F46179-EFD7-4D77-A79C-2A4BB6B370AF}"/>
              </a:ext>
            </a:extLst>
          </p:cNvPr>
          <p:cNvSpPr>
            <a:spLocks noChangeShapeType="1"/>
          </p:cNvSpPr>
          <p:nvPr/>
        </p:nvSpPr>
        <p:spPr bwMode="auto">
          <a:xfrm flipV="1">
            <a:off x="2085930" y="3589536"/>
            <a:ext cx="2486713" cy="5329"/>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41" name="TextovéPole 40">
            <a:extLst>
              <a:ext uri="{FF2B5EF4-FFF2-40B4-BE49-F238E27FC236}">
                <a16:creationId xmlns:a16="http://schemas.microsoft.com/office/drawing/2014/main" id="{70CDF16A-7598-4435-BDBC-4048EB6AF671}"/>
              </a:ext>
            </a:extLst>
          </p:cNvPr>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42" name="TextovéPole 2">
            <a:extLst>
              <a:ext uri="{FF2B5EF4-FFF2-40B4-BE49-F238E27FC236}">
                <a16:creationId xmlns:a16="http://schemas.microsoft.com/office/drawing/2014/main" id="{26AEBA6E-ED85-4206-9600-44E4931EE6CF}"/>
              </a:ext>
            </a:extLst>
          </p:cNvPr>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HELLENIC SUBDUCTION</a:t>
            </a:r>
            <a:endParaRPr lang="cs-CZ" sz="3200" dirty="0">
              <a:solidFill>
                <a:schemeClr val="bg1"/>
              </a:solidFill>
            </a:endParaRPr>
          </a:p>
        </p:txBody>
      </p:sp>
      <p:sp>
        <p:nvSpPr>
          <p:cNvPr id="43" name="Line 7">
            <a:extLst>
              <a:ext uri="{FF2B5EF4-FFF2-40B4-BE49-F238E27FC236}">
                <a16:creationId xmlns:a16="http://schemas.microsoft.com/office/drawing/2014/main" id="{0F3B719D-86DC-4F13-AC86-BCF1BA135F2F}"/>
              </a:ext>
            </a:extLst>
          </p:cNvPr>
          <p:cNvSpPr>
            <a:spLocks noChangeShapeType="1"/>
          </p:cNvSpPr>
          <p:nvPr/>
        </p:nvSpPr>
        <p:spPr bwMode="auto">
          <a:xfrm flipV="1">
            <a:off x="2323674" y="3598915"/>
            <a:ext cx="1344707" cy="2275"/>
          </a:xfrm>
          <a:prstGeom prst="line">
            <a:avLst/>
          </a:prstGeom>
          <a:noFill/>
          <a:ln w="66675">
            <a:solidFill>
              <a:srgbClr val="FFC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45" name="Obdélník 44">
            <a:extLst>
              <a:ext uri="{FF2B5EF4-FFF2-40B4-BE49-F238E27FC236}">
                <a16:creationId xmlns:a16="http://schemas.microsoft.com/office/drawing/2014/main" id="{609A8E7D-6DD7-4CBB-BB2A-B745BFDFB7E8}"/>
              </a:ext>
            </a:extLst>
          </p:cNvPr>
          <p:cNvSpPr/>
          <p:nvPr/>
        </p:nvSpPr>
        <p:spPr>
          <a:xfrm>
            <a:off x="246203" y="1192744"/>
            <a:ext cx="7566151" cy="1477328"/>
          </a:xfrm>
          <a:prstGeom prst="rect">
            <a:avLst/>
          </a:prstGeom>
        </p:spPr>
        <p:txBody>
          <a:bodyPr wrap="square">
            <a:spAutoFit/>
          </a:bodyPr>
          <a:lstStyle/>
          <a:p>
            <a:r>
              <a:rPr lang="en-US" b="1" dirty="0"/>
              <a:t>Hellenic subduction setup </a:t>
            </a:r>
          </a:p>
          <a:p>
            <a:pPr marL="285750" indent="-285750">
              <a:buFont typeface="Arial" panose="020B0604020202020204" pitchFamily="34" charset="0"/>
              <a:buChar char="•"/>
            </a:pPr>
            <a:r>
              <a:rPr lang="en-US" dirty="0"/>
              <a:t>Oceanic crust (red) 10 km thick, weak; continental crust (yellow) 30-40 km thick, strong, including heat producing elements</a:t>
            </a:r>
          </a:p>
          <a:p>
            <a:pPr marL="285750" indent="-285750">
              <a:buFont typeface="Arial" panose="020B0604020202020204" pitchFamily="34" charset="0"/>
              <a:buChar char="•"/>
            </a:pPr>
            <a:r>
              <a:rPr lang="en-US" dirty="0"/>
              <a:t>Initial distance between Africa and trench </a:t>
            </a:r>
            <a:r>
              <a:rPr lang="en-US" dirty="0" err="1"/>
              <a:t>d</a:t>
            </a:r>
            <a:r>
              <a:rPr lang="en-US" baseline="-25000" dirty="0" err="1"/>
              <a:t>ini</a:t>
            </a:r>
            <a:r>
              <a:rPr lang="en-US" dirty="0"/>
              <a:t>: 0.5 cm/</a:t>
            </a:r>
            <a:r>
              <a:rPr lang="en-US" dirty="0" err="1"/>
              <a:t>yr</a:t>
            </a:r>
            <a:r>
              <a:rPr lang="en-US" dirty="0"/>
              <a:t>, 26-40 </a:t>
            </a:r>
            <a:r>
              <a:rPr lang="en-US" dirty="0" err="1"/>
              <a:t>Myr</a:t>
            </a:r>
            <a:endParaRPr lang="en-US" dirty="0"/>
          </a:p>
          <a:p>
            <a:pPr marL="285750" indent="-285750">
              <a:buFont typeface="Arial" panose="020B0604020202020204" pitchFamily="34" charset="0"/>
              <a:buChar char="•"/>
            </a:pPr>
            <a:r>
              <a:rPr lang="en-US" dirty="0"/>
              <a:t>Age of African plate at trench initially 240 </a:t>
            </a:r>
            <a:r>
              <a:rPr lang="en-US" dirty="0" err="1"/>
              <a:t>Myr</a:t>
            </a:r>
            <a:r>
              <a:rPr lang="en-US" dirty="0"/>
              <a:t>, at north Africa coast 200 </a:t>
            </a:r>
            <a:r>
              <a:rPr lang="en-US" dirty="0" err="1"/>
              <a:t>Myr</a:t>
            </a:r>
            <a:endParaRPr lang="cs-CZ" dirty="0"/>
          </a:p>
        </p:txBody>
      </p:sp>
      <p:sp>
        <p:nvSpPr>
          <p:cNvPr id="46" name="Line 74">
            <a:extLst>
              <a:ext uri="{FF2B5EF4-FFF2-40B4-BE49-F238E27FC236}">
                <a16:creationId xmlns:a16="http://schemas.microsoft.com/office/drawing/2014/main" id="{19F0D930-1AF6-4A41-A0D0-F0075FEAE778}"/>
              </a:ext>
            </a:extLst>
          </p:cNvPr>
          <p:cNvSpPr>
            <a:spLocks noChangeShapeType="1"/>
          </p:cNvSpPr>
          <p:nvPr/>
        </p:nvSpPr>
        <p:spPr bwMode="auto">
          <a:xfrm flipV="1">
            <a:off x="3653290" y="3447942"/>
            <a:ext cx="972058" cy="733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44" name="Line 7">
            <a:extLst>
              <a:ext uri="{FF2B5EF4-FFF2-40B4-BE49-F238E27FC236}">
                <a16:creationId xmlns:a16="http://schemas.microsoft.com/office/drawing/2014/main" id="{48AC1914-2269-40EB-81DD-6160299DB1D7}"/>
              </a:ext>
            </a:extLst>
          </p:cNvPr>
          <p:cNvSpPr>
            <a:spLocks noChangeShapeType="1"/>
          </p:cNvSpPr>
          <p:nvPr/>
        </p:nvSpPr>
        <p:spPr bwMode="auto">
          <a:xfrm>
            <a:off x="4544568" y="3593592"/>
            <a:ext cx="2819098" cy="4050"/>
          </a:xfrm>
          <a:prstGeom prst="line">
            <a:avLst/>
          </a:prstGeom>
          <a:noFill/>
          <a:ln w="66675">
            <a:solidFill>
              <a:srgbClr val="FFC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
        <p:nvSpPr>
          <p:cNvPr id="16" name="Freeform 20">
            <a:extLst>
              <a:ext uri="{FF2B5EF4-FFF2-40B4-BE49-F238E27FC236}">
                <a16:creationId xmlns:a16="http://schemas.microsoft.com/office/drawing/2014/main" id="{799ABB91-07D9-433E-AED9-2D0A33FC10CA}"/>
              </a:ext>
            </a:extLst>
          </p:cNvPr>
          <p:cNvSpPr>
            <a:spLocks/>
          </p:cNvSpPr>
          <p:nvPr/>
        </p:nvSpPr>
        <p:spPr bwMode="auto">
          <a:xfrm>
            <a:off x="4432384" y="3590850"/>
            <a:ext cx="641952" cy="282260"/>
          </a:xfrm>
          <a:custGeom>
            <a:avLst/>
            <a:gdLst>
              <a:gd name="T0" fmla="*/ 0 w 428"/>
              <a:gd name="T1" fmla="*/ 0 h 224"/>
              <a:gd name="T2" fmla="*/ 84 w 428"/>
              <a:gd name="T3" fmla="*/ 0 h 224"/>
              <a:gd name="T4" fmla="*/ 148 w 428"/>
              <a:gd name="T5" fmla="*/ 24 h 224"/>
              <a:gd name="T6" fmla="*/ 264 w 428"/>
              <a:gd name="T7" fmla="*/ 76 h 224"/>
              <a:gd name="T8" fmla="*/ 312 w 428"/>
              <a:gd name="T9" fmla="*/ 96 h 224"/>
              <a:gd name="T10" fmla="*/ 368 w 428"/>
              <a:gd name="T11" fmla="*/ 156 h 224"/>
              <a:gd name="T12" fmla="*/ 428 w 428"/>
              <a:gd name="T13" fmla="*/ 224 h 224"/>
            </a:gdLst>
            <a:ahLst/>
            <a:cxnLst>
              <a:cxn ang="0">
                <a:pos x="T0" y="T1"/>
              </a:cxn>
              <a:cxn ang="0">
                <a:pos x="T2" y="T3"/>
              </a:cxn>
              <a:cxn ang="0">
                <a:pos x="T4" y="T5"/>
              </a:cxn>
              <a:cxn ang="0">
                <a:pos x="T6" y="T7"/>
              </a:cxn>
              <a:cxn ang="0">
                <a:pos x="T8" y="T9"/>
              </a:cxn>
              <a:cxn ang="0">
                <a:pos x="T10" y="T11"/>
              </a:cxn>
              <a:cxn ang="0">
                <a:pos x="T12" y="T13"/>
              </a:cxn>
            </a:cxnLst>
            <a:rect l="0" t="0" r="r" b="b"/>
            <a:pathLst>
              <a:path w="428" h="224">
                <a:moveTo>
                  <a:pt x="0" y="0"/>
                </a:moveTo>
                <a:lnTo>
                  <a:pt x="84" y="0"/>
                </a:lnTo>
                <a:lnTo>
                  <a:pt x="148" y="24"/>
                </a:lnTo>
                <a:lnTo>
                  <a:pt x="264" y="76"/>
                </a:lnTo>
                <a:lnTo>
                  <a:pt x="312" y="96"/>
                </a:lnTo>
                <a:lnTo>
                  <a:pt x="368" y="156"/>
                </a:lnTo>
                <a:lnTo>
                  <a:pt x="428" y="224"/>
                </a:lnTo>
              </a:path>
            </a:pathLst>
          </a:custGeom>
          <a:noFill/>
          <a:ln w="38100"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47" name="TextovéPole 46">
            <a:extLst>
              <a:ext uri="{FF2B5EF4-FFF2-40B4-BE49-F238E27FC236}">
                <a16:creationId xmlns:a16="http://schemas.microsoft.com/office/drawing/2014/main" id="{4A230D30-1666-4092-88C8-E1381DDB31DB}"/>
              </a:ext>
            </a:extLst>
          </p:cNvPr>
          <p:cNvSpPr txBox="1"/>
          <p:nvPr/>
        </p:nvSpPr>
        <p:spPr>
          <a:xfrm>
            <a:off x="3898263" y="3131207"/>
            <a:ext cx="457176" cy="369332"/>
          </a:xfrm>
          <a:prstGeom prst="rect">
            <a:avLst/>
          </a:prstGeom>
          <a:noFill/>
        </p:spPr>
        <p:txBody>
          <a:bodyPr wrap="none" rtlCol="0">
            <a:spAutoFit/>
          </a:bodyPr>
          <a:lstStyle/>
          <a:p>
            <a:r>
              <a:rPr lang="en-US" dirty="0" err="1"/>
              <a:t>d</a:t>
            </a:r>
            <a:r>
              <a:rPr lang="en-US" baseline="-25000" dirty="0" err="1"/>
              <a:t>ini</a:t>
            </a:r>
            <a:endParaRPr lang="cs-CZ" baseline="-25000" dirty="0"/>
          </a:p>
        </p:txBody>
      </p:sp>
      <p:sp>
        <p:nvSpPr>
          <p:cNvPr id="48" name="Rectangle 10">
            <a:extLst>
              <a:ext uri="{FF2B5EF4-FFF2-40B4-BE49-F238E27FC236}">
                <a16:creationId xmlns:a16="http://schemas.microsoft.com/office/drawing/2014/main" id="{0EA917A0-8082-4572-8EEF-6ED946746629}"/>
              </a:ext>
            </a:extLst>
          </p:cNvPr>
          <p:cNvSpPr>
            <a:spLocks noChangeArrowheads="1"/>
          </p:cNvSpPr>
          <p:nvPr/>
        </p:nvSpPr>
        <p:spPr bwMode="auto">
          <a:xfrm>
            <a:off x="2323674" y="3635124"/>
            <a:ext cx="1344707" cy="116974"/>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cs-CZ"/>
          </a:p>
        </p:txBody>
      </p:sp>
    </p:spTree>
    <p:extLst>
      <p:ext uri="{BB962C8B-B14F-4D97-AF65-F5344CB8AC3E}">
        <p14:creationId xmlns:p14="http://schemas.microsoft.com/office/powerpoint/2010/main" val="2921932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672350"/>
            <a:ext cx="4176464" cy="3132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ovéPole 8"/>
          <p:cNvSpPr txBox="1"/>
          <p:nvPr/>
        </p:nvSpPr>
        <p:spPr>
          <a:xfrm>
            <a:off x="5508104" y="3031851"/>
            <a:ext cx="954749" cy="369332"/>
          </a:xfrm>
          <a:prstGeom prst="rect">
            <a:avLst/>
          </a:prstGeom>
          <a:noFill/>
        </p:spPr>
        <p:txBody>
          <a:bodyPr wrap="none" rtlCol="0">
            <a:spAutoFit/>
          </a:bodyPr>
          <a:lstStyle/>
          <a:p>
            <a:r>
              <a:rPr lang="cs-CZ" dirty="0" err="1"/>
              <a:t>Iwamori</a:t>
            </a:r>
            <a:endParaRPr lang="en-US" dirty="0"/>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00" y="2672807"/>
            <a:ext cx="4175245" cy="31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ovéPole 10"/>
          <p:cNvSpPr txBox="1"/>
          <p:nvPr/>
        </p:nvSpPr>
        <p:spPr>
          <a:xfrm>
            <a:off x="946199" y="2968310"/>
            <a:ext cx="674224" cy="369332"/>
          </a:xfrm>
          <a:prstGeom prst="rect">
            <a:avLst/>
          </a:prstGeom>
          <a:noFill/>
        </p:spPr>
        <p:txBody>
          <a:bodyPr wrap="none" rtlCol="0">
            <a:spAutoFit/>
          </a:bodyPr>
          <a:lstStyle/>
          <a:p>
            <a:r>
              <a:rPr lang="cs-CZ" dirty="0"/>
              <a:t>Crust</a:t>
            </a:r>
            <a:endParaRPr lang="en-US" dirty="0"/>
          </a:p>
        </p:txBody>
      </p:sp>
      <p:sp>
        <p:nvSpPr>
          <p:cNvPr id="12" name="TextovéPole 11"/>
          <p:cNvSpPr txBox="1"/>
          <p:nvPr/>
        </p:nvSpPr>
        <p:spPr>
          <a:xfrm>
            <a:off x="5409944" y="2968310"/>
            <a:ext cx="857414" cy="369332"/>
          </a:xfrm>
          <a:prstGeom prst="rect">
            <a:avLst/>
          </a:prstGeom>
          <a:noFill/>
        </p:spPr>
        <p:txBody>
          <a:bodyPr wrap="none" rtlCol="0">
            <a:spAutoFit/>
          </a:bodyPr>
          <a:lstStyle/>
          <a:p>
            <a:r>
              <a:rPr lang="cs-CZ" dirty="0"/>
              <a:t>Mantle</a:t>
            </a:r>
            <a:endParaRPr lang="en-US" dirty="0"/>
          </a:p>
        </p:txBody>
      </p:sp>
      <p:sp>
        <p:nvSpPr>
          <p:cNvPr id="2" name="TextovéPole 1"/>
          <p:cNvSpPr txBox="1"/>
          <p:nvPr/>
        </p:nvSpPr>
        <p:spPr>
          <a:xfrm>
            <a:off x="1500249" y="1447675"/>
            <a:ext cx="6654771" cy="830997"/>
          </a:xfrm>
          <a:prstGeom prst="rect">
            <a:avLst/>
          </a:prstGeom>
          <a:noFill/>
        </p:spPr>
        <p:txBody>
          <a:bodyPr wrap="none" rtlCol="0">
            <a:spAutoFit/>
          </a:bodyPr>
          <a:lstStyle/>
          <a:p>
            <a:pPr algn="ctr"/>
            <a:r>
              <a:rPr lang="cs-CZ" sz="2400" dirty="0" err="1"/>
              <a:t>Calculated</a:t>
            </a:r>
            <a:r>
              <a:rPr lang="cs-CZ" sz="2400" dirty="0"/>
              <a:t> in </a:t>
            </a:r>
            <a:r>
              <a:rPr lang="cs-CZ" sz="2400" dirty="0" err="1"/>
              <a:t>Perple_X</a:t>
            </a:r>
            <a:r>
              <a:rPr lang="cs-CZ" sz="2400" dirty="0"/>
              <a:t>, </a:t>
            </a:r>
            <a:r>
              <a:rPr lang="cs-CZ" sz="2400" dirty="0" err="1"/>
              <a:t>based</a:t>
            </a:r>
            <a:r>
              <a:rPr lang="cs-CZ" sz="2400" dirty="0"/>
              <a:t> on </a:t>
            </a:r>
            <a:r>
              <a:rPr lang="cs-CZ" sz="2400" dirty="0" err="1"/>
              <a:t>Chemia</a:t>
            </a:r>
            <a:r>
              <a:rPr lang="cs-CZ" sz="2400" dirty="0"/>
              <a:t> et al.,2010</a:t>
            </a:r>
          </a:p>
          <a:p>
            <a:pPr algn="ctr"/>
            <a:r>
              <a:rPr lang="cs-CZ" sz="2400" dirty="0" err="1"/>
              <a:t>Used</a:t>
            </a:r>
            <a:r>
              <a:rPr lang="cs-CZ" sz="2400" dirty="0"/>
              <a:t> in </a:t>
            </a:r>
            <a:r>
              <a:rPr lang="cs-CZ" sz="2400" dirty="0" err="1"/>
              <a:t>following</a:t>
            </a:r>
            <a:r>
              <a:rPr lang="cs-CZ" sz="2400" dirty="0"/>
              <a:t> </a:t>
            </a:r>
            <a:r>
              <a:rPr lang="cs-CZ" sz="2400" dirty="0" err="1"/>
              <a:t>models</a:t>
            </a:r>
            <a:endParaRPr lang="en-US" sz="2400" dirty="0"/>
          </a:p>
        </p:txBody>
      </p:sp>
      <p:sp>
        <p:nvSpPr>
          <p:cNvPr id="10" name="TextovéPole 9">
            <a:extLst>
              <a:ext uri="{FF2B5EF4-FFF2-40B4-BE49-F238E27FC236}">
                <a16:creationId xmlns:a16="http://schemas.microsoft.com/office/drawing/2014/main" id="{113FC66A-BBCC-4163-9555-4236B310F307}"/>
              </a:ext>
            </a:extLst>
          </p:cNvPr>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13" name="TextovéPole 2">
            <a:extLst>
              <a:ext uri="{FF2B5EF4-FFF2-40B4-BE49-F238E27FC236}">
                <a16:creationId xmlns:a16="http://schemas.microsoft.com/office/drawing/2014/main" id="{217C4431-56AC-48B6-A477-BF4D058312F5}"/>
              </a:ext>
            </a:extLst>
          </p:cNvPr>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SUBDUCTION MODELS WITH DEHYDRATION</a:t>
            </a:r>
            <a:endParaRPr lang="cs-CZ" sz="3200" dirty="0">
              <a:solidFill>
                <a:schemeClr val="bg1"/>
              </a:solidFill>
            </a:endParaRPr>
          </a:p>
        </p:txBody>
      </p:sp>
    </p:spTree>
    <p:extLst>
      <p:ext uri="{BB962C8B-B14F-4D97-AF65-F5344CB8AC3E}">
        <p14:creationId xmlns:p14="http://schemas.microsoft.com/office/powerpoint/2010/main" val="1680735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kupina 1">
            <a:extLst>
              <a:ext uri="{FF2B5EF4-FFF2-40B4-BE49-F238E27FC236}">
                <a16:creationId xmlns:a16="http://schemas.microsoft.com/office/drawing/2014/main" id="{CBBD9944-23DE-4387-ACDF-283A7EBA605B}"/>
              </a:ext>
            </a:extLst>
          </p:cNvPr>
          <p:cNvGrpSpPr/>
          <p:nvPr/>
        </p:nvGrpSpPr>
        <p:grpSpPr>
          <a:xfrm>
            <a:off x="539552" y="836712"/>
            <a:ext cx="7693744" cy="5690933"/>
            <a:chOff x="-25400" y="53132"/>
            <a:chExt cx="8403894" cy="6474513"/>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14" y="72007"/>
              <a:ext cx="4036395"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14" y="1368152"/>
              <a:ext cx="4012394"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58" y="2664296"/>
              <a:ext cx="4016707"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6" y="3960440"/>
              <a:ext cx="4071054"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5229201"/>
              <a:ext cx="4068000" cy="1272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99165" y="61640"/>
              <a:ext cx="4156120"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19474" y="1366168"/>
              <a:ext cx="4115503"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8" name="Picture 1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99165" y="2670820"/>
              <a:ext cx="4156120"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0" name="Picture 1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75956" y="3975596"/>
              <a:ext cx="4202538"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1" name="Picture 1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196716" y="5263108"/>
              <a:ext cx="4176000" cy="1264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ovéPole 4"/>
            <p:cNvSpPr txBox="1"/>
            <p:nvPr/>
          </p:nvSpPr>
          <p:spPr>
            <a:xfrm>
              <a:off x="-25400" y="78532"/>
              <a:ext cx="1079976" cy="369332"/>
            </a:xfrm>
            <a:prstGeom prst="rect">
              <a:avLst/>
            </a:prstGeom>
            <a:noFill/>
          </p:spPr>
          <p:txBody>
            <a:bodyPr wrap="none" rtlCol="0">
              <a:spAutoFit/>
            </a:bodyPr>
            <a:lstStyle/>
            <a:p>
              <a:r>
                <a:rPr lang="cs-CZ" dirty="0"/>
                <a:t>NO water</a:t>
              </a:r>
              <a:endParaRPr lang="en-US" dirty="0"/>
            </a:p>
          </p:txBody>
        </p:sp>
        <p:sp>
          <p:nvSpPr>
            <p:cNvPr id="22" name="TextovéPole 21"/>
            <p:cNvSpPr txBox="1"/>
            <p:nvPr/>
          </p:nvSpPr>
          <p:spPr>
            <a:xfrm>
              <a:off x="4148460" y="53132"/>
              <a:ext cx="1805174" cy="369332"/>
            </a:xfrm>
            <a:prstGeom prst="rect">
              <a:avLst/>
            </a:prstGeom>
            <a:noFill/>
          </p:spPr>
          <p:txBody>
            <a:bodyPr wrap="none" rtlCol="0">
              <a:spAutoFit/>
            </a:bodyPr>
            <a:lstStyle/>
            <a:p>
              <a:r>
                <a:rPr lang="cs-CZ" dirty="0"/>
                <a:t>3</a:t>
              </a:r>
              <a:r>
                <a:rPr lang="en-US" dirty="0"/>
                <a:t>%</a:t>
              </a:r>
              <a:r>
                <a:rPr lang="cs-CZ" dirty="0"/>
                <a:t> water in crust</a:t>
              </a:r>
              <a:endParaRPr lang="en-US" dirty="0"/>
            </a:p>
          </p:txBody>
        </p:sp>
        <p:pic>
          <p:nvPicPr>
            <p:cNvPr id="1042" name="Picture 1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732116" y="116632"/>
              <a:ext cx="1188433"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3" name="Picture 19"/>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660232" y="1484784"/>
              <a:ext cx="1273171"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4" name="Picture 2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634832" y="2734320"/>
              <a:ext cx="1341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5" name="Picture 2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660231" y="4077072"/>
              <a:ext cx="1319153"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6" name="Picture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723773" y="5364748"/>
              <a:ext cx="1254085" cy="584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bdélník 5"/>
            <p:cNvSpPr/>
            <p:nvPr/>
          </p:nvSpPr>
          <p:spPr>
            <a:xfrm>
              <a:off x="6173110" y="86959"/>
              <a:ext cx="190623" cy="1101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Přímá spojnice se šipkou 7"/>
            <p:cNvCxnSpPr/>
            <p:nvPr/>
          </p:nvCxnSpPr>
          <p:spPr>
            <a:xfrm>
              <a:off x="6372200" y="260648"/>
              <a:ext cx="360040"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3" name="TextovéPole 22">
            <a:extLst>
              <a:ext uri="{FF2B5EF4-FFF2-40B4-BE49-F238E27FC236}">
                <a16:creationId xmlns:a16="http://schemas.microsoft.com/office/drawing/2014/main" id="{D6B37B62-F8AE-4CA3-9913-C8A71A25F939}"/>
              </a:ext>
            </a:extLst>
          </p:cNvPr>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24" name="TextovéPole 2">
            <a:extLst>
              <a:ext uri="{FF2B5EF4-FFF2-40B4-BE49-F238E27FC236}">
                <a16:creationId xmlns:a16="http://schemas.microsoft.com/office/drawing/2014/main" id="{F703A52C-18F6-4144-A9D4-0FA8F940AFB3}"/>
              </a:ext>
            </a:extLst>
          </p:cNvPr>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SUBDUCTION MODELS WITH DEHYDRATION</a:t>
            </a:r>
            <a:endParaRPr lang="cs-CZ" sz="3200" dirty="0">
              <a:solidFill>
                <a:schemeClr val="bg1"/>
              </a:solidFill>
            </a:endParaRPr>
          </a:p>
        </p:txBody>
      </p:sp>
    </p:spTree>
    <p:extLst>
      <p:ext uri="{BB962C8B-B14F-4D97-AF65-F5344CB8AC3E}">
        <p14:creationId xmlns:p14="http://schemas.microsoft.com/office/powerpoint/2010/main" val="3669655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708920"/>
            <a:ext cx="4176464" cy="3132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2709377"/>
            <a:ext cx="4175245" cy="31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ovéPole 4"/>
          <p:cNvSpPr txBox="1"/>
          <p:nvPr/>
        </p:nvSpPr>
        <p:spPr>
          <a:xfrm>
            <a:off x="6012160" y="5877272"/>
            <a:ext cx="1533433" cy="369332"/>
          </a:xfrm>
          <a:prstGeom prst="rect">
            <a:avLst/>
          </a:prstGeom>
          <a:noFill/>
        </p:spPr>
        <p:txBody>
          <a:bodyPr wrap="none" rtlCol="0">
            <a:spAutoFit/>
          </a:bodyPr>
          <a:lstStyle/>
          <a:p>
            <a:r>
              <a:rPr lang="en-GB" dirty="0"/>
              <a:t>Iwamori, 2007</a:t>
            </a:r>
            <a:endParaRPr lang="en-US" dirty="0"/>
          </a:p>
        </p:txBody>
      </p:sp>
      <p:sp>
        <p:nvSpPr>
          <p:cNvPr id="6" name="TextovéPole 5"/>
          <p:cNvSpPr txBox="1"/>
          <p:nvPr/>
        </p:nvSpPr>
        <p:spPr>
          <a:xfrm>
            <a:off x="755576" y="5877272"/>
            <a:ext cx="3019353" cy="369332"/>
          </a:xfrm>
          <a:prstGeom prst="rect">
            <a:avLst/>
          </a:prstGeom>
          <a:noFill/>
        </p:spPr>
        <p:txBody>
          <a:bodyPr wrap="none" rtlCol="0">
            <a:spAutoFit/>
          </a:bodyPr>
          <a:lstStyle/>
          <a:p>
            <a:r>
              <a:rPr lang="en-GB" dirty="0"/>
              <a:t>Chemia et al., 2010</a:t>
            </a:r>
            <a:r>
              <a:rPr lang="cs-CZ" dirty="0"/>
              <a:t> (</a:t>
            </a:r>
            <a:r>
              <a:rPr lang="cs-CZ" dirty="0" err="1"/>
              <a:t>Perple_X</a:t>
            </a:r>
            <a:r>
              <a:rPr lang="cs-CZ" dirty="0"/>
              <a:t>)</a:t>
            </a:r>
            <a:endParaRPr lang="en-US" dirty="0"/>
          </a:p>
        </p:txBody>
      </p:sp>
      <p:sp>
        <p:nvSpPr>
          <p:cNvPr id="13" name="TextovéPole 12"/>
          <p:cNvSpPr txBox="1"/>
          <p:nvPr/>
        </p:nvSpPr>
        <p:spPr>
          <a:xfrm>
            <a:off x="1234259" y="1124744"/>
            <a:ext cx="6754734" cy="1200329"/>
          </a:xfrm>
          <a:prstGeom prst="rect">
            <a:avLst/>
          </a:prstGeom>
          <a:noFill/>
        </p:spPr>
        <p:txBody>
          <a:bodyPr wrap="none" rtlCol="0">
            <a:spAutoFit/>
          </a:bodyPr>
          <a:lstStyle/>
          <a:p>
            <a:pPr algn="ctr"/>
            <a:r>
              <a:rPr lang="cs-CZ" sz="2400" dirty="0"/>
              <a:t>In </a:t>
            </a:r>
            <a:r>
              <a:rPr lang="cs-CZ" sz="2400" dirty="0" err="1"/>
              <a:t>future</a:t>
            </a:r>
            <a:r>
              <a:rPr lang="cs-CZ" sz="2400" dirty="0"/>
              <a:t> </a:t>
            </a:r>
            <a:r>
              <a:rPr lang="cs-CZ" sz="2400" dirty="0" err="1"/>
              <a:t>calculations</a:t>
            </a:r>
            <a:r>
              <a:rPr lang="cs-CZ" sz="2400" dirty="0"/>
              <a:t> </a:t>
            </a:r>
            <a:r>
              <a:rPr lang="cs-CZ" sz="2400" dirty="0" err="1"/>
              <a:t>we</a:t>
            </a:r>
            <a:r>
              <a:rPr lang="cs-CZ" sz="2400" dirty="0"/>
              <a:t> </a:t>
            </a:r>
            <a:r>
              <a:rPr lang="cs-CZ" sz="2400" dirty="0" err="1"/>
              <a:t>need</a:t>
            </a:r>
            <a:r>
              <a:rPr lang="cs-CZ" sz="2400" dirty="0"/>
              <a:t> to use </a:t>
            </a:r>
            <a:r>
              <a:rPr lang="cs-CZ" sz="2400" dirty="0" err="1"/>
              <a:t>phase</a:t>
            </a:r>
            <a:r>
              <a:rPr lang="cs-CZ" sz="2400" dirty="0"/>
              <a:t> diagram </a:t>
            </a:r>
            <a:br>
              <a:rPr lang="cs-CZ" sz="2400" dirty="0"/>
            </a:br>
            <a:r>
              <a:rPr lang="cs-CZ" sz="2400" dirty="0" err="1"/>
              <a:t>adopted</a:t>
            </a:r>
            <a:r>
              <a:rPr lang="cs-CZ" sz="2400" dirty="0"/>
              <a:t> </a:t>
            </a:r>
            <a:r>
              <a:rPr lang="cs-CZ" sz="2400" dirty="0" err="1"/>
              <a:t>from</a:t>
            </a:r>
            <a:r>
              <a:rPr lang="cs-CZ" sz="2400" dirty="0"/>
              <a:t> </a:t>
            </a:r>
            <a:r>
              <a:rPr lang="cs-CZ" sz="2400" dirty="0" err="1"/>
              <a:t>Iwamori</a:t>
            </a:r>
            <a:r>
              <a:rPr lang="cs-CZ" sz="2400" dirty="0"/>
              <a:t>, 2007</a:t>
            </a:r>
            <a:br>
              <a:rPr lang="cs-CZ" sz="2400" dirty="0"/>
            </a:br>
            <a:r>
              <a:rPr lang="cs-CZ" sz="2400" dirty="0" err="1"/>
              <a:t>Valid</a:t>
            </a:r>
            <a:r>
              <a:rPr lang="cs-CZ" sz="2400" dirty="0"/>
              <a:t> to 28 </a:t>
            </a:r>
            <a:r>
              <a:rPr lang="cs-CZ" sz="2400" dirty="0" err="1"/>
              <a:t>GPa</a:t>
            </a:r>
            <a:endParaRPr lang="en-US" sz="2400" dirty="0"/>
          </a:p>
        </p:txBody>
      </p:sp>
      <p:sp>
        <p:nvSpPr>
          <p:cNvPr id="7" name="Obdélník 6"/>
          <p:cNvSpPr/>
          <p:nvPr/>
        </p:nvSpPr>
        <p:spPr>
          <a:xfrm>
            <a:off x="4788024" y="2780928"/>
            <a:ext cx="4104456" cy="3744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Přímá spojnice se šipkou 9"/>
          <p:cNvCxnSpPr/>
          <p:nvPr/>
        </p:nvCxnSpPr>
        <p:spPr>
          <a:xfrm>
            <a:off x="4427984" y="2420888"/>
            <a:ext cx="504056" cy="576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7" name="TextovéPole 16"/>
          <p:cNvSpPr txBox="1"/>
          <p:nvPr/>
        </p:nvSpPr>
        <p:spPr>
          <a:xfrm>
            <a:off x="946199" y="3005419"/>
            <a:ext cx="674224" cy="369332"/>
          </a:xfrm>
          <a:prstGeom prst="rect">
            <a:avLst/>
          </a:prstGeom>
          <a:noFill/>
        </p:spPr>
        <p:txBody>
          <a:bodyPr wrap="none" rtlCol="0">
            <a:spAutoFit/>
          </a:bodyPr>
          <a:lstStyle/>
          <a:p>
            <a:r>
              <a:rPr lang="cs-CZ" dirty="0"/>
              <a:t>Crust</a:t>
            </a:r>
            <a:endParaRPr lang="en-US" dirty="0"/>
          </a:p>
        </p:txBody>
      </p:sp>
      <p:sp>
        <p:nvSpPr>
          <p:cNvPr id="18" name="TextovéPole 17"/>
          <p:cNvSpPr txBox="1"/>
          <p:nvPr/>
        </p:nvSpPr>
        <p:spPr>
          <a:xfrm>
            <a:off x="5409944" y="3005419"/>
            <a:ext cx="857414" cy="369332"/>
          </a:xfrm>
          <a:prstGeom prst="rect">
            <a:avLst/>
          </a:prstGeom>
          <a:noFill/>
        </p:spPr>
        <p:txBody>
          <a:bodyPr wrap="none" rtlCol="0">
            <a:spAutoFit/>
          </a:bodyPr>
          <a:lstStyle/>
          <a:p>
            <a:r>
              <a:rPr lang="cs-CZ" dirty="0"/>
              <a:t>Mantle</a:t>
            </a:r>
            <a:endParaRPr lang="en-US" dirty="0"/>
          </a:p>
        </p:txBody>
      </p:sp>
      <p:sp>
        <p:nvSpPr>
          <p:cNvPr id="11" name="TextovéPole 10">
            <a:extLst>
              <a:ext uri="{FF2B5EF4-FFF2-40B4-BE49-F238E27FC236}">
                <a16:creationId xmlns:a16="http://schemas.microsoft.com/office/drawing/2014/main" id="{D2E07ECC-D55F-4D7C-BE7F-ADF722EE3C9D}"/>
              </a:ext>
            </a:extLst>
          </p:cNvPr>
          <p:cNvSpPr txBox="1"/>
          <p:nvPr/>
        </p:nvSpPr>
        <p:spPr>
          <a:xfrm>
            <a:off x="0" y="107375"/>
            <a:ext cx="9144000" cy="584775"/>
          </a:xfrm>
          <a:prstGeom prst="rect">
            <a:avLst/>
          </a:prstGeom>
          <a:solidFill>
            <a:schemeClr val="tx1">
              <a:lumMod val="65000"/>
              <a:lumOff val="35000"/>
            </a:schemeClr>
          </a:solidFill>
        </p:spPr>
        <p:txBody>
          <a:bodyPr wrap="square" rtlCol="0">
            <a:spAutoFit/>
          </a:bodyPr>
          <a:lstStyle/>
          <a:p>
            <a:pPr algn="ctr"/>
            <a:endParaRPr lang="cs-CZ" sz="3200" b="1" dirty="0">
              <a:solidFill>
                <a:schemeClr val="bg1"/>
              </a:solidFill>
            </a:endParaRPr>
          </a:p>
        </p:txBody>
      </p:sp>
      <p:sp>
        <p:nvSpPr>
          <p:cNvPr id="12" name="TextovéPole 2">
            <a:extLst>
              <a:ext uri="{FF2B5EF4-FFF2-40B4-BE49-F238E27FC236}">
                <a16:creationId xmlns:a16="http://schemas.microsoft.com/office/drawing/2014/main" id="{7F412186-0AA0-470D-AC97-0D53A1961BB2}"/>
              </a:ext>
            </a:extLst>
          </p:cNvPr>
          <p:cNvSpPr txBox="1"/>
          <p:nvPr/>
        </p:nvSpPr>
        <p:spPr>
          <a:xfrm>
            <a:off x="-15442" y="107921"/>
            <a:ext cx="9159442" cy="584775"/>
          </a:xfrm>
          <a:prstGeom prst="rect">
            <a:avLst/>
          </a:prstGeom>
          <a:solidFill>
            <a:schemeClr val="tx1">
              <a:lumMod val="65000"/>
              <a:lumOff val="35000"/>
            </a:schemeClr>
          </a:solidFill>
        </p:spPr>
        <p:txBody>
          <a:bodyPr wrap="square" rtlCol="0">
            <a:spAutoFit/>
          </a:bodyPr>
          <a:lstStyle/>
          <a:p>
            <a:r>
              <a:rPr lang="cs-CZ" sz="3200" dirty="0"/>
              <a:t> </a:t>
            </a:r>
            <a:r>
              <a:rPr lang="en-US" sz="3200" dirty="0">
                <a:solidFill>
                  <a:schemeClr val="bg1"/>
                </a:solidFill>
              </a:rPr>
              <a:t>SUBDUCTION MODELS WITH DEHYDRATION</a:t>
            </a:r>
            <a:endParaRPr lang="cs-CZ" sz="3200" dirty="0">
              <a:solidFill>
                <a:schemeClr val="bg1"/>
              </a:solidFill>
            </a:endParaRPr>
          </a:p>
        </p:txBody>
      </p:sp>
    </p:spTree>
    <p:extLst>
      <p:ext uri="{BB962C8B-B14F-4D97-AF65-F5344CB8AC3E}">
        <p14:creationId xmlns:p14="http://schemas.microsoft.com/office/powerpoint/2010/main" val="583624727"/>
      </p:ext>
    </p:extLst>
  </p:cSld>
  <p:clrMapOvr>
    <a:masterClrMapping/>
  </p:clrMapOvr>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7849</TotalTime>
  <Words>1533</Words>
  <Application>Microsoft Office PowerPoint</Application>
  <PresentationFormat>Předvádění na obrazovce (4:3)</PresentationFormat>
  <Paragraphs>278</Paragraphs>
  <Slides>40</Slides>
  <Notes>14</Notes>
  <HiddenSlides>0</HiddenSlides>
  <MMClips>0</MMClips>
  <ScaleCrop>false</ScaleCrop>
  <HeadingPairs>
    <vt:vector size="8" baseType="variant">
      <vt:variant>
        <vt:lpstr>Použitá písma</vt:lpstr>
      </vt:variant>
      <vt:variant>
        <vt:i4>5</vt:i4>
      </vt:variant>
      <vt:variant>
        <vt:lpstr>Motiv</vt:lpstr>
      </vt:variant>
      <vt:variant>
        <vt:i4>1</vt:i4>
      </vt:variant>
      <vt:variant>
        <vt:lpstr>Vložené servery OLE</vt:lpstr>
      </vt:variant>
      <vt:variant>
        <vt:i4>1</vt:i4>
      </vt:variant>
      <vt:variant>
        <vt:lpstr>Nadpisy snímků</vt:lpstr>
      </vt:variant>
      <vt:variant>
        <vt:i4>40</vt:i4>
      </vt:variant>
    </vt:vector>
  </HeadingPairs>
  <TitlesOfParts>
    <vt:vector size="47" baseType="lpstr">
      <vt:lpstr>Arial</vt:lpstr>
      <vt:lpstr>Calibri</vt:lpstr>
      <vt:lpstr>Symbol</vt:lpstr>
      <vt:lpstr>Tahoma</vt:lpstr>
      <vt:lpstr>Times New Roman</vt:lpstr>
      <vt:lpstr>Motiv systému Office</vt:lpstr>
      <vt:lpstr>Plot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KG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H.C.</dc:creator>
  <cp:lastModifiedBy>nobody</cp:lastModifiedBy>
  <cp:revision>502</cp:revision>
  <cp:lastPrinted>2018-04-11T20:28:48Z</cp:lastPrinted>
  <dcterms:created xsi:type="dcterms:W3CDTF">2018-01-04T16:06:55Z</dcterms:created>
  <dcterms:modified xsi:type="dcterms:W3CDTF">2023-02-27T12:08:05Z</dcterms:modified>
</cp:coreProperties>
</file>