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6" r:id="rId2"/>
    <p:sldId id="448" r:id="rId3"/>
    <p:sldId id="443" r:id="rId4"/>
    <p:sldId id="444" r:id="rId5"/>
    <p:sldId id="442" r:id="rId6"/>
    <p:sldId id="446" r:id="rId7"/>
    <p:sldId id="447" r:id="rId8"/>
    <p:sldId id="445" r:id="rId9"/>
    <p:sldId id="449" r:id="rId10"/>
    <p:sldId id="450" r:id="rId11"/>
    <p:sldId id="451" r:id="rId12"/>
    <p:sldId id="452" r:id="rId13"/>
    <p:sldId id="302" r:id="rId14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E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75" autoAdjust="0"/>
  </p:normalViewPr>
  <p:slideViewPr>
    <p:cSldViewPr>
      <p:cViewPr varScale="1">
        <p:scale>
          <a:sx n="106" d="100"/>
          <a:sy n="106" d="100"/>
        </p:scale>
        <p:origin x="116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8510694-EE0F-4102-BE0E-0D38A12A2CDF}" type="datetimeFigureOut">
              <a:rPr lang="cs-CZ"/>
              <a:pPr>
                <a:defRPr/>
              </a:pPr>
              <a:t>2.3.2018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cs-CZ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07BC676-9B4F-4658-A046-4F725BDE7DB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84608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8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AD658-B2FA-4C49-B501-E4746C29924B}" type="datetime1">
              <a:rPr lang="cs-CZ"/>
              <a:pPr>
                <a:defRPr/>
              </a:pPr>
              <a:t>2.3.2018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50FC6-CAD9-4726-AE43-C17C76ACE88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5208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1F03C-BD6D-40A2-B8F4-90E57B476CB4}" type="datetime1">
              <a:rPr lang="cs-CZ"/>
              <a:pPr>
                <a:defRPr/>
              </a:pPr>
              <a:t>2.3.2018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B2F10-D9EF-4D46-BBA3-00EE00D21DF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0652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8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12D0A-101E-4FF0-A80E-CF7FFA6E83E9}" type="datetime1">
              <a:rPr lang="cs-CZ"/>
              <a:pPr>
                <a:defRPr/>
              </a:pPr>
              <a:t>2.3.2018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9AF0A-3D16-42FD-94BC-27397DA626F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5791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E96C7-2115-4822-904C-B4217105BD89}" type="datetime1">
              <a:rPr lang="cs-CZ"/>
              <a:pPr>
                <a:defRPr/>
              </a:pPr>
              <a:t>2.3.2018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52135-9FA8-4989-A93D-7FE6EE3A999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4705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8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AA93C-A13D-4AD9-96C6-2D1C9B0C83AA}" type="datetime1">
              <a:rPr lang="cs-CZ"/>
              <a:pPr>
                <a:defRPr/>
              </a:pPr>
              <a:t>2.3.2018</a:t>
            </a:fld>
            <a:endParaRPr lang="cs-CZ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3D3EF-D519-40D2-A434-F24E877E7A9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0009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727A8-A90C-4FE4-9E48-F220BE4DB091}" type="datetime1">
              <a:rPr lang="cs-CZ"/>
              <a:pPr>
                <a:defRPr/>
              </a:pPr>
              <a:t>2.3.2018</a:t>
            </a:fld>
            <a:endParaRPr lang="cs-CZ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9BBC39-EF1C-4259-9B2F-590D482C1BF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2788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1BB13-DFE2-4D2C-9C27-C8442642B92D}" type="datetime1">
              <a:rPr lang="cs-CZ"/>
              <a:pPr>
                <a:defRPr/>
              </a:pPr>
              <a:t>2.3.2018</a:t>
            </a:fld>
            <a:endParaRPr lang="cs-CZ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AF6DE-31C8-4630-946C-8EA00A9DE11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812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09939-5783-4FC3-A18B-4FAC814DE7DE}" type="datetime1">
              <a:rPr lang="cs-CZ"/>
              <a:pPr>
                <a:defRPr/>
              </a:pPr>
              <a:t>2.3.2018</a:t>
            </a:fld>
            <a:endParaRPr lang="cs-CZ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5182B-6AF4-4270-91D5-51F0CA352D0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08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C5C87-1DDE-4CD7-A0DD-82EBA350F1B4}" type="datetime1">
              <a:rPr lang="cs-CZ"/>
              <a:pPr>
                <a:defRPr/>
              </a:pPr>
              <a:t>2.3.2018</a:t>
            </a:fld>
            <a:endParaRPr lang="cs-CZ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1DA3C-947D-4358-A6D7-DA0427565BF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1945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7B98D-3BE1-4B1F-950D-3CBDF0435A15}" type="datetime1">
              <a:rPr lang="cs-CZ"/>
              <a:pPr>
                <a:defRPr/>
              </a:pPr>
              <a:t>2.3.2018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EC304-ADB3-4073-9EDD-D128322929C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2613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23C08-AD89-46D0-859D-D14AF481A780}" type="datetime1">
              <a:rPr lang="cs-CZ"/>
              <a:pPr>
                <a:defRPr/>
              </a:pPr>
              <a:t>2.3.2018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06DE0-FB2B-4805-B5EE-59AAC6DDB6C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3426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cs-CZ" smtClean="0"/>
              <a:t>Click to edit Master text styles</a:t>
            </a:r>
          </a:p>
          <a:p>
            <a:pPr lvl="1"/>
            <a:r>
              <a:rPr lang="en-US" altLang="cs-CZ" smtClean="0"/>
              <a:t>Second level</a:t>
            </a:r>
          </a:p>
          <a:p>
            <a:pPr lvl="2"/>
            <a:r>
              <a:rPr lang="en-US" altLang="cs-CZ" smtClean="0"/>
              <a:t>Third level</a:t>
            </a:r>
          </a:p>
          <a:p>
            <a:pPr lvl="3"/>
            <a:r>
              <a:rPr lang="en-US" altLang="cs-CZ" smtClean="0"/>
              <a:t>Fourth level</a:t>
            </a:r>
          </a:p>
          <a:p>
            <a:pPr lvl="4"/>
            <a:r>
              <a:rPr lang="en-US" altLang="cs-CZ" smtClean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8DC9935-4D4D-403B-B8CD-B20207021138}" type="datetime1">
              <a:rPr lang="cs-CZ"/>
              <a:pPr>
                <a:defRPr/>
              </a:pPr>
              <a:t>2.3.2018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887C7C-C554-4388-B6EB-768A7C70698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3997" r:id="rId2"/>
    <p:sldLayoutId id="2147484005" r:id="rId3"/>
    <p:sldLayoutId id="2147483998" r:id="rId4"/>
    <p:sldLayoutId id="2147484006" r:id="rId5"/>
    <p:sldLayoutId id="2147483999" r:id="rId6"/>
    <p:sldLayoutId id="2147484000" r:id="rId7"/>
    <p:sldLayoutId id="2147484007" r:id="rId8"/>
    <p:sldLayoutId id="2147484001" r:id="rId9"/>
    <p:sldLayoutId id="2147484002" r:id="rId10"/>
    <p:sldLayoutId id="214748400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itchFamily="34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geo.mff.cuni.cz/~hallo/" TargetMode="External"/><Relationship Id="rId2" Type="http://schemas.openxmlformats.org/officeDocument/2006/relationships/hyperlink" Target="mailto:hallo@karel.troja.mff.cuni.cz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earth.org.au/codes/ParallelTempering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611560" y="4495503"/>
            <a:ext cx="7848600" cy="198336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>
                <a:solidFill>
                  <a:schemeClr val="tx1">
                    <a:lumMod val="90000"/>
                    <a:lumOff val="10000"/>
                  </a:schemeClr>
                </a:solidFill>
              </a:rPr>
              <a:t>Miroslav </a:t>
            </a:r>
            <a:r>
              <a:rPr lang="cs-CZ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Hallo</a:t>
            </a:r>
            <a:r>
              <a:rPr lang="cs-CZ" baseline="300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1</a:t>
            </a:r>
            <a:endParaRPr lang="cs-CZ" baseline="30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ja-JP" sz="1800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cs-CZ" sz="1800" baseline="300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1 </a:t>
            </a:r>
            <a:r>
              <a:rPr lang="en-US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Charles University, Faculty of Mathematics</a:t>
            </a:r>
            <a:r>
              <a:rPr lang="cs-CZ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and Physic</a:t>
            </a:r>
            <a:r>
              <a:rPr lang="cs-CZ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s, Czech Republic; </a:t>
            </a:r>
            <a:r>
              <a:rPr lang="en-US" sz="1800" dirty="0" smtClean="0">
                <a:solidFill>
                  <a:schemeClr val="tx1">
                    <a:lumMod val="90000"/>
                    <a:lumOff val="10000"/>
                  </a:schemeClr>
                </a:solidFill>
                <a:hlinkClick r:id="rId2"/>
              </a:rPr>
              <a:t>hallo@karel.troja.mff.cuni.cz</a:t>
            </a:r>
            <a:r>
              <a:rPr lang="cs-CZ" sz="18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; </a:t>
            </a:r>
            <a:r>
              <a:rPr lang="cs-CZ" sz="1800" dirty="0" smtClean="0">
                <a:solidFill>
                  <a:schemeClr val="tx1">
                    <a:lumMod val="90000"/>
                    <a:lumOff val="10000"/>
                  </a:schemeClr>
                </a:solidFill>
                <a:hlinkClick r:id="rId3"/>
              </a:rPr>
              <a:t>http</a:t>
            </a:r>
            <a:r>
              <a:rPr lang="cs-CZ" sz="1800" dirty="0">
                <a:solidFill>
                  <a:schemeClr val="tx1">
                    <a:lumMod val="90000"/>
                    <a:lumOff val="10000"/>
                  </a:schemeClr>
                </a:solidFill>
                <a:hlinkClick r:id="rId3"/>
              </a:rPr>
              <a:t>://geo.mff.cuni.cz/~hallo</a:t>
            </a:r>
            <a:r>
              <a:rPr lang="cs-CZ" sz="1800" dirty="0" smtClean="0">
                <a:solidFill>
                  <a:schemeClr val="tx1">
                    <a:lumMod val="90000"/>
                    <a:lumOff val="10000"/>
                  </a:schemeClr>
                </a:solidFill>
                <a:hlinkClick r:id="rId3"/>
              </a:rPr>
              <a:t>/</a:t>
            </a:r>
            <a:endParaRPr lang="cs-CZ" sz="1800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cs-CZ" sz="1800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cs-CZ" sz="1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cs-CZ" sz="1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2C4C6F-E129-44F9-9E36-424221F55DCB}" type="slidenum">
              <a:rPr lang="cs-CZ" smtClean="0"/>
              <a:pPr>
                <a:defRPr/>
              </a:pPr>
              <a:t>1</a:t>
            </a:fld>
            <a:endParaRPr lang="cs-CZ" dirty="0"/>
          </a:p>
        </p:txBody>
      </p:sp>
      <p:pic>
        <p:nvPicPr>
          <p:cNvPr id="1027" name="Picture 3" descr="D:\logo_MFF\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39654"/>
            <a:ext cx="1944216" cy="181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délník 6"/>
          <p:cNvSpPr/>
          <p:nvPr/>
        </p:nvSpPr>
        <p:spPr>
          <a:xfrm>
            <a:off x="611560" y="3212976"/>
            <a:ext cx="806489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916832"/>
            <a:ext cx="8172772" cy="237626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z="3200" b="1" cap="none" dirty="0" smtClean="0"/>
              <a:t>Introduction into Bayesian transdimensional inverse problems</a:t>
            </a:r>
            <a:r>
              <a:rPr lang="cs-CZ" sz="3200" dirty="0" smtClean="0"/>
              <a:t/>
            </a:r>
            <a:br>
              <a:rPr lang="cs-CZ" sz="3200" dirty="0" smtClean="0"/>
            </a:br>
            <a:endParaRPr lang="cs-CZ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975" y="682274"/>
            <a:ext cx="3086481" cy="1492602"/>
          </a:xfrm>
          <a:prstGeom prst="rect">
            <a:avLst/>
          </a:prstGeom>
        </p:spPr>
      </p:pic>
      <p:sp>
        <p:nvSpPr>
          <p:cNvPr id="13" name="Textové pole 2"/>
          <p:cNvSpPr txBox="1">
            <a:spLocks noChangeArrowheads="1"/>
          </p:cNvSpPr>
          <p:nvPr/>
        </p:nvSpPr>
        <p:spPr bwMode="auto">
          <a:xfrm>
            <a:off x="5823574" y="929354"/>
            <a:ext cx="2619281" cy="286253"/>
          </a:xfrm>
          <a:prstGeom prst="rect">
            <a:avLst/>
          </a:prstGeom>
          <a:solidFill>
            <a:srgbClr val="7E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cs-CZ" sz="1200" b="1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Department of Geophysics</a:t>
            </a:r>
            <a:r>
              <a:rPr lang="en-US" sz="1200" b="1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cs-CZ" sz="11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marL="342900" indent="-342900" eaLnBrk="1" hangingPunct="1">
              <a:lnSpc>
                <a:spcPct val="90000"/>
              </a:lnSpc>
              <a:defRPr/>
            </a:pPr>
            <a:r>
              <a:rPr lang="cs-CZ" sz="3200" b="1" dirty="0" smtClean="0"/>
              <a:t>Definition of „transdimensional“</a:t>
            </a:r>
            <a:r>
              <a:rPr lang="cs-CZ" altLang="cs-CZ" sz="3200" b="1" dirty="0" smtClean="0"/>
              <a:t/>
            </a:r>
            <a:br>
              <a:rPr lang="cs-CZ" altLang="cs-CZ" sz="3200" b="1" dirty="0" smtClean="0"/>
            </a:br>
            <a:endParaRPr lang="cs-CZ" altLang="cs-CZ" sz="3600" b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77CAD-FBF7-4628-8E51-BB4A80536F22}" type="slidenum">
              <a:rPr lang="cs-CZ" smtClean="0"/>
              <a:pPr>
                <a:defRPr/>
              </a:pPr>
              <a:t>2</a:t>
            </a:fld>
            <a:endParaRPr lang="cs-CZ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07131" y="1270035"/>
            <a:ext cx="389286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cs-CZ" sz="1800" b="1" dirty="0" smtClean="0"/>
              <a:t>S</a:t>
            </a:r>
            <a:r>
              <a:rPr lang="en-US" sz="1800" b="1" dirty="0" err="1" smtClean="0"/>
              <a:t>cience</a:t>
            </a:r>
            <a:r>
              <a:rPr lang="en-US" sz="1800" b="1" dirty="0" smtClean="0"/>
              <a:t> fiction</a:t>
            </a:r>
            <a:endParaRPr lang="cs-CZ" sz="1800" b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dirty="0" smtClean="0"/>
              <a:t>Relating </a:t>
            </a:r>
            <a:r>
              <a:rPr lang="en-US" sz="1800" dirty="0"/>
              <a:t>to a dimension other than those of the normal </a:t>
            </a:r>
            <a:r>
              <a:rPr lang="cs-CZ" sz="1800" dirty="0" smtClean="0"/>
              <a:t>3D</a:t>
            </a:r>
            <a:r>
              <a:rPr lang="en-US" sz="1800" dirty="0" smtClean="0"/>
              <a:t> world</a:t>
            </a:r>
            <a:endParaRPr lang="cs-CZ" sz="1800" dirty="0"/>
          </a:p>
          <a:p>
            <a:pPr marL="0" indent="0" algn="ctr">
              <a:spcBef>
                <a:spcPts val="0"/>
              </a:spcBef>
              <a:buNone/>
            </a:pPr>
            <a:r>
              <a:rPr lang="cs-CZ" sz="1800" dirty="0" smtClean="0"/>
              <a:t>(Time-traveling, gravity-bending)</a:t>
            </a:r>
            <a:endParaRPr lang="en-US" sz="1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005" y="1524000"/>
            <a:ext cx="3679795" cy="4698103"/>
          </a:xfrm>
          <a:prstGeom prst="rect">
            <a:avLst/>
          </a:prstGeom>
        </p:spPr>
      </p:pic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457200" y="3101720"/>
            <a:ext cx="389286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cs-CZ" sz="1800" b="1" dirty="0" smtClean="0"/>
              <a:t>Statistics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dirty="0"/>
              <a:t>Having components or subspaces of different </a:t>
            </a:r>
            <a:r>
              <a:rPr lang="en-US" sz="1800" dirty="0" smtClean="0"/>
              <a:t>dimension</a:t>
            </a:r>
            <a:endParaRPr lang="cs-CZ" sz="1800" dirty="0" smtClean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457200" y="4746029"/>
            <a:ext cx="389286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cs-CZ" sz="1800" b="1" dirty="0" smtClean="0"/>
              <a:t>Bayesian inference</a:t>
            </a:r>
          </a:p>
          <a:p>
            <a:pPr marL="0" indent="0" algn="ctr">
              <a:buNone/>
            </a:pPr>
            <a:r>
              <a:rPr lang="cs-CZ" sz="1800" dirty="0" smtClean="0"/>
              <a:t>If the number of </a:t>
            </a:r>
            <a:r>
              <a:rPr lang="en-US" sz="1800" dirty="0" smtClean="0"/>
              <a:t>dimension</a:t>
            </a:r>
            <a:r>
              <a:rPr lang="cs-CZ" sz="1800" dirty="0"/>
              <a:t> </a:t>
            </a:r>
            <a:r>
              <a:rPr lang="en-US" sz="1800" dirty="0" smtClean="0"/>
              <a:t>of </a:t>
            </a:r>
            <a:r>
              <a:rPr lang="en-US" sz="1800" dirty="0"/>
              <a:t>the</a:t>
            </a:r>
            <a:r>
              <a:rPr lang="cs-CZ" sz="1800" dirty="0"/>
              <a:t> </a:t>
            </a:r>
            <a:r>
              <a:rPr lang="en-US" sz="1800" dirty="0"/>
              <a:t>model space is itself a </a:t>
            </a:r>
            <a:r>
              <a:rPr lang="en-US" sz="1800" dirty="0" smtClean="0"/>
              <a:t>variable</a:t>
            </a:r>
            <a:r>
              <a:rPr lang="cs-CZ" sz="1800" dirty="0" smtClean="0"/>
              <a:t>.</a:t>
            </a:r>
          </a:p>
          <a:p>
            <a:pPr marL="0" indent="0" algn="ctr">
              <a:buNone/>
            </a:pPr>
            <a:r>
              <a:rPr lang="cs-CZ" sz="1800" dirty="0" smtClean="0"/>
              <a:t>(</a:t>
            </a:r>
            <a:r>
              <a:rPr lang="en-US" sz="1800" dirty="0" smtClean="0"/>
              <a:t>posterior</a:t>
            </a:r>
            <a:r>
              <a:rPr lang="cs-CZ" sz="1800" dirty="0" smtClean="0"/>
              <a:t> PDF i</a:t>
            </a:r>
            <a:r>
              <a:rPr lang="en-US" sz="1800" dirty="0" smtClean="0"/>
              <a:t>s a</a:t>
            </a:r>
            <a:r>
              <a:rPr lang="cs-CZ" sz="1800" dirty="0" smtClean="0"/>
              <a:t> </a:t>
            </a:r>
            <a:r>
              <a:rPr lang="en-US" sz="1800" dirty="0" err="1" smtClean="0"/>
              <a:t>transdimensional</a:t>
            </a:r>
            <a:r>
              <a:rPr lang="cs-CZ" sz="1800" dirty="0"/>
              <a:t> </a:t>
            </a:r>
            <a:r>
              <a:rPr lang="en-US" sz="1800" dirty="0" smtClean="0"/>
              <a:t>function</a:t>
            </a:r>
            <a:r>
              <a:rPr lang="cs-CZ" sz="1800" dirty="0" smtClean="0"/>
              <a:t>)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79237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marL="342900" indent="-342900" eaLnBrk="1" hangingPunct="1">
              <a:lnSpc>
                <a:spcPct val="90000"/>
              </a:lnSpc>
              <a:defRPr/>
            </a:pPr>
            <a:r>
              <a:rPr lang="cs-CZ" sz="3200" b="1" dirty="0" smtClean="0"/>
              <a:t>Motivation</a:t>
            </a:r>
            <a:r>
              <a:rPr lang="cs-CZ" altLang="cs-CZ" sz="3200" b="1" dirty="0" smtClean="0"/>
              <a:t/>
            </a:r>
            <a:br>
              <a:rPr lang="cs-CZ" altLang="cs-CZ" sz="3200" b="1" dirty="0" smtClean="0"/>
            </a:br>
            <a:endParaRPr lang="cs-CZ" altLang="cs-CZ" sz="3600" b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77CAD-FBF7-4628-8E51-BB4A80536F22}" type="slidenum">
              <a:rPr lang="cs-CZ" smtClean="0"/>
              <a:pPr>
                <a:defRPr/>
              </a:pPr>
              <a:t>3</a:t>
            </a:fld>
            <a:endParaRPr lang="cs-CZ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95536" y="1268760"/>
            <a:ext cx="8352928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285750"/>
            <a:r>
              <a:rPr lang="cs-CZ" sz="1800" dirty="0" smtClean="0"/>
              <a:t>„</a:t>
            </a:r>
            <a:r>
              <a:rPr lang="en-US" sz="1800" i="1" dirty="0" smtClean="0"/>
              <a:t>With </a:t>
            </a:r>
            <a:r>
              <a:rPr lang="en-US" sz="1800" i="1" dirty="0"/>
              <a:t>four parameters I can fit an elephant, and with five I can make him wiggle his trunk</a:t>
            </a:r>
            <a:r>
              <a:rPr lang="en-US" sz="1800" i="1" dirty="0" smtClean="0"/>
              <a:t>.</a:t>
            </a:r>
            <a:r>
              <a:rPr lang="cs-CZ" sz="1800" dirty="0"/>
              <a:t>“ (John von Neumann</a:t>
            </a:r>
            <a:r>
              <a:rPr lang="cs-CZ" sz="1800" dirty="0" smtClean="0"/>
              <a:t>)</a:t>
            </a:r>
          </a:p>
          <a:p>
            <a:pPr marL="541337" lvl="1" indent="0">
              <a:spcBef>
                <a:spcPts val="1200"/>
              </a:spcBef>
              <a:buNone/>
            </a:pPr>
            <a:r>
              <a:rPr lang="en-US" sz="1400" dirty="0" smtClean="0"/>
              <a:t>By </a:t>
            </a:r>
            <a:r>
              <a:rPr lang="en-US" sz="1400" dirty="0"/>
              <a:t>this he meant that one should not be impressed when a complex model fits a data set well. With enough parameters, you can fit any data set.</a:t>
            </a:r>
            <a:endParaRPr lang="cs-CZ" sz="1400" dirty="0" smtClean="0"/>
          </a:p>
          <a:p>
            <a:pPr marL="266700" indent="0">
              <a:buNone/>
            </a:pPr>
            <a:endParaRPr lang="cs-CZ" sz="1800" dirty="0" smtClean="0"/>
          </a:p>
          <a:p>
            <a:pPr marL="266700" indent="0">
              <a:buNone/>
            </a:pPr>
            <a:endParaRPr lang="cs-CZ" sz="1800" dirty="0" smtClean="0"/>
          </a:p>
          <a:p>
            <a:pPr marL="552450" indent="-285750"/>
            <a:r>
              <a:rPr lang="cs-CZ" sz="1800" i="1" dirty="0"/>
              <a:t>„</a:t>
            </a:r>
            <a:r>
              <a:rPr lang="en-US" sz="1800" i="1" dirty="0"/>
              <a:t>Make everything as simple as possible, but not simpler</a:t>
            </a:r>
            <a:r>
              <a:rPr lang="cs-CZ" sz="1800" i="1" dirty="0"/>
              <a:t>.“ </a:t>
            </a:r>
            <a:r>
              <a:rPr lang="cs-CZ" sz="1800" dirty="0"/>
              <a:t> (Einstein)</a:t>
            </a:r>
          </a:p>
          <a:p>
            <a:pPr marL="541337" lvl="1" indent="0">
              <a:spcBef>
                <a:spcPts val="1200"/>
              </a:spcBef>
              <a:buNone/>
            </a:pPr>
            <a:r>
              <a:rPr lang="en-US" sz="1400" dirty="0"/>
              <a:t>He was paraphrasing Occam's Razor</a:t>
            </a:r>
            <a:r>
              <a:rPr lang="cs-CZ" sz="1400" dirty="0"/>
              <a:t> (</a:t>
            </a:r>
            <a:r>
              <a:rPr lang="en-US" sz="1400" dirty="0"/>
              <a:t>philosopher</a:t>
            </a:r>
            <a:r>
              <a:rPr lang="cs-CZ" sz="1400" dirty="0"/>
              <a:t> from 14th sentury)</a:t>
            </a:r>
            <a:r>
              <a:rPr lang="en-US" sz="1400" dirty="0"/>
              <a:t>. In other words, the best theory (in science or philosophy) is the simplest one that still explains observations.</a:t>
            </a:r>
            <a:endParaRPr lang="cs-CZ" sz="1400" dirty="0"/>
          </a:p>
          <a:p>
            <a:pPr marL="266700" indent="0">
              <a:buNone/>
            </a:pPr>
            <a:endParaRPr lang="cs-CZ" sz="1800" dirty="0" smtClean="0"/>
          </a:p>
          <a:p>
            <a:pPr marL="266700" indent="0">
              <a:buNone/>
            </a:pPr>
            <a:endParaRPr lang="cs-CZ" sz="1800" dirty="0" smtClean="0"/>
          </a:p>
          <a:p>
            <a:pPr marL="552450" indent="-285750"/>
            <a:r>
              <a:rPr lang="en-US" sz="1800" dirty="0" smtClean="0"/>
              <a:t>Is </a:t>
            </a:r>
            <a:r>
              <a:rPr lang="en-US" sz="1800" dirty="0"/>
              <a:t>it possible to use the data to decide how to parametrize the </a:t>
            </a:r>
            <a:r>
              <a:rPr lang="en-US" sz="1800" dirty="0" smtClean="0"/>
              <a:t>model?</a:t>
            </a:r>
            <a:r>
              <a:rPr lang="cs-CZ" sz="1800" dirty="0" smtClean="0"/>
              <a:t> Parametrize it simple as possible, but not simpler?</a:t>
            </a:r>
          </a:p>
          <a:p>
            <a:pPr marL="541337" lvl="1" indent="0">
              <a:spcBef>
                <a:spcPts val="1200"/>
              </a:spcBef>
              <a:buNone/>
            </a:pPr>
            <a:r>
              <a:rPr lang="cs-CZ" sz="1400" dirty="0" smtClean="0">
                <a:sym typeface="Wingdings" panose="05000000000000000000" pitchFamily="2" charset="2"/>
              </a:rPr>
              <a:t> Transdimensional (trans-D) inversions alow </a:t>
            </a:r>
            <a:r>
              <a:rPr lang="en-US" sz="1400" dirty="0" smtClean="0"/>
              <a:t>self-adjusted </a:t>
            </a:r>
            <a:r>
              <a:rPr lang="en-US" sz="1400" dirty="0"/>
              <a:t>dynamic variations in the model space </a:t>
            </a:r>
            <a:r>
              <a:rPr lang="cs-CZ" sz="1400" dirty="0" smtClean="0"/>
              <a:t>(trans-D models) </a:t>
            </a:r>
            <a:r>
              <a:rPr lang="en-US" sz="1400" dirty="0" smtClean="0"/>
              <a:t>driven </a:t>
            </a:r>
            <a:r>
              <a:rPr lang="en-US" sz="1400" dirty="0"/>
              <a:t>by </a:t>
            </a:r>
            <a:r>
              <a:rPr lang="en-US" sz="1400" dirty="0" smtClean="0"/>
              <a:t>data</a:t>
            </a:r>
            <a:r>
              <a:rPr lang="cs-CZ" sz="1400" dirty="0" smtClean="0"/>
              <a:t>.</a:t>
            </a:r>
            <a:endParaRPr lang="en-US" sz="1400" dirty="0" smtClean="0"/>
          </a:p>
          <a:p>
            <a:pPr marL="266700" indent="0">
              <a:buFont typeface="Arial" charset="0"/>
              <a:buNone/>
            </a:pPr>
            <a:endParaRPr lang="en-US" sz="1800" dirty="0" smtClean="0"/>
          </a:p>
          <a:p>
            <a:pPr marL="266700" indent="0">
              <a:buFont typeface="Arial" charset="0"/>
              <a:buNone/>
            </a:pPr>
            <a:endParaRPr lang="en-US" sz="1800" dirty="0" smtClean="0"/>
          </a:p>
          <a:p>
            <a:pPr marL="0" indent="0">
              <a:buFont typeface="Arial" charset="0"/>
              <a:buNone/>
            </a:pPr>
            <a:endParaRPr lang="cs-CZ" sz="1800" dirty="0" smtClean="0"/>
          </a:p>
          <a:p>
            <a:pPr marL="552450" indent="-285750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44297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marL="342900" indent="-342900" eaLnBrk="1" hangingPunct="1">
              <a:lnSpc>
                <a:spcPct val="90000"/>
              </a:lnSpc>
              <a:defRPr/>
            </a:pPr>
            <a:r>
              <a:rPr lang="cs-CZ" sz="3200" b="1" dirty="0" smtClean="0"/>
              <a:t>Motivation – possible applications</a:t>
            </a:r>
            <a:r>
              <a:rPr lang="cs-CZ" altLang="cs-CZ" sz="3200" b="1" dirty="0" smtClean="0"/>
              <a:t/>
            </a:r>
            <a:br>
              <a:rPr lang="cs-CZ" altLang="cs-CZ" sz="3200" b="1" dirty="0" smtClean="0"/>
            </a:br>
            <a:endParaRPr lang="cs-CZ" altLang="cs-CZ" sz="3600" b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77CAD-FBF7-4628-8E51-BB4A80536F22}" type="slidenum">
              <a:rPr lang="cs-CZ" smtClean="0"/>
              <a:pPr>
                <a:defRPr/>
              </a:pPr>
              <a:t>4</a:t>
            </a:fld>
            <a:endParaRPr lang="cs-CZ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95536" y="1268760"/>
            <a:ext cx="2267744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cs-CZ" sz="1800" dirty="0"/>
              <a:t>R</a:t>
            </a:r>
            <a:r>
              <a:rPr lang="cs-CZ" sz="1800" dirty="0" smtClean="0"/>
              <a:t>eceiver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cs-CZ" sz="1800" dirty="0" smtClean="0"/>
              <a:t>functions</a:t>
            </a:r>
            <a:endParaRPr lang="en-US" sz="1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2132856"/>
            <a:ext cx="1642492" cy="16379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7280"/>
          <a:stretch/>
        </p:blipFill>
        <p:spPr>
          <a:xfrm>
            <a:off x="76762" y="1951317"/>
            <a:ext cx="2622924" cy="3277883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341622" y="1268760"/>
            <a:ext cx="2267744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cs-CZ" sz="1800" dirty="0" smtClean="0"/>
              <a:t>Irregular </a:t>
            </a:r>
            <a:r>
              <a:rPr lang="cs-CZ" sz="1800" dirty="0"/>
              <a:t>spatial </a:t>
            </a:r>
            <a:r>
              <a:rPr lang="cs-CZ" sz="1800" dirty="0" smtClean="0"/>
              <a:t>parametrizations</a:t>
            </a:r>
            <a:endParaRPr lang="en-US" sz="1800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324557" y="1268760"/>
            <a:ext cx="2267744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cs-CZ" sz="1800" dirty="0" smtClean="0"/>
              <a:t>P</a:t>
            </a:r>
            <a:r>
              <a:rPr lang="en-US" sz="1800" dirty="0" err="1" smtClean="0"/>
              <a:t>olynomial</a:t>
            </a:r>
            <a:r>
              <a:rPr lang="cs-CZ" sz="1800" dirty="0" smtClean="0"/>
              <a:t> order to fit data</a:t>
            </a:r>
            <a:endParaRPr lang="en-US" sz="18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9708" y="4139686"/>
            <a:ext cx="2411572" cy="25450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567" y="2017449"/>
            <a:ext cx="2685724" cy="18665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557" y="3939859"/>
            <a:ext cx="2362243" cy="274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8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467544" y="548680"/>
            <a:ext cx="8229600" cy="990600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marL="342900" indent="-342900" eaLnBrk="1" hangingPunct="1">
              <a:lnSpc>
                <a:spcPct val="90000"/>
              </a:lnSpc>
              <a:defRPr/>
            </a:pPr>
            <a:r>
              <a:rPr lang="cs-CZ" sz="2800" b="1" dirty="0" smtClean="0"/>
              <a:t>R</a:t>
            </a:r>
            <a:r>
              <a:rPr lang="en-US" sz="2800" b="1" dirty="0" err="1" smtClean="0"/>
              <a:t>eferences</a:t>
            </a:r>
            <a:r>
              <a:rPr lang="cs-CZ" altLang="cs-CZ" sz="3200" b="1" dirty="0" smtClean="0"/>
              <a:t/>
            </a:r>
            <a:br>
              <a:rPr lang="cs-CZ" altLang="cs-CZ" sz="3200" b="1" dirty="0" smtClean="0"/>
            </a:br>
            <a:endParaRPr lang="cs-CZ" altLang="cs-CZ" sz="3600" b="1" dirty="0" smtClean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67544" y="1044978"/>
            <a:ext cx="8496175" cy="5624382"/>
          </a:xfrm>
        </p:spPr>
        <p:txBody>
          <a:bodyPr numCol="1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dirty="0" smtClean="0">
                <a:solidFill>
                  <a:srgbClr val="FF0000"/>
                </a:solidFill>
              </a:rPr>
              <a:t>Trans-D classic literature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050" dirty="0"/>
              <a:t>Geyer, C</a:t>
            </a:r>
            <a:r>
              <a:rPr lang="cs-CZ" sz="1050" dirty="0"/>
              <a:t>., </a:t>
            </a:r>
            <a:r>
              <a:rPr lang="en-US" sz="1050" dirty="0"/>
              <a:t>Moller, J., 1994. Simulation procedures and likelihood inference</a:t>
            </a:r>
            <a:r>
              <a:rPr lang="cs-CZ" sz="1050" dirty="0"/>
              <a:t> </a:t>
            </a:r>
            <a:r>
              <a:rPr lang="en-US" sz="1050" dirty="0"/>
              <a:t>for spatial point processes, </a:t>
            </a:r>
            <a:r>
              <a:rPr lang="en-US" sz="1050" i="1" dirty="0"/>
              <a:t>Scandinavian Journal of Statistics, </a:t>
            </a:r>
            <a:r>
              <a:rPr lang="en-US" sz="1050" b="1" dirty="0"/>
              <a:t>21</a:t>
            </a:r>
            <a:r>
              <a:rPr lang="en-US" sz="1050" dirty="0"/>
              <a:t> (4),</a:t>
            </a:r>
            <a:r>
              <a:rPr lang="en-US" sz="1050" b="1" dirty="0"/>
              <a:t> </a:t>
            </a:r>
            <a:r>
              <a:rPr lang="en-US" sz="1050" dirty="0"/>
              <a:t>359–373.</a:t>
            </a:r>
            <a:endParaRPr lang="cs-CZ" sz="105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050" dirty="0"/>
              <a:t>Green, P.J., 1995. Reversible jump Markov chain Monte Carlo computation and</a:t>
            </a:r>
            <a:r>
              <a:rPr lang="cs-CZ" sz="1050" dirty="0"/>
              <a:t> </a:t>
            </a:r>
            <a:r>
              <a:rPr lang="en-US" sz="1050" dirty="0"/>
              <a:t>Bayesian model determination</a:t>
            </a:r>
            <a:r>
              <a:rPr lang="cs-CZ" sz="1050" dirty="0"/>
              <a:t>,</a:t>
            </a:r>
            <a:r>
              <a:rPr lang="en-US" sz="1050" dirty="0"/>
              <a:t> </a:t>
            </a:r>
            <a:r>
              <a:rPr lang="en-US" sz="1050" i="1" dirty="0" err="1"/>
              <a:t>Biometrika</a:t>
            </a:r>
            <a:r>
              <a:rPr lang="cs-CZ" sz="1050" dirty="0"/>
              <a:t>,</a:t>
            </a:r>
            <a:r>
              <a:rPr lang="en-US" sz="1050" dirty="0"/>
              <a:t> </a:t>
            </a:r>
            <a:r>
              <a:rPr lang="en-US" sz="1050" b="1" dirty="0"/>
              <a:t>82</a:t>
            </a:r>
            <a:r>
              <a:rPr lang="en-US" sz="1050" dirty="0"/>
              <a:t> (4), 711–732.</a:t>
            </a:r>
            <a:endParaRPr lang="cs-CZ" sz="105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050" dirty="0"/>
              <a:t>Green, P.J., 2003. Trans-dimensional Markov chain Monte Carlo, </a:t>
            </a:r>
            <a:r>
              <a:rPr lang="cs-CZ" sz="1050" dirty="0"/>
              <a:t>in</a:t>
            </a:r>
            <a:r>
              <a:rPr lang="en-US" sz="1050" dirty="0"/>
              <a:t> </a:t>
            </a:r>
            <a:r>
              <a:rPr lang="en-US" sz="1050" i="1" dirty="0"/>
              <a:t>Highly</a:t>
            </a:r>
            <a:r>
              <a:rPr lang="cs-CZ" sz="1050" i="1" dirty="0"/>
              <a:t> </a:t>
            </a:r>
            <a:r>
              <a:rPr lang="en-US" sz="1050" i="1" dirty="0"/>
              <a:t>Structured Stochastic Systems</a:t>
            </a:r>
            <a:r>
              <a:rPr lang="en-US" sz="1050" dirty="0"/>
              <a:t>, pp. 179–198, Oxford Statistical Science</a:t>
            </a:r>
            <a:r>
              <a:rPr lang="cs-CZ" sz="1050" dirty="0"/>
              <a:t> </a:t>
            </a:r>
            <a:r>
              <a:rPr lang="en-US" sz="1050" dirty="0"/>
              <a:t>Series, Oxford University Press</a:t>
            </a:r>
            <a:r>
              <a:rPr lang="en-US" sz="1050" dirty="0" smtClean="0"/>
              <a:t>.</a:t>
            </a:r>
            <a:endParaRPr lang="cs-CZ" sz="1050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dirty="0" smtClean="0">
                <a:solidFill>
                  <a:srgbClr val="FF0000"/>
                </a:solidFill>
              </a:rPr>
              <a:t>Probability of trans-D jump (</a:t>
            </a:r>
            <a:r>
              <a:rPr lang="cs-CZ" sz="1050" dirty="0">
                <a:solidFill>
                  <a:srgbClr val="FF0000"/>
                </a:solidFill>
              </a:rPr>
              <a:t>U</a:t>
            </a:r>
            <a:r>
              <a:rPr lang="en-US" sz="1050" dirty="0">
                <a:solidFill>
                  <a:srgbClr val="FF0000"/>
                </a:solidFill>
              </a:rPr>
              <a:t>se the data to decide how to parametrize the </a:t>
            </a:r>
            <a:r>
              <a:rPr lang="en-US" sz="1050" dirty="0" smtClean="0">
                <a:solidFill>
                  <a:srgbClr val="FF0000"/>
                </a:solidFill>
              </a:rPr>
              <a:t>model</a:t>
            </a:r>
            <a:r>
              <a:rPr lang="cs-CZ" sz="1050" dirty="0" smtClean="0">
                <a:solidFill>
                  <a:srgbClr val="FF0000"/>
                </a:solidFill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t-IT" sz="1050" dirty="0" smtClean="0"/>
              <a:t>Malinverno, A., 2002. Parsimonious Bayesian Markov chain Monte Carlo inversion</a:t>
            </a:r>
            <a:r>
              <a:rPr lang="cs-CZ" sz="1050" dirty="0" smtClean="0"/>
              <a:t> </a:t>
            </a:r>
            <a:r>
              <a:rPr lang="en-US" sz="1050" dirty="0" smtClean="0"/>
              <a:t>in a non linear geophysical problem. </a:t>
            </a:r>
            <a:r>
              <a:rPr lang="en-US" sz="1050" i="1" dirty="0" smtClean="0"/>
              <a:t>Geophysical Journal International</a:t>
            </a:r>
            <a:r>
              <a:rPr lang="cs-CZ" sz="1050" dirty="0" smtClean="0"/>
              <a:t>, </a:t>
            </a:r>
            <a:r>
              <a:rPr lang="en-US" sz="1050" b="1" dirty="0" smtClean="0"/>
              <a:t>151</a:t>
            </a:r>
            <a:r>
              <a:rPr lang="en-US" sz="1050" dirty="0" smtClean="0"/>
              <a:t>,</a:t>
            </a:r>
            <a:r>
              <a:rPr lang="cs-CZ" sz="1050" dirty="0" smtClean="0"/>
              <a:t> </a:t>
            </a:r>
            <a:r>
              <a:rPr lang="en-US" sz="1050" dirty="0" smtClean="0"/>
              <a:t>675–688.</a:t>
            </a:r>
            <a:endParaRPr lang="cs-CZ" sz="1050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dirty="0" smtClean="0">
                <a:solidFill>
                  <a:srgbClr val="FF0000"/>
                </a:solidFill>
              </a:rPr>
              <a:t>Trans-D </a:t>
            </a:r>
            <a:r>
              <a:rPr lang="cs-CZ" sz="1050" dirty="0">
                <a:solidFill>
                  <a:srgbClr val="FF0000"/>
                </a:solidFill>
              </a:rPr>
              <a:t>in Parallel Tempering</a:t>
            </a:r>
            <a:endParaRPr lang="cs-CZ" sz="105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050" dirty="0"/>
              <a:t>Jasra, A., Stephens, D.A., Holmes, C.C., 2007. Population-based reversible jump Markov chain Monte Carlo, </a:t>
            </a:r>
            <a:r>
              <a:rPr lang="cs-CZ" sz="1050" i="1" dirty="0"/>
              <a:t>Biometrika</a:t>
            </a:r>
            <a:r>
              <a:rPr lang="cs-CZ" sz="1050" dirty="0"/>
              <a:t>, </a:t>
            </a:r>
            <a:r>
              <a:rPr lang="cs-CZ" sz="1050" b="1" dirty="0"/>
              <a:t>94 </a:t>
            </a:r>
            <a:r>
              <a:rPr lang="cs-CZ" sz="1050" dirty="0"/>
              <a:t>(4), 787–807, doi:10.1093/biomet/asm069.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050" dirty="0" err="1"/>
              <a:t>Sambridge</a:t>
            </a:r>
            <a:r>
              <a:rPr lang="en-US" sz="1050" dirty="0"/>
              <a:t>, M.,</a:t>
            </a:r>
            <a:r>
              <a:rPr lang="cs-CZ" sz="1050" dirty="0"/>
              <a:t> 2014. </a:t>
            </a:r>
            <a:r>
              <a:rPr lang="en-US" sz="1050" dirty="0"/>
              <a:t>A Parallel Tempering algorithm for probabilistic sampling and multimodal optimization</a:t>
            </a:r>
            <a:r>
              <a:rPr lang="cs-CZ" sz="1050" dirty="0"/>
              <a:t>, </a:t>
            </a:r>
            <a:r>
              <a:rPr lang="cs-CZ" sz="1050" i="1" dirty="0"/>
              <a:t>Geophysical Journal International</a:t>
            </a:r>
            <a:r>
              <a:rPr lang="cs-CZ" sz="1050" dirty="0"/>
              <a:t>, </a:t>
            </a:r>
            <a:r>
              <a:rPr lang="cs-CZ" sz="1050" b="1" dirty="0"/>
              <a:t>196</a:t>
            </a:r>
            <a:r>
              <a:rPr lang="cs-CZ" sz="1050" dirty="0"/>
              <a:t>, 357-374, doi:10.1093/gji/ggt342</a:t>
            </a:r>
            <a:r>
              <a:rPr lang="cs-CZ" sz="1050" dirty="0" smtClean="0"/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dirty="0">
                <a:solidFill>
                  <a:srgbClr val="FF0000"/>
                </a:solidFill>
              </a:rPr>
              <a:t>Trans-D general review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050" dirty="0"/>
              <a:t>Gallagher, K., Charvin, K., Nielsen, S., Sambridge, M., Stephenson, J., 2009. Markov chain Monte Carlo (McMC) sampling methods to determine optimal models,model resolution and model choice for earth science problems, </a:t>
            </a:r>
            <a:r>
              <a:rPr lang="cs-CZ" sz="1050" i="1" dirty="0"/>
              <a:t>Marine and Petroleum Geology</a:t>
            </a:r>
            <a:r>
              <a:rPr lang="cs-CZ" sz="1050" dirty="0"/>
              <a:t>, </a:t>
            </a:r>
            <a:r>
              <a:rPr lang="cs-CZ" sz="1050" b="1" dirty="0"/>
              <a:t>26</a:t>
            </a:r>
            <a:r>
              <a:rPr lang="cs-CZ" sz="1050" dirty="0"/>
              <a:t>, 525–535.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050" dirty="0"/>
              <a:t>Sisson, S.</a:t>
            </a:r>
            <a:r>
              <a:rPr lang="cs-CZ" sz="1050" dirty="0"/>
              <a:t>,</a:t>
            </a:r>
            <a:r>
              <a:rPr lang="en-US" sz="1050" dirty="0"/>
              <a:t> 2005</a:t>
            </a:r>
            <a:r>
              <a:rPr lang="cs-CZ" sz="1050" dirty="0"/>
              <a:t>.</a:t>
            </a:r>
            <a:r>
              <a:rPr lang="en-US" sz="1050" dirty="0"/>
              <a:t> </a:t>
            </a:r>
            <a:r>
              <a:rPr lang="en-US" sz="1050" dirty="0" err="1"/>
              <a:t>Transdimensional</a:t>
            </a:r>
            <a:r>
              <a:rPr lang="en-US" sz="1050" dirty="0"/>
              <a:t> Markov chains: A decade of progress</a:t>
            </a:r>
            <a:r>
              <a:rPr lang="cs-CZ" sz="1050" dirty="0"/>
              <a:t> </a:t>
            </a:r>
            <a:r>
              <a:rPr lang="en-US" sz="1050" dirty="0"/>
              <a:t>and future perspectives, </a:t>
            </a:r>
            <a:r>
              <a:rPr lang="en-US" sz="1050" i="1" dirty="0"/>
              <a:t>Journal of the American Statistical Association</a:t>
            </a:r>
            <a:r>
              <a:rPr lang="en-US" sz="1050" dirty="0"/>
              <a:t>, </a:t>
            </a:r>
            <a:r>
              <a:rPr lang="en-US" sz="1050" b="1" dirty="0"/>
              <a:t>100</a:t>
            </a:r>
            <a:r>
              <a:rPr lang="cs-CZ" sz="1050" b="1" dirty="0"/>
              <a:t> </a:t>
            </a:r>
            <a:r>
              <a:rPr lang="en-US" sz="1050" dirty="0"/>
              <a:t>(471), 1077–1090</a:t>
            </a:r>
            <a:r>
              <a:rPr lang="cs-CZ" sz="1050" dirty="0"/>
              <a:t>, doi:10.1198/016214505000000664.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050" dirty="0" err="1"/>
              <a:t>Sambridge</a:t>
            </a:r>
            <a:r>
              <a:rPr lang="en-US" sz="1050" dirty="0"/>
              <a:t>, M., Gallagher, K., Jackson, A.</a:t>
            </a:r>
            <a:r>
              <a:rPr lang="cs-CZ" sz="1050" dirty="0"/>
              <a:t>,</a:t>
            </a:r>
            <a:r>
              <a:rPr lang="en-US" sz="1050" dirty="0"/>
              <a:t> </a:t>
            </a:r>
            <a:r>
              <a:rPr lang="en-US" sz="1050" dirty="0" err="1"/>
              <a:t>Rickwood</a:t>
            </a:r>
            <a:r>
              <a:rPr lang="en-US" sz="1050" dirty="0"/>
              <a:t>, P., 2006. </a:t>
            </a:r>
            <a:r>
              <a:rPr lang="en-US" sz="1050" dirty="0" err="1"/>
              <a:t>Transdimensional</a:t>
            </a:r>
            <a:r>
              <a:rPr lang="cs-CZ" sz="1050" dirty="0"/>
              <a:t> </a:t>
            </a:r>
            <a:r>
              <a:rPr lang="en-US" sz="1050" dirty="0"/>
              <a:t>inverse problems, model comparison and the evidence,</a:t>
            </a:r>
            <a:r>
              <a:rPr lang="cs-CZ" sz="1050" dirty="0"/>
              <a:t> </a:t>
            </a:r>
            <a:r>
              <a:rPr lang="en-US" sz="1050" i="1" dirty="0"/>
              <a:t>Geophysical Journal International</a:t>
            </a:r>
            <a:r>
              <a:rPr lang="en-US" sz="1050" dirty="0"/>
              <a:t>, </a:t>
            </a:r>
            <a:r>
              <a:rPr lang="en-US" sz="1050" b="1" dirty="0"/>
              <a:t>167</a:t>
            </a:r>
            <a:r>
              <a:rPr lang="en-US" sz="1050" dirty="0"/>
              <a:t>, 528–542</a:t>
            </a:r>
            <a:r>
              <a:rPr lang="cs-CZ" sz="1050" dirty="0"/>
              <a:t>, </a:t>
            </a:r>
            <a:r>
              <a:rPr lang="en-US" sz="1050" dirty="0" err="1"/>
              <a:t>doi</a:t>
            </a:r>
            <a:r>
              <a:rPr lang="en-US" sz="1050" dirty="0"/>
              <a:t>: 10.1111/j.1365-246X.2006.03155.x</a:t>
            </a:r>
            <a:r>
              <a:rPr lang="en-US" sz="1050" dirty="0" smtClean="0"/>
              <a:t>.</a:t>
            </a:r>
            <a:endParaRPr lang="cs-CZ" sz="1050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dirty="0">
                <a:solidFill>
                  <a:srgbClr val="FF0000"/>
                </a:solidFill>
              </a:rPr>
              <a:t>Trans-D </a:t>
            </a:r>
            <a:r>
              <a:rPr lang="cs-CZ" sz="1050" dirty="0" smtClean="0">
                <a:solidFill>
                  <a:srgbClr val="FF0000"/>
                </a:solidFill>
              </a:rPr>
              <a:t>applications</a:t>
            </a:r>
            <a:endParaRPr lang="cs-CZ" sz="105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050" dirty="0" err="1" smtClean="0"/>
              <a:t>Bodin</a:t>
            </a:r>
            <a:r>
              <a:rPr lang="en-US" sz="1050" dirty="0"/>
              <a:t>, T., </a:t>
            </a:r>
            <a:r>
              <a:rPr lang="en-US" sz="1050" dirty="0" err="1"/>
              <a:t>Sambridge</a:t>
            </a:r>
            <a:r>
              <a:rPr lang="en-US" sz="1050" dirty="0"/>
              <a:t>, M., </a:t>
            </a:r>
            <a:r>
              <a:rPr lang="en-US" sz="1050" dirty="0" err="1" smtClean="0"/>
              <a:t>Tkal</a:t>
            </a:r>
            <a:r>
              <a:rPr lang="cs-CZ" sz="1050" dirty="0"/>
              <a:t>č</a:t>
            </a:r>
            <a:r>
              <a:rPr lang="en-US" sz="1050" dirty="0" err="1" smtClean="0"/>
              <a:t>i</a:t>
            </a:r>
            <a:r>
              <a:rPr lang="cs-CZ" sz="1050" dirty="0" smtClean="0"/>
              <a:t>ć</a:t>
            </a:r>
            <a:r>
              <a:rPr lang="en-US" sz="1050" dirty="0" smtClean="0"/>
              <a:t>, </a:t>
            </a:r>
            <a:r>
              <a:rPr lang="en-US" sz="1050" dirty="0"/>
              <a:t>H., </a:t>
            </a:r>
            <a:r>
              <a:rPr lang="en-US" sz="1050" dirty="0" err="1"/>
              <a:t>Arroucau</a:t>
            </a:r>
            <a:r>
              <a:rPr lang="en-US" sz="1050" dirty="0"/>
              <a:t>, P., Gallagher, </a:t>
            </a:r>
            <a:r>
              <a:rPr lang="en-US" sz="1050" dirty="0" smtClean="0"/>
              <a:t>K.</a:t>
            </a:r>
            <a:r>
              <a:rPr lang="cs-CZ" sz="1050" dirty="0" smtClean="0"/>
              <a:t>, </a:t>
            </a:r>
            <a:r>
              <a:rPr lang="en-US" sz="1050" dirty="0" smtClean="0"/>
              <a:t>Rawlinson</a:t>
            </a:r>
            <a:r>
              <a:rPr lang="en-US" sz="1050" dirty="0"/>
              <a:t>, N., 2012. </a:t>
            </a:r>
            <a:r>
              <a:rPr lang="en-US" sz="1050" dirty="0" err="1"/>
              <a:t>Transdimensional</a:t>
            </a:r>
            <a:r>
              <a:rPr lang="en-US" sz="1050" dirty="0"/>
              <a:t> inversion of receiver </a:t>
            </a:r>
            <a:r>
              <a:rPr lang="en-US" sz="1050" dirty="0" smtClean="0"/>
              <a:t>functions</a:t>
            </a:r>
            <a:r>
              <a:rPr lang="cs-CZ" sz="1050" dirty="0" smtClean="0"/>
              <a:t> </a:t>
            </a:r>
            <a:r>
              <a:rPr lang="en-US" sz="1050" dirty="0" smtClean="0"/>
              <a:t>and </a:t>
            </a:r>
            <a:r>
              <a:rPr lang="en-US" sz="1050" dirty="0"/>
              <a:t>surface wave dispersion, </a:t>
            </a:r>
            <a:r>
              <a:rPr lang="en-US" sz="1050" i="1" dirty="0"/>
              <a:t>Journal of Geophysical Research, </a:t>
            </a:r>
            <a:r>
              <a:rPr lang="en-US" sz="1050" b="1" dirty="0"/>
              <a:t>117, </a:t>
            </a:r>
            <a:r>
              <a:rPr lang="en-US" sz="1050" dirty="0" smtClean="0"/>
              <a:t>B02301,</a:t>
            </a:r>
            <a:r>
              <a:rPr lang="cs-CZ" sz="1050" dirty="0" smtClean="0"/>
              <a:t> </a:t>
            </a:r>
            <a:r>
              <a:rPr lang="en-US" sz="1050" dirty="0" smtClean="0"/>
              <a:t>doi:10.1029/2011JB008560.</a:t>
            </a:r>
            <a:endParaRPr lang="cs-CZ" sz="105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050" dirty="0" err="1" smtClean="0"/>
              <a:t>Dettmer</a:t>
            </a:r>
            <a:r>
              <a:rPr lang="en-US" sz="1050" dirty="0"/>
              <a:t>, J., </a:t>
            </a:r>
            <a:r>
              <a:rPr lang="en-US" sz="1050" dirty="0" err="1"/>
              <a:t>Dosso</a:t>
            </a:r>
            <a:r>
              <a:rPr lang="en-US" sz="1050" dirty="0"/>
              <a:t>, S.E</a:t>
            </a:r>
            <a:r>
              <a:rPr lang="en-US" sz="1050" dirty="0" smtClean="0"/>
              <a:t>.</a:t>
            </a:r>
            <a:r>
              <a:rPr lang="cs-CZ" sz="1050" dirty="0" smtClean="0"/>
              <a:t>,</a:t>
            </a:r>
            <a:r>
              <a:rPr lang="en-US" sz="1050" dirty="0" smtClean="0"/>
              <a:t> </a:t>
            </a:r>
            <a:r>
              <a:rPr lang="en-US" sz="1050" dirty="0"/>
              <a:t>Holland, C.W., </a:t>
            </a:r>
            <a:r>
              <a:rPr lang="en-US" sz="1050" dirty="0" smtClean="0"/>
              <a:t>2010. </a:t>
            </a:r>
            <a:r>
              <a:rPr lang="en-US" sz="1050" dirty="0"/>
              <a:t>Trans-dimensional </a:t>
            </a:r>
            <a:r>
              <a:rPr lang="en-US" sz="1050" dirty="0" err="1" smtClean="0"/>
              <a:t>geoacoustic</a:t>
            </a:r>
            <a:r>
              <a:rPr lang="cs-CZ" sz="1050" dirty="0"/>
              <a:t> </a:t>
            </a:r>
            <a:r>
              <a:rPr lang="en-US" sz="1050" dirty="0" smtClean="0"/>
              <a:t>inversion</a:t>
            </a:r>
            <a:r>
              <a:rPr lang="en-US" sz="1050" dirty="0"/>
              <a:t>, </a:t>
            </a:r>
            <a:r>
              <a:rPr lang="en-US" sz="1050" i="1" dirty="0"/>
              <a:t>The Journal of the Acoustical Society of </a:t>
            </a:r>
            <a:r>
              <a:rPr lang="en-US" sz="1050" i="1" dirty="0" smtClean="0"/>
              <a:t>America, </a:t>
            </a:r>
            <a:r>
              <a:rPr lang="en-US" sz="1050" b="1" dirty="0"/>
              <a:t>128, </a:t>
            </a:r>
            <a:r>
              <a:rPr lang="en-US" sz="1050" dirty="0" smtClean="0"/>
              <a:t>3393–3405</a:t>
            </a:r>
            <a:r>
              <a:rPr lang="cs-CZ" sz="1050" dirty="0" smtClean="0"/>
              <a:t>, </a:t>
            </a:r>
            <a:r>
              <a:rPr lang="en-US" sz="1050" dirty="0" smtClean="0"/>
              <a:t>doi:10.1121/1.3500674.</a:t>
            </a:r>
            <a:endParaRPr lang="cs-CZ" sz="105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050" dirty="0"/>
              <a:t>Dettmer, </a:t>
            </a:r>
            <a:r>
              <a:rPr lang="cs-CZ" sz="1050" dirty="0" smtClean="0"/>
              <a:t>J., Benavente, R., Cummins, </a:t>
            </a:r>
            <a:r>
              <a:rPr lang="cs-CZ" sz="1050" dirty="0"/>
              <a:t>P.R</a:t>
            </a:r>
            <a:r>
              <a:rPr lang="cs-CZ" sz="1050" dirty="0" smtClean="0"/>
              <a:t>., Sambridge, M., 2014. </a:t>
            </a:r>
            <a:r>
              <a:rPr lang="cs-CZ" sz="1050" dirty="0"/>
              <a:t>Trans-dimensional finite-fault inversion, </a:t>
            </a:r>
            <a:r>
              <a:rPr lang="en-US" sz="1050" i="1" dirty="0"/>
              <a:t>Geophysical Journal International</a:t>
            </a:r>
            <a:r>
              <a:rPr lang="cs-CZ" sz="1050" dirty="0" smtClean="0"/>
              <a:t>, </a:t>
            </a:r>
            <a:r>
              <a:rPr lang="cs-CZ" sz="1050" b="1" dirty="0"/>
              <a:t>199</a:t>
            </a:r>
            <a:r>
              <a:rPr lang="cs-CZ" sz="1050" dirty="0"/>
              <a:t>, </a:t>
            </a:r>
            <a:r>
              <a:rPr lang="cs-CZ" sz="1050" dirty="0" smtClean="0"/>
              <a:t>735–751, </a:t>
            </a:r>
            <a:r>
              <a:rPr lang="en-US" sz="1050" dirty="0" smtClean="0"/>
              <a:t>doi:10.1093/</a:t>
            </a:r>
            <a:r>
              <a:rPr lang="en-US" sz="1050" dirty="0" err="1" smtClean="0"/>
              <a:t>gji</a:t>
            </a:r>
            <a:r>
              <a:rPr lang="en-US" sz="1050" dirty="0" smtClean="0"/>
              <a:t>/ggu280</a:t>
            </a:r>
            <a:r>
              <a:rPr lang="cs-CZ" sz="1050" dirty="0" smtClean="0"/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050" dirty="0"/>
              <a:t>Dettmer, J., </a:t>
            </a:r>
            <a:r>
              <a:rPr lang="cs-CZ" sz="1050" dirty="0" smtClean="0"/>
              <a:t>Hawkins, R., Cummins, </a:t>
            </a:r>
            <a:r>
              <a:rPr lang="cs-CZ" sz="1050" dirty="0"/>
              <a:t>P.R.</a:t>
            </a:r>
            <a:r>
              <a:rPr lang="cs-CZ" sz="1050" dirty="0" smtClean="0"/>
              <a:t>, Hossen, J., Sambridge, M., Hino, R., Inazu, D., 2016. </a:t>
            </a:r>
            <a:r>
              <a:rPr lang="cs-CZ" sz="1050" dirty="0"/>
              <a:t>Tsunami source uncertainty estimation: The 2011 Japan tsunami, </a:t>
            </a:r>
            <a:r>
              <a:rPr lang="cs-CZ" sz="1050" i="1" dirty="0"/>
              <a:t>J. Geophys. Res. Solid Earth</a:t>
            </a:r>
            <a:r>
              <a:rPr lang="cs-CZ" sz="1050" dirty="0"/>
              <a:t>, </a:t>
            </a:r>
            <a:r>
              <a:rPr lang="cs-CZ" sz="1050" b="1" dirty="0" smtClean="0"/>
              <a:t>121</a:t>
            </a:r>
            <a:r>
              <a:rPr lang="cs-CZ" sz="1050" dirty="0" smtClean="0"/>
              <a:t> (6), </a:t>
            </a:r>
            <a:r>
              <a:rPr lang="cs-CZ" sz="1050" dirty="0"/>
              <a:t>4483–4505, doi:10.1002/2015JB012764</a:t>
            </a:r>
            <a:r>
              <a:rPr lang="cs-CZ" sz="1050" dirty="0" smtClean="0"/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653D0A-A110-447A-96E0-435939D0CA01}" type="slidenum">
              <a:rPr lang="cs-CZ" smtClean="0"/>
              <a:pPr>
                <a:defRPr/>
              </a:pPr>
              <a:t>5</a:t>
            </a:fld>
            <a:endParaRPr lang="cs-CZ" dirty="0"/>
          </a:p>
        </p:txBody>
      </p:sp>
      <p:sp>
        <p:nvSpPr>
          <p:cNvPr id="4" name="5-Point Star 3"/>
          <p:cNvSpPr/>
          <p:nvPr/>
        </p:nvSpPr>
        <p:spPr>
          <a:xfrm>
            <a:off x="498423" y="2420888"/>
            <a:ext cx="144016" cy="144016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498423" y="4364731"/>
            <a:ext cx="144016" cy="144016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498423" y="4861029"/>
            <a:ext cx="144016" cy="144016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39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marL="342900" indent="-342900" eaLnBrk="1" hangingPunct="1">
              <a:lnSpc>
                <a:spcPct val="90000"/>
              </a:lnSpc>
              <a:defRPr/>
            </a:pPr>
            <a:r>
              <a:rPr lang="cs-CZ" sz="3200" b="1" dirty="0" smtClean="0"/>
              <a:t>A probabilistic Bayesian framework</a:t>
            </a:r>
            <a:r>
              <a:rPr lang="cs-CZ" altLang="cs-CZ" sz="3200" b="1" dirty="0" smtClean="0"/>
              <a:t/>
            </a:r>
            <a:br>
              <a:rPr lang="cs-CZ" altLang="cs-CZ" sz="3200" b="1" dirty="0" smtClean="0"/>
            </a:br>
            <a:endParaRPr lang="cs-CZ" altLang="cs-CZ" sz="3600" b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77CAD-FBF7-4628-8E51-BB4A80536F22}" type="slidenum">
              <a:rPr lang="cs-CZ" smtClean="0"/>
              <a:pPr>
                <a:defRPr/>
              </a:pPr>
              <a:t>6</a:t>
            </a:fld>
            <a:endParaRPr lang="cs-C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711030" y="6222901"/>
            <a:ext cx="8424936" cy="61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i="1" dirty="0"/>
              <a:t>Transdimensional inverse </a:t>
            </a:r>
            <a:r>
              <a:rPr lang="cs-CZ" sz="1800" i="1" dirty="0" smtClean="0"/>
              <a:t>problems in </a:t>
            </a:r>
            <a:r>
              <a:rPr lang="cs-CZ" sz="1800" i="1" dirty="0"/>
              <a:t>the </a:t>
            </a:r>
            <a:r>
              <a:rPr lang="cs-CZ" sz="1800" i="1" dirty="0" smtClean="0"/>
              <a:t>geosciences (</a:t>
            </a:r>
            <a:r>
              <a:rPr lang="cs-CZ" sz="1800" i="1" dirty="0"/>
              <a:t>presentation by </a:t>
            </a:r>
            <a:r>
              <a:rPr lang="cs-CZ" sz="1800" i="1" dirty="0" smtClean="0"/>
              <a:t>Sambridge M., </a:t>
            </a:r>
            <a:r>
              <a:rPr lang="en-US" sz="1800" i="1" dirty="0"/>
              <a:t>26th March 2012, The Royal Society</a:t>
            </a:r>
            <a:r>
              <a:rPr lang="cs-CZ" sz="1800" i="1" dirty="0" smtClean="0"/>
              <a:t>)</a:t>
            </a:r>
            <a:endParaRPr lang="cs-CZ" sz="1800" i="1" dirty="0"/>
          </a:p>
          <a:p>
            <a:pPr marL="552450" indent="-285750"/>
            <a:endParaRPr lang="en-US" sz="18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412776"/>
            <a:ext cx="7452692" cy="456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6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 bwMode="auto">
          <a:xfrm>
            <a:off x="457200" y="710115"/>
            <a:ext cx="8229600" cy="9906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marL="342900" indent="-342900" eaLnBrk="1" hangingPunct="1">
              <a:lnSpc>
                <a:spcPct val="90000"/>
              </a:lnSpc>
              <a:defRPr/>
            </a:pPr>
            <a:r>
              <a:rPr lang="cs-CZ" sz="3200" b="1" dirty="0" smtClean="0"/>
              <a:t>Markov chain Monte </a:t>
            </a:r>
            <a:r>
              <a:rPr lang="cs-CZ" sz="3200" b="1" dirty="0"/>
              <a:t>Carlo </a:t>
            </a:r>
            <a:r>
              <a:rPr lang="cs-CZ" sz="3200" b="1" dirty="0" smtClean="0"/>
              <a:t>(McMC) sampling of posterior PDF </a:t>
            </a:r>
            <a:r>
              <a:rPr lang="cs-CZ" altLang="cs-CZ" sz="3200" b="1" dirty="0" smtClean="0"/>
              <a:t/>
            </a:r>
            <a:br>
              <a:rPr lang="cs-CZ" altLang="cs-CZ" sz="3200" b="1" dirty="0" smtClean="0"/>
            </a:br>
            <a:endParaRPr lang="cs-CZ" altLang="cs-CZ" sz="3600" b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77CAD-FBF7-4628-8E51-BB4A80536F22}" type="slidenum">
              <a:rPr lang="cs-CZ" smtClean="0"/>
              <a:pPr>
                <a:defRPr/>
              </a:pPr>
              <a:t>7</a:t>
            </a:fld>
            <a:endParaRPr lang="cs-CZ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711030" y="6222901"/>
            <a:ext cx="8424936" cy="61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i="1" dirty="0"/>
              <a:t>Transdimensional inverse </a:t>
            </a:r>
            <a:r>
              <a:rPr lang="cs-CZ" sz="1800" i="1" dirty="0" smtClean="0"/>
              <a:t>problems in </a:t>
            </a:r>
            <a:r>
              <a:rPr lang="cs-CZ" sz="1800" i="1" dirty="0"/>
              <a:t>the </a:t>
            </a:r>
            <a:r>
              <a:rPr lang="cs-CZ" sz="1800" i="1" dirty="0" smtClean="0"/>
              <a:t>geosciences (</a:t>
            </a:r>
            <a:r>
              <a:rPr lang="cs-CZ" sz="1800" i="1" dirty="0"/>
              <a:t>presentation by </a:t>
            </a:r>
            <a:r>
              <a:rPr lang="cs-CZ" sz="1800" i="1" dirty="0" smtClean="0"/>
              <a:t>Sambridge M., </a:t>
            </a:r>
            <a:r>
              <a:rPr lang="en-US" sz="1800" i="1" dirty="0"/>
              <a:t>26th March 2012, The Royal Society</a:t>
            </a:r>
            <a:r>
              <a:rPr lang="cs-CZ" sz="1800" i="1" dirty="0" smtClean="0"/>
              <a:t>)</a:t>
            </a:r>
            <a:endParaRPr lang="cs-CZ" sz="1800" i="1" dirty="0"/>
          </a:p>
          <a:p>
            <a:pPr marL="552450" indent="-285750"/>
            <a:endParaRPr lang="en-US" sz="1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096" y="1677136"/>
            <a:ext cx="7308304" cy="345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2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marL="342900" indent="-342900" eaLnBrk="1" hangingPunct="1">
              <a:lnSpc>
                <a:spcPct val="90000"/>
              </a:lnSpc>
              <a:defRPr/>
            </a:pPr>
            <a:r>
              <a:rPr lang="cs-CZ" sz="3200" b="1" dirty="0" smtClean="0"/>
              <a:t>rj-McMC (later trans-D)</a:t>
            </a:r>
            <a:r>
              <a:rPr lang="cs-CZ" altLang="cs-CZ" sz="3200" b="1" dirty="0" smtClean="0"/>
              <a:t/>
            </a:r>
            <a:br>
              <a:rPr lang="cs-CZ" altLang="cs-CZ" sz="3200" b="1" dirty="0" smtClean="0"/>
            </a:br>
            <a:endParaRPr lang="cs-CZ" altLang="cs-CZ" sz="3600" b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77CAD-FBF7-4628-8E51-BB4A80536F22}" type="slidenum">
              <a:rPr lang="cs-CZ" smtClean="0"/>
              <a:pPr>
                <a:defRPr/>
              </a:pPr>
              <a:t>8</a:t>
            </a:fld>
            <a:endParaRPr lang="cs-CZ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95536" y="1268760"/>
            <a:ext cx="2808312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285750"/>
            <a:r>
              <a:rPr lang="en-US" sz="1800" dirty="0" smtClean="0"/>
              <a:t>Geyer</a:t>
            </a:r>
            <a:r>
              <a:rPr lang="cs-CZ" sz="1800" dirty="0" smtClean="0"/>
              <a:t> and </a:t>
            </a:r>
            <a:r>
              <a:rPr lang="en-US" sz="1800" dirty="0" smtClean="0"/>
              <a:t>Moller</a:t>
            </a:r>
            <a:r>
              <a:rPr lang="cs-CZ" sz="1800" dirty="0" smtClean="0"/>
              <a:t> (1994)</a:t>
            </a:r>
          </a:p>
          <a:p>
            <a:pPr marL="541337" lvl="1" indent="0">
              <a:buNone/>
            </a:pPr>
            <a:r>
              <a:rPr lang="en-US" sz="1400" dirty="0" smtClean="0"/>
              <a:t>Metropolis-Hastings algorithm</a:t>
            </a:r>
            <a:r>
              <a:rPr lang="cs-CZ" sz="1400" dirty="0" smtClean="0"/>
              <a:t> instead „</a:t>
            </a:r>
            <a:r>
              <a:rPr lang="en-US" sz="1400" dirty="0" smtClean="0"/>
              <a:t>spatial birth-and-death</a:t>
            </a:r>
            <a:r>
              <a:rPr lang="cs-CZ" sz="1400" dirty="0" smtClean="0"/>
              <a:t>“</a:t>
            </a:r>
            <a:r>
              <a:rPr lang="en-US" sz="1400" dirty="0" smtClean="0"/>
              <a:t> </a:t>
            </a:r>
            <a:r>
              <a:rPr lang="cs-CZ" sz="1400" dirty="0" smtClean="0"/>
              <a:t>in </a:t>
            </a:r>
            <a:r>
              <a:rPr lang="en-US" sz="1400" dirty="0"/>
              <a:t>Monte </a:t>
            </a:r>
            <a:r>
              <a:rPr lang="en-US" sz="1400" dirty="0" smtClean="0"/>
              <a:t>Carlo</a:t>
            </a:r>
            <a:r>
              <a:rPr lang="cs-CZ" sz="1400" dirty="0" smtClean="0"/>
              <a:t> methods</a:t>
            </a:r>
          </a:p>
          <a:p>
            <a:pPr marL="541337" lvl="1" indent="0">
              <a:buNone/>
            </a:pPr>
            <a:endParaRPr lang="cs-CZ" sz="1400" dirty="0" smtClean="0"/>
          </a:p>
          <a:p>
            <a:pPr marL="552450" indent="-285750"/>
            <a:r>
              <a:rPr lang="cs-CZ" sz="1800" dirty="0" smtClean="0"/>
              <a:t>Green (1995)</a:t>
            </a:r>
          </a:p>
          <a:p>
            <a:pPr marL="541337" lvl="1" indent="0">
              <a:buNone/>
            </a:pPr>
            <a:r>
              <a:rPr lang="cs-CZ" sz="1400" dirty="0"/>
              <a:t>R</a:t>
            </a:r>
            <a:r>
              <a:rPr lang="en-US" sz="1400" dirty="0"/>
              <a:t>eversible jump Markov chain Monte Carlo algorithm</a:t>
            </a:r>
            <a:r>
              <a:rPr lang="cs-CZ" sz="1400" dirty="0"/>
              <a:t> (rj-McMC)</a:t>
            </a:r>
            <a:endParaRPr lang="en-US" sz="1400" dirty="0"/>
          </a:p>
          <a:p>
            <a:pPr marL="552450" indent="-285750"/>
            <a:endParaRPr lang="cs-CZ" sz="1800" dirty="0"/>
          </a:p>
          <a:p>
            <a:pPr marL="552450" indent="-285750"/>
            <a:r>
              <a:rPr lang="cs-CZ" sz="1800" dirty="0" smtClean="0"/>
              <a:t>Green (2003)</a:t>
            </a:r>
          </a:p>
          <a:p>
            <a:pPr marL="541337" lvl="1" indent="0">
              <a:buNone/>
            </a:pPr>
            <a:r>
              <a:rPr lang="cs-CZ" sz="1400" dirty="0" smtClean="0"/>
              <a:t>Trans-dimensional</a:t>
            </a:r>
            <a:r>
              <a:rPr lang="en-US" sz="1400" dirty="0" smtClean="0"/>
              <a:t> </a:t>
            </a:r>
            <a:r>
              <a:rPr lang="en-US" sz="1400" dirty="0"/>
              <a:t>Markov chain Monte </a:t>
            </a:r>
            <a:r>
              <a:rPr lang="en-US" sz="1400" dirty="0" smtClean="0"/>
              <a:t>Carlo</a:t>
            </a:r>
          </a:p>
          <a:p>
            <a:pPr marL="0" indent="0">
              <a:buFont typeface="Arial" charset="0"/>
              <a:buNone/>
            </a:pPr>
            <a:endParaRPr lang="cs-CZ" sz="1800" dirty="0" smtClean="0"/>
          </a:p>
          <a:p>
            <a:pPr marL="552450" indent="-285750"/>
            <a:endParaRPr lang="en-US" sz="1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1009505"/>
            <a:ext cx="4680520" cy="530402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039944" y="6313525"/>
            <a:ext cx="2630484" cy="61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cs-CZ" sz="1800" i="1" dirty="0" smtClean="0"/>
              <a:t>(Bodin et al. 2012)</a:t>
            </a:r>
          </a:p>
          <a:p>
            <a:pPr marL="552450" indent="-285750"/>
            <a:endParaRPr lang="en-US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436096" y="3563006"/>
            <a:ext cx="2223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smtClean="0">
                <a:solidFill>
                  <a:srgbClr val="00B0F0"/>
                </a:solidFill>
              </a:rPr>
              <a:t>prior     likelihood     jump</a:t>
            </a:r>
            <a:endParaRPr lang="en-US" sz="1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55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marL="342900" indent="-342900" eaLnBrk="1" hangingPunct="1">
              <a:lnSpc>
                <a:spcPct val="90000"/>
              </a:lnSpc>
              <a:defRPr/>
            </a:pPr>
            <a:r>
              <a:rPr lang="cs-CZ" sz="3200" b="1" dirty="0" smtClean="0"/>
              <a:t>Trand-D exposed</a:t>
            </a:r>
            <a:r>
              <a:rPr lang="cs-CZ" altLang="cs-CZ" sz="3200" b="1" dirty="0" smtClean="0"/>
              <a:t/>
            </a:r>
            <a:br>
              <a:rPr lang="cs-CZ" altLang="cs-CZ" sz="3200" b="1" dirty="0" smtClean="0"/>
            </a:br>
            <a:endParaRPr lang="cs-CZ" altLang="cs-CZ" sz="3600" b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77CAD-FBF7-4628-8E51-BB4A80536F22}" type="slidenum">
              <a:rPr lang="cs-CZ" smtClean="0"/>
              <a:pPr>
                <a:defRPr/>
              </a:pPr>
              <a:t>9</a:t>
            </a:fld>
            <a:endParaRPr lang="cs-CZ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95536" y="1268760"/>
            <a:ext cx="633670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285750"/>
            <a:r>
              <a:rPr lang="cs-CZ" sz="1800" dirty="0" smtClean="0"/>
              <a:t>Malinverno (2002)</a:t>
            </a:r>
          </a:p>
          <a:p>
            <a:pPr marL="541337" lvl="1" indent="0">
              <a:buNone/>
            </a:pPr>
            <a:r>
              <a:rPr lang="cs-CZ" sz="1400" dirty="0" smtClean="0"/>
              <a:t>- U</a:t>
            </a:r>
            <a:r>
              <a:rPr lang="en-US" sz="1400" dirty="0" smtClean="0"/>
              <a:t>se </a:t>
            </a:r>
            <a:r>
              <a:rPr lang="en-US" sz="1400" dirty="0"/>
              <a:t>the data to decide how to parametrize the </a:t>
            </a:r>
            <a:r>
              <a:rPr lang="en-US" sz="1400" dirty="0" smtClean="0"/>
              <a:t>model</a:t>
            </a:r>
            <a:endParaRPr lang="cs-CZ" sz="1400" dirty="0" smtClean="0"/>
          </a:p>
          <a:p>
            <a:pPr marL="541337" lvl="1" indent="0">
              <a:buNone/>
            </a:pPr>
            <a:r>
              <a:rPr lang="cs-CZ" sz="1400" dirty="0" smtClean="0"/>
              <a:t>- The first complex aplication of rj-McMC</a:t>
            </a:r>
          </a:p>
          <a:p>
            <a:pPr marL="541337" lvl="1" indent="0">
              <a:buNone/>
            </a:pPr>
            <a:endParaRPr lang="cs-CZ" sz="1400" dirty="0" smtClean="0"/>
          </a:p>
          <a:p>
            <a:pPr marL="541337" lvl="1" indent="0">
              <a:buNone/>
            </a:pPr>
            <a:endParaRPr lang="cs-CZ" sz="1400" dirty="0"/>
          </a:p>
          <a:p>
            <a:pPr marL="552450" indent="-285750"/>
            <a:r>
              <a:rPr lang="cs-CZ" sz="1800" dirty="0" smtClean="0"/>
              <a:t>Sambridge et al. </a:t>
            </a:r>
            <a:r>
              <a:rPr lang="cs-CZ" sz="1800" dirty="0"/>
              <a:t>(</a:t>
            </a:r>
            <a:r>
              <a:rPr lang="cs-CZ" sz="1800" dirty="0" smtClean="0"/>
              <a:t>2006)</a:t>
            </a:r>
          </a:p>
          <a:p>
            <a:pPr marL="541337" lvl="1" indent="0">
              <a:buNone/>
            </a:pPr>
            <a:r>
              <a:rPr lang="cs-CZ" sz="1400" dirty="0" smtClean="0"/>
              <a:t>- Complete </a:t>
            </a:r>
            <a:r>
              <a:rPr lang="cs-CZ" sz="1400" dirty="0"/>
              <a:t>trans-D </a:t>
            </a:r>
            <a:r>
              <a:rPr lang="cs-CZ" sz="1400" dirty="0" smtClean="0"/>
              <a:t>overview</a:t>
            </a:r>
          </a:p>
          <a:p>
            <a:pPr marL="541337" lvl="1" indent="0">
              <a:buNone/>
            </a:pPr>
            <a:r>
              <a:rPr lang="cs-CZ" sz="1400" dirty="0" smtClean="0"/>
              <a:t>- U</a:t>
            </a:r>
            <a:r>
              <a:rPr lang="en-US" sz="1400" dirty="0" smtClean="0"/>
              <a:t>se </a:t>
            </a:r>
            <a:r>
              <a:rPr lang="en-US" sz="1400" dirty="0"/>
              <a:t>the data to decide how to parametrize the model</a:t>
            </a:r>
            <a:endParaRPr lang="cs-CZ" sz="1400" dirty="0" smtClean="0"/>
          </a:p>
          <a:p>
            <a:pPr marL="541337" lvl="1" indent="0">
              <a:buNone/>
            </a:pPr>
            <a:r>
              <a:rPr lang="cs-CZ" sz="1400" dirty="0" smtClean="0"/>
              <a:t>- birth-death McMC </a:t>
            </a:r>
            <a:r>
              <a:rPr lang="cs-CZ" sz="1400" dirty="0"/>
              <a:t>overview</a:t>
            </a:r>
          </a:p>
          <a:p>
            <a:pPr marL="541337" lvl="1" indent="0">
              <a:buNone/>
            </a:pPr>
            <a:endParaRPr lang="cs-CZ" sz="1400" dirty="0" smtClean="0"/>
          </a:p>
          <a:p>
            <a:pPr marL="541337" lvl="1" indent="0">
              <a:buNone/>
            </a:pPr>
            <a:endParaRPr lang="cs-CZ" sz="1400" dirty="0"/>
          </a:p>
          <a:p>
            <a:pPr marL="541337" lvl="1" indent="0">
              <a:buNone/>
            </a:pPr>
            <a:endParaRPr lang="cs-CZ" sz="1400" dirty="0" smtClean="0"/>
          </a:p>
          <a:p>
            <a:pPr marL="541337" lvl="1" indent="0">
              <a:buNone/>
            </a:pPr>
            <a:endParaRPr lang="cs-CZ" sz="1400" dirty="0"/>
          </a:p>
          <a:p>
            <a:pPr marL="541337" lvl="1" indent="0">
              <a:buNone/>
            </a:pPr>
            <a:endParaRPr lang="cs-CZ" sz="1400" dirty="0" smtClean="0"/>
          </a:p>
          <a:p>
            <a:pPr marL="0" indent="0">
              <a:buFont typeface="Arial" charset="0"/>
              <a:buNone/>
            </a:pPr>
            <a:endParaRPr lang="cs-CZ" sz="1800" dirty="0" smtClean="0"/>
          </a:p>
          <a:p>
            <a:pPr marL="552450" indent="-285750"/>
            <a:endParaRPr lang="en-US" sz="1800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7590" y="4172669"/>
            <a:ext cx="3465955" cy="2157133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5292080" y="6356150"/>
            <a:ext cx="2630484" cy="61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i="1" dirty="0"/>
              <a:t>(Sambridge </a:t>
            </a:r>
            <a:r>
              <a:rPr lang="cs-CZ" sz="1800" i="1" dirty="0" smtClean="0"/>
              <a:t>et al. 2006)</a:t>
            </a:r>
          </a:p>
          <a:p>
            <a:pPr marL="552450" indent="-285750"/>
            <a:endParaRPr lang="en-US" sz="1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590" y="3707483"/>
            <a:ext cx="3465955" cy="46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8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marL="342900" indent="-342900" eaLnBrk="1" hangingPunct="1">
              <a:lnSpc>
                <a:spcPct val="90000"/>
              </a:lnSpc>
              <a:defRPr/>
            </a:pPr>
            <a:r>
              <a:rPr lang="cs-CZ" sz="3200" b="1" dirty="0"/>
              <a:t>Trand-D exposed </a:t>
            </a:r>
            <a:r>
              <a:rPr lang="cs-CZ" sz="3200" b="1" dirty="0" smtClean="0"/>
              <a:t>- example</a:t>
            </a:r>
            <a:r>
              <a:rPr lang="cs-CZ" altLang="cs-CZ" sz="3200" b="1" dirty="0" smtClean="0"/>
              <a:t/>
            </a:r>
            <a:br>
              <a:rPr lang="cs-CZ" altLang="cs-CZ" sz="3200" b="1" dirty="0" smtClean="0"/>
            </a:br>
            <a:endParaRPr lang="cs-CZ" altLang="cs-CZ" sz="3600" b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77CAD-FBF7-4628-8E51-BB4A80536F22}" type="slidenum">
              <a:rPr lang="cs-CZ" smtClean="0"/>
              <a:pPr>
                <a:defRPr/>
              </a:pPr>
              <a:t>10</a:t>
            </a:fld>
            <a:endParaRPr lang="cs-CZ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779912" y="6313525"/>
            <a:ext cx="2630484" cy="61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i="1" dirty="0"/>
              <a:t>(Sambridge </a:t>
            </a:r>
            <a:r>
              <a:rPr lang="cs-CZ" sz="1800" i="1" dirty="0" smtClean="0"/>
              <a:t>et al. 2006)</a:t>
            </a:r>
          </a:p>
          <a:p>
            <a:pPr marL="552450" indent="-285750"/>
            <a:endParaRPr lang="en-US" sz="1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7" y="1028700"/>
            <a:ext cx="3397671" cy="26883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1196753"/>
            <a:ext cx="4232759" cy="49823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3728918"/>
            <a:ext cx="1996497" cy="2976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4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marL="342900" indent="-342900" eaLnBrk="1" hangingPunct="1">
              <a:lnSpc>
                <a:spcPct val="90000"/>
              </a:lnSpc>
              <a:defRPr/>
            </a:pPr>
            <a:r>
              <a:rPr lang="cs-CZ" sz="3200" b="1" dirty="0" smtClean="0"/>
              <a:t>Modern birth-death McMC</a:t>
            </a:r>
            <a:r>
              <a:rPr lang="cs-CZ" altLang="cs-CZ" sz="3200" b="1" dirty="0" smtClean="0"/>
              <a:t/>
            </a:r>
            <a:br>
              <a:rPr lang="cs-CZ" altLang="cs-CZ" sz="3200" b="1" dirty="0" smtClean="0"/>
            </a:br>
            <a:endParaRPr lang="cs-CZ" altLang="cs-CZ" sz="3600" b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77CAD-FBF7-4628-8E51-BB4A80536F22}" type="slidenum">
              <a:rPr lang="cs-CZ" smtClean="0"/>
              <a:pPr>
                <a:defRPr/>
              </a:pPr>
              <a:t>11</a:t>
            </a:fld>
            <a:endParaRPr lang="cs-CZ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95536" y="1268760"/>
            <a:ext cx="633670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285750"/>
            <a:r>
              <a:rPr lang="cs-CZ" sz="1800" dirty="0" smtClean="0"/>
              <a:t>Bodin et al. </a:t>
            </a:r>
            <a:r>
              <a:rPr lang="cs-CZ" sz="1800" dirty="0"/>
              <a:t>(</a:t>
            </a:r>
            <a:r>
              <a:rPr lang="cs-CZ" sz="1800" dirty="0" smtClean="0"/>
              <a:t>2012)</a:t>
            </a:r>
            <a:endParaRPr lang="cs-CZ" sz="1800" dirty="0"/>
          </a:p>
          <a:p>
            <a:pPr marL="827087" lvl="1" indent="-285750">
              <a:buFontTx/>
              <a:buChar char="-"/>
            </a:pPr>
            <a:r>
              <a:rPr lang="cs-CZ" sz="1400" dirty="0" smtClean="0"/>
              <a:t>Cleaver parametrization of layers</a:t>
            </a:r>
          </a:p>
          <a:p>
            <a:pPr marL="827087" lvl="1" indent="-285750">
              <a:buFontTx/>
              <a:buChar char="-"/>
            </a:pPr>
            <a:r>
              <a:rPr lang="cs-CZ" sz="1400" dirty="0" smtClean="0"/>
              <a:t>Solution depends on choice of cov. matrix</a:t>
            </a:r>
          </a:p>
          <a:p>
            <a:pPr marL="827087" lvl="1" indent="-285750">
              <a:buFontTx/>
              <a:buChar char="-"/>
            </a:pPr>
            <a:r>
              <a:rPr lang="cs-CZ" sz="1400" dirty="0"/>
              <a:t>Detailed Appendix </a:t>
            </a:r>
            <a:r>
              <a:rPr lang="cs-CZ" sz="1400" dirty="0" smtClean="0"/>
              <a:t>with </a:t>
            </a:r>
            <a:r>
              <a:rPr lang="cs-CZ" sz="1400" dirty="0"/>
              <a:t>birth-death McMC</a:t>
            </a:r>
            <a:endParaRPr lang="cs-CZ" sz="1400" dirty="0" smtClean="0"/>
          </a:p>
          <a:p>
            <a:pPr marL="541337" lvl="1" indent="0">
              <a:buNone/>
            </a:pPr>
            <a:endParaRPr lang="cs-CZ" sz="1400" dirty="0"/>
          </a:p>
          <a:p>
            <a:pPr marL="541337" lvl="1" indent="0">
              <a:buNone/>
            </a:pPr>
            <a:endParaRPr lang="cs-CZ" sz="1400" dirty="0" smtClean="0"/>
          </a:p>
          <a:p>
            <a:pPr marL="0" indent="0">
              <a:buFont typeface="Arial" charset="0"/>
              <a:buNone/>
            </a:pPr>
            <a:endParaRPr lang="cs-CZ" sz="1800" dirty="0" smtClean="0"/>
          </a:p>
          <a:p>
            <a:pPr marL="552450" indent="-285750"/>
            <a:endParaRPr lang="en-US" sz="1800" dirty="0" smtClean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419872" y="6381328"/>
            <a:ext cx="2630484" cy="61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i="1" dirty="0"/>
              <a:t>(Bodin </a:t>
            </a:r>
            <a:r>
              <a:rPr lang="cs-CZ" sz="1800" i="1" dirty="0" smtClean="0"/>
              <a:t>et al. 2012)</a:t>
            </a:r>
          </a:p>
          <a:p>
            <a:pPr marL="552450" indent="-285750"/>
            <a:endParaRPr lang="en-US" sz="1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885" y="533401"/>
            <a:ext cx="3273799" cy="63361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6" y="2389785"/>
            <a:ext cx="2019496" cy="42025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4678" y="2542216"/>
            <a:ext cx="3659207" cy="227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07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 bwMode="auto">
          <a:xfrm>
            <a:off x="457200" y="533400"/>
            <a:ext cx="8229600" cy="9906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marL="342900" indent="-342900" eaLnBrk="1" hangingPunct="1">
              <a:lnSpc>
                <a:spcPct val="90000"/>
              </a:lnSpc>
              <a:defRPr/>
            </a:pPr>
            <a:r>
              <a:rPr lang="cs-CZ" sz="3200" b="1" dirty="0" smtClean="0"/>
              <a:t>Birth-death McMC </a:t>
            </a:r>
            <a:r>
              <a:rPr lang="cs-CZ" sz="3200" b="1" dirty="0"/>
              <a:t>by Parallel Tempering</a:t>
            </a:r>
            <a:r>
              <a:rPr lang="cs-CZ" altLang="cs-CZ" sz="3200" b="1" dirty="0" smtClean="0"/>
              <a:t/>
            </a:r>
            <a:br>
              <a:rPr lang="cs-CZ" altLang="cs-CZ" sz="3200" b="1" dirty="0" smtClean="0"/>
            </a:br>
            <a:endParaRPr lang="cs-CZ" altLang="cs-CZ" sz="3600" b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77CAD-FBF7-4628-8E51-BB4A80536F22}" type="slidenum">
              <a:rPr lang="cs-CZ" smtClean="0"/>
              <a:pPr>
                <a:defRPr/>
              </a:pPr>
              <a:t>12</a:t>
            </a:fld>
            <a:endParaRPr lang="cs-CZ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95536" y="1268760"/>
            <a:ext cx="633670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52450" indent="-285750"/>
            <a:r>
              <a:rPr lang="cs-CZ" sz="1800" dirty="0" smtClean="0"/>
              <a:t>Dettmer et al. </a:t>
            </a:r>
            <a:r>
              <a:rPr lang="cs-CZ" sz="1800" dirty="0"/>
              <a:t>(</a:t>
            </a:r>
            <a:r>
              <a:rPr lang="cs-CZ" sz="1800" dirty="0" smtClean="0"/>
              <a:t>2014)</a:t>
            </a:r>
            <a:endParaRPr lang="cs-CZ" sz="1800" dirty="0"/>
          </a:p>
          <a:p>
            <a:pPr marL="827087" lvl="1" indent="-285750">
              <a:buFontTx/>
              <a:buChar char="-"/>
            </a:pPr>
            <a:r>
              <a:rPr lang="cs-CZ" sz="1400" dirty="0"/>
              <a:t>T</a:t>
            </a:r>
            <a:r>
              <a:rPr lang="cs-CZ" sz="1400" dirty="0" smtClean="0"/>
              <a:t>rans-D finite-fault inversion</a:t>
            </a:r>
          </a:p>
          <a:p>
            <a:pPr marL="827087" lvl="1" indent="-285750">
              <a:buFontTx/>
              <a:buChar char="-"/>
            </a:pPr>
            <a:r>
              <a:rPr lang="cs-CZ" sz="1400" dirty="0" smtClean="0"/>
              <a:t>An inverse problem with irregular 2D grid</a:t>
            </a:r>
          </a:p>
          <a:p>
            <a:pPr marL="827087" lvl="1" indent="-285750">
              <a:buFontTx/>
              <a:buChar char="-"/>
            </a:pPr>
            <a:r>
              <a:rPr lang="cs-CZ" sz="1400" dirty="0" smtClean="0"/>
              <a:t>Only likelihood function is tempered</a:t>
            </a:r>
          </a:p>
          <a:p>
            <a:pPr marL="541337" lvl="1" indent="0">
              <a:buNone/>
            </a:pPr>
            <a:endParaRPr lang="cs-CZ" sz="1400" dirty="0" smtClean="0"/>
          </a:p>
          <a:p>
            <a:pPr marL="541337" lvl="1" indent="0">
              <a:buNone/>
            </a:pPr>
            <a:endParaRPr lang="cs-CZ" sz="1400" dirty="0"/>
          </a:p>
          <a:p>
            <a:pPr marL="541337" lvl="1" indent="0">
              <a:buNone/>
            </a:pPr>
            <a:endParaRPr lang="cs-CZ" sz="1400" dirty="0" smtClean="0"/>
          </a:p>
          <a:p>
            <a:pPr marL="0" indent="0">
              <a:buFont typeface="Arial" charset="0"/>
              <a:buNone/>
            </a:pPr>
            <a:endParaRPr lang="cs-CZ" sz="1800" dirty="0" smtClean="0"/>
          </a:p>
          <a:p>
            <a:pPr marL="552450" indent="-285750"/>
            <a:endParaRPr lang="en-US" sz="18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005" y="1531125"/>
            <a:ext cx="3571875" cy="704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72200" y="1264853"/>
            <a:ext cx="2024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smtClean="0">
                <a:solidFill>
                  <a:srgbClr val="00B0F0"/>
                </a:solidFill>
              </a:rPr>
              <a:t>prior   likelihood    jump</a:t>
            </a: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587100" y="1572630"/>
            <a:ext cx="216024" cy="201679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613493" y="2831392"/>
            <a:ext cx="8386999" cy="61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Parallel Tempering </a:t>
            </a:r>
            <a:r>
              <a:rPr lang="cs-CZ" sz="1800" dirty="0"/>
              <a:t>(</a:t>
            </a:r>
            <a:r>
              <a:rPr lang="en-US" sz="1800" dirty="0"/>
              <a:t>PT</a:t>
            </a:r>
            <a:r>
              <a:rPr lang="cs-CZ" sz="1800" dirty="0"/>
              <a:t>)</a:t>
            </a:r>
            <a:r>
              <a:rPr lang="en-US" sz="1800" dirty="0"/>
              <a:t> software library of Fortran 90 routines </a:t>
            </a:r>
            <a:r>
              <a:rPr lang="cs-CZ" sz="1800" dirty="0"/>
              <a:t>by </a:t>
            </a:r>
            <a:r>
              <a:rPr lang="en-US" sz="1800" dirty="0" err="1"/>
              <a:t>Sambridge</a:t>
            </a:r>
            <a:endParaRPr lang="cs-CZ" sz="1800" dirty="0"/>
          </a:p>
          <a:p>
            <a:pPr marL="0" indent="0">
              <a:buNone/>
            </a:pPr>
            <a:r>
              <a:rPr lang="cs-CZ" sz="1800" dirty="0">
                <a:hlinkClick r:id="rId3"/>
              </a:rPr>
              <a:t>http://www.iearth.org.au/codes/ParallelTempering/</a:t>
            </a:r>
            <a:endParaRPr lang="cs-CZ" sz="1800" dirty="0"/>
          </a:p>
          <a:p>
            <a:pPr marL="0" indent="0">
              <a:buNone/>
            </a:pPr>
            <a:endParaRPr lang="cs-CZ" sz="1800" dirty="0"/>
          </a:p>
          <a:p>
            <a:pPr marL="552450" indent="-285750"/>
            <a:endParaRPr lang="en-US" sz="1800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073" y="3704656"/>
            <a:ext cx="4791075" cy="28384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765994" y="3835280"/>
            <a:ext cx="128432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smtClean="0">
                <a:solidFill>
                  <a:srgbClr val="00B0F0"/>
                </a:solidFill>
              </a:rPr>
              <a:t>Temperature</a:t>
            </a:r>
          </a:p>
          <a:p>
            <a:endParaRPr lang="cs-CZ" sz="1400" dirty="0" smtClean="0">
              <a:solidFill>
                <a:srgbClr val="00B0F0"/>
              </a:solidFill>
            </a:endParaRPr>
          </a:p>
          <a:p>
            <a:r>
              <a:rPr lang="en-US" sz="1400" dirty="0">
                <a:solidFill>
                  <a:srgbClr val="00B0F0"/>
                </a:solidFill>
              </a:rPr>
              <a:t>-</a:t>
            </a:r>
            <a:r>
              <a:rPr lang="en-US" sz="1400" dirty="0" smtClean="0">
                <a:solidFill>
                  <a:srgbClr val="00B0F0"/>
                </a:solidFill>
              </a:rPr>
              <a:t>log[p(m</a:t>
            </a:r>
            <a:r>
              <a:rPr lang="cs-CZ" sz="1400" dirty="0" smtClean="0">
                <a:solidFill>
                  <a:srgbClr val="00B0F0"/>
                </a:solidFill>
              </a:rPr>
              <a:t>1</a:t>
            </a:r>
            <a:r>
              <a:rPr lang="en-US" sz="1400" dirty="0" smtClean="0">
                <a:solidFill>
                  <a:srgbClr val="00B0F0"/>
                </a:solidFill>
              </a:rPr>
              <a:t>|d)]</a:t>
            </a:r>
            <a:endParaRPr lang="cs-CZ" sz="1400" dirty="0" smtClean="0">
              <a:solidFill>
                <a:srgbClr val="00B0F0"/>
              </a:solidFill>
            </a:endParaRPr>
          </a:p>
          <a:p>
            <a:endParaRPr lang="cs-CZ" sz="1400" dirty="0" smtClean="0">
              <a:solidFill>
                <a:srgbClr val="00B0F0"/>
              </a:solidFill>
            </a:endParaRPr>
          </a:p>
          <a:p>
            <a:r>
              <a:rPr lang="en-US" sz="1400" dirty="0" smtClean="0">
                <a:solidFill>
                  <a:srgbClr val="00B0F0"/>
                </a:solidFill>
              </a:rPr>
              <a:t>log[q(m</a:t>
            </a:r>
            <a:r>
              <a:rPr lang="cs-CZ" sz="1400" dirty="0" smtClean="0">
                <a:solidFill>
                  <a:srgbClr val="00B0F0"/>
                </a:solidFill>
              </a:rPr>
              <a:t>1</a:t>
            </a:r>
            <a:r>
              <a:rPr lang="en-US" sz="1400" dirty="0" smtClean="0">
                <a:solidFill>
                  <a:srgbClr val="00B0F0"/>
                </a:solidFill>
              </a:rPr>
              <a:t>|m</a:t>
            </a:r>
            <a:r>
              <a:rPr lang="cs-CZ" sz="1400" dirty="0" smtClean="0">
                <a:solidFill>
                  <a:srgbClr val="00B0F0"/>
                </a:solidFill>
              </a:rPr>
              <a:t>2</a:t>
            </a:r>
            <a:r>
              <a:rPr lang="en-US" sz="1400" dirty="0" smtClean="0">
                <a:solidFill>
                  <a:srgbClr val="00B0F0"/>
                </a:solidFill>
              </a:rPr>
              <a:t>)]</a:t>
            </a:r>
            <a:endParaRPr lang="en-US" sz="1400" dirty="0">
              <a:solidFill>
                <a:srgbClr val="00B0F0"/>
              </a:solidFill>
            </a:endParaRPr>
          </a:p>
          <a:p>
            <a:endParaRPr lang="cs-CZ" sz="1400" dirty="0" smtClean="0">
              <a:solidFill>
                <a:srgbClr val="00B0F0"/>
              </a:solidFill>
            </a:endParaRPr>
          </a:p>
          <a:p>
            <a:r>
              <a:rPr lang="en-US" sz="1400" dirty="0">
                <a:solidFill>
                  <a:srgbClr val="00B0F0"/>
                </a:solidFill>
              </a:rPr>
              <a:t>-</a:t>
            </a:r>
            <a:r>
              <a:rPr lang="en-US" sz="1400" dirty="0" smtClean="0">
                <a:solidFill>
                  <a:srgbClr val="00B0F0"/>
                </a:solidFill>
              </a:rPr>
              <a:t>log[p(m</a:t>
            </a:r>
            <a:r>
              <a:rPr lang="cs-CZ" sz="1400" dirty="0" smtClean="0">
                <a:solidFill>
                  <a:srgbClr val="00B0F0"/>
                </a:solidFill>
              </a:rPr>
              <a:t>2</a:t>
            </a:r>
            <a:r>
              <a:rPr lang="en-US" sz="1400" dirty="0" smtClean="0">
                <a:solidFill>
                  <a:srgbClr val="00B0F0"/>
                </a:solidFill>
              </a:rPr>
              <a:t>|d)]</a:t>
            </a:r>
            <a:endParaRPr lang="cs-CZ" sz="1400" dirty="0" smtClean="0">
              <a:solidFill>
                <a:srgbClr val="00B0F0"/>
              </a:solidFill>
            </a:endParaRPr>
          </a:p>
          <a:p>
            <a:endParaRPr lang="cs-CZ" sz="1400" dirty="0">
              <a:solidFill>
                <a:srgbClr val="00B0F0"/>
              </a:solidFill>
            </a:endParaRPr>
          </a:p>
          <a:p>
            <a:r>
              <a:rPr lang="en-US" sz="1400" dirty="0">
                <a:solidFill>
                  <a:srgbClr val="00B0F0"/>
                </a:solidFill>
              </a:rPr>
              <a:t>log[q(m2|m1)]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57483" y="5604995"/>
            <a:ext cx="30290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smtClean="0">
                <a:solidFill>
                  <a:srgbClr val="00B0F0"/>
                </a:solidFill>
              </a:rPr>
              <a:t>1. Tempering of the likelihoods</a:t>
            </a:r>
            <a:r>
              <a:rPr lang="en-US" sz="1400" dirty="0" smtClean="0">
                <a:solidFill>
                  <a:srgbClr val="00B0F0"/>
                </a:solidFill>
              </a:rPr>
              <a:t>’</a:t>
            </a:r>
            <a:r>
              <a:rPr lang="cs-CZ" sz="1400" dirty="0" smtClean="0">
                <a:solidFill>
                  <a:srgbClr val="00B0F0"/>
                </a:solidFill>
              </a:rPr>
              <a:t> ratio</a:t>
            </a:r>
          </a:p>
          <a:p>
            <a:r>
              <a:rPr lang="cs-CZ" sz="1400" dirty="0" smtClean="0">
                <a:solidFill>
                  <a:srgbClr val="00B0F0"/>
                </a:solidFill>
              </a:rPr>
              <a:t>2. Add the jump propos. ratio</a:t>
            </a:r>
            <a:endParaRPr lang="en-US" sz="1400" dirty="0">
              <a:solidFill>
                <a:srgbClr val="00B0F0"/>
              </a:solidFill>
            </a:endParaRPr>
          </a:p>
        </p:txBody>
      </p:sp>
      <p:cxnSp>
        <p:nvCxnSpPr>
          <p:cNvPr id="17" name="Straight Arrow Connector 16"/>
          <p:cNvCxnSpPr>
            <a:stCxn id="14" idx="1"/>
          </p:cNvCxnSpPr>
          <p:nvPr/>
        </p:nvCxnSpPr>
        <p:spPr>
          <a:xfrm flipH="1" flipV="1">
            <a:off x="4283968" y="4077072"/>
            <a:ext cx="2482026" cy="773871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90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67544" y="1044978"/>
            <a:ext cx="8496175" cy="5661248"/>
          </a:xfrm>
        </p:spPr>
        <p:txBody>
          <a:bodyPr numCol="1"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050" dirty="0" err="1"/>
              <a:t>Bodin</a:t>
            </a:r>
            <a:r>
              <a:rPr lang="en-US" sz="1050" dirty="0"/>
              <a:t>, T., </a:t>
            </a:r>
            <a:r>
              <a:rPr lang="en-US" sz="1050" dirty="0" err="1"/>
              <a:t>Sambridge</a:t>
            </a:r>
            <a:r>
              <a:rPr lang="en-US" sz="1050" dirty="0"/>
              <a:t>, M., </a:t>
            </a:r>
            <a:r>
              <a:rPr lang="en-US" sz="1050" dirty="0" err="1" smtClean="0"/>
              <a:t>Tkal</a:t>
            </a:r>
            <a:r>
              <a:rPr lang="cs-CZ" sz="1050" dirty="0"/>
              <a:t>č</a:t>
            </a:r>
            <a:r>
              <a:rPr lang="en-US" sz="1050" dirty="0" err="1" smtClean="0"/>
              <a:t>i</a:t>
            </a:r>
            <a:r>
              <a:rPr lang="cs-CZ" sz="1050" dirty="0" smtClean="0"/>
              <a:t>ć</a:t>
            </a:r>
            <a:r>
              <a:rPr lang="en-US" sz="1050" dirty="0" smtClean="0"/>
              <a:t>, </a:t>
            </a:r>
            <a:r>
              <a:rPr lang="en-US" sz="1050" dirty="0"/>
              <a:t>H., </a:t>
            </a:r>
            <a:r>
              <a:rPr lang="en-US" sz="1050" dirty="0" err="1"/>
              <a:t>Arroucau</a:t>
            </a:r>
            <a:r>
              <a:rPr lang="en-US" sz="1050" dirty="0"/>
              <a:t>, P., Gallagher, </a:t>
            </a:r>
            <a:r>
              <a:rPr lang="en-US" sz="1050" dirty="0" smtClean="0"/>
              <a:t>K.</a:t>
            </a:r>
            <a:r>
              <a:rPr lang="cs-CZ" sz="1050" dirty="0" smtClean="0"/>
              <a:t>, </a:t>
            </a:r>
            <a:r>
              <a:rPr lang="en-US" sz="1050" dirty="0" smtClean="0"/>
              <a:t>Rawlinson</a:t>
            </a:r>
            <a:r>
              <a:rPr lang="en-US" sz="1050" dirty="0"/>
              <a:t>, N., 2012. </a:t>
            </a:r>
            <a:r>
              <a:rPr lang="en-US" sz="1050" dirty="0" err="1"/>
              <a:t>Transdimensional</a:t>
            </a:r>
            <a:r>
              <a:rPr lang="en-US" sz="1050" dirty="0"/>
              <a:t> inversion of receiver </a:t>
            </a:r>
            <a:r>
              <a:rPr lang="en-US" sz="1050" dirty="0" smtClean="0"/>
              <a:t>functions</a:t>
            </a:r>
            <a:r>
              <a:rPr lang="cs-CZ" sz="1050" dirty="0" smtClean="0"/>
              <a:t> </a:t>
            </a:r>
            <a:r>
              <a:rPr lang="en-US" sz="1050" dirty="0" smtClean="0"/>
              <a:t>and </a:t>
            </a:r>
            <a:r>
              <a:rPr lang="en-US" sz="1050" dirty="0"/>
              <a:t>surface wave dispersion, </a:t>
            </a:r>
            <a:r>
              <a:rPr lang="en-US" sz="1050" i="1" dirty="0"/>
              <a:t>Journal of Geophysical Research, </a:t>
            </a:r>
            <a:r>
              <a:rPr lang="en-US" sz="1050" b="1" dirty="0"/>
              <a:t>117, </a:t>
            </a:r>
            <a:r>
              <a:rPr lang="en-US" sz="1050" dirty="0" smtClean="0"/>
              <a:t>B02301,</a:t>
            </a:r>
            <a:r>
              <a:rPr lang="cs-CZ" sz="1050" dirty="0" smtClean="0"/>
              <a:t> </a:t>
            </a:r>
            <a:r>
              <a:rPr lang="en-US" sz="1050" dirty="0" smtClean="0"/>
              <a:t>doi:10.1029/2011JB008560.</a:t>
            </a:r>
            <a:endParaRPr lang="cs-CZ" sz="105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050" dirty="0"/>
              <a:t>Denison, D., </a:t>
            </a:r>
            <a:r>
              <a:rPr lang="en-US" sz="1050" dirty="0" smtClean="0"/>
              <a:t>Adams</a:t>
            </a:r>
            <a:r>
              <a:rPr lang="cs-CZ" sz="1050" dirty="0" smtClean="0"/>
              <a:t>, N.</a:t>
            </a:r>
            <a:r>
              <a:rPr lang="en-US" sz="1050" dirty="0" smtClean="0"/>
              <a:t>, Holmes</a:t>
            </a:r>
            <a:r>
              <a:rPr lang="cs-CZ" sz="1050" dirty="0" smtClean="0"/>
              <a:t>, C.</a:t>
            </a:r>
            <a:r>
              <a:rPr lang="en-US" sz="1050" dirty="0" smtClean="0"/>
              <a:t>, Hand</a:t>
            </a:r>
            <a:r>
              <a:rPr lang="cs-CZ" sz="1050" dirty="0" smtClean="0"/>
              <a:t>, D.,</a:t>
            </a:r>
            <a:r>
              <a:rPr lang="en-US" sz="1050" dirty="0" smtClean="0"/>
              <a:t> 2002</a:t>
            </a:r>
            <a:r>
              <a:rPr lang="cs-CZ" sz="1050" dirty="0" smtClean="0"/>
              <a:t>.</a:t>
            </a:r>
            <a:r>
              <a:rPr lang="en-US" sz="1050" dirty="0" smtClean="0"/>
              <a:t> </a:t>
            </a:r>
            <a:r>
              <a:rPr lang="en-US" sz="1050" dirty="0"/>
              <a:t>Bayesian </a:t>
            </a:r>
            <a:r>
              <a:rPr lang="en-US" sz="1050" dirty="0" smtClean="0"/>
              <a:t>partition</a:t>
            </a:r>
            <a:r>
              <a:rPr lang="cs-CZ" sz="1050" dirty="0" smtClean="0"/>
              <a:t> </a:t>
            </a:r>
            <a:r>
              <a:rPr lang="en-US" sz="1050" dirty="0" smtClean="0"/>
              <a:t>modelling</a:t>
            </a:r>
            <a:r>
              <a:rPr lang="en-US" sz="1050" dirty="0"/>
              <a:t>, </a:t>
            </a:r>
            <a:r>
              <a:rPr lang="en-US" sz="1050" i="1" dirty="0"/>
              <a:t>Computational Statistics &amp; Data Analysis</a:t>
            </a:r>
            <a:r>
              <a:rPr lang="en-US" sz="1050" dirty="0"/>
              <a:t>, </a:t>
            </a:r>
            <a:r>
              <a:rPr lang="en-US" sz="1050" b="1" dirty="0" smtClean="0"/>
              <a:t>38</a:t>
            </a:r>
            <a:r>
              <a:rPr lang="cs-CZ" sz="1050" b="1" dirty="0" smtClean="0"/>
              <a:t> </a:t>
            </a:r>
            <a:r>
              <a:rPr lang="en-US" sz="1050" dirty="0" smtClean="0"/>
              <a:t>(</a:t>
            </a:r>
            <a:r>
              <a:rPr lang="en-US" sz="1050" dirty="0"/>
              <a:t>4), 475–485.</a:t>
            </a:r>
            <a:endParaRPr lang="cs-CZ" sz="105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050" dirty="0" err="1" smtClean="0"/>
              <a:t>Dettmer</a:t>
            </a:r>
            <a:r>
              <a:rPr lang="en-US" sz="1050" dirty="0"/>
              <a:t>, J., </a:t>
            </a:r>
            <a:r>
              <a:rPr lang="en-US" sz="1050" dirty="0" err="1"/>
              <a:t>Dosso</a:t>
            </a:r>
            <a:r>
              <a:rPr lang="en-US" sz="1050" dirty="0"/>
              <a:t>, S.E</a:t>
            </a:r>
            <a:r>
              <a:rPr lang="en-US" sz="1050" dirty="0" smtClean="0"/>
              <a:t>.</a:t>
            </a:r>
            <a:r>
              <a:rPr lang="cs-CZ" sz="1050" dirty="0" smtClean="0"/>
              <a:t>,</a:t>
            </a:r>
            <a:r>
              <a:rPr lang="en-US" sz="1050" dirty="0" smtClean="0"/>
              <a:t> </a:t>
            </a:r>
            <a:r>
              <a:rPr lang="en-US" sz="1050" dirty="0"/>
              <a:t>Holland, C.W., </a:t>
            </a:r>
            <a:r>
              <a:rPr lang="en-US" sz="1050" dirty="0" smtClean="0"/>
              <a:t>2010. </a:t>
            </a:r>
            <a:r>
              <a:rPr lang="en-US" sz="1050" dirty="0"/>
              <a:t>Trans-dimensional </a:t>
            </a:r>
            <a:r>
              <a:rPr lang="en-US" sz="1050" dirty="0" err="1" smtClean="0"/>
              <a:t>geoacoustic</a:t>
            </a:r>
            <a:r>
              <a:rPr lang="cs-CZ" sz="1050" dirty="0"/>
              <a:t> </a:t>
            </a:r>
            <a:r>
              <a:rPr lang="en-US" sz="1050" dirty="0" smtClean="0"/>
              <a:t>inversion</a:t>
            </a:r>
            <a:r>
              <a:rPr lang="en-US" sz="1050" dirty="0"/>
              <a:t>, </a:t>
            </a:r>
            <a:r>
              <a:rPr lang="en-US" sz="1050" i="1" dirty="0"/>
              <a:t>The Journal of the Acoustical Society of </a:t>
            </a:r>
            <a:r>
              <a:rPr lang="en-US" sz="1050" i="1" dirty="0" smtClean="0"/>
              <a:t>America, </a:t>
            </a:r>
            <a:r>
              <a:rPr lang="en-US" sz="1050" b="1" dirty="0"/>
              <a:t>128, </a:t>
            </a:r>
            <a:r>
              <a:rPr lang="en-US" sz="1050" dirty="0" smtClean="0"/>
              <a:t>3393–3405</a:t>
            </a:r>
            <a:r>
              <a:rPr lang="cs-CZ" sz="1050" dirty="0" smtClean="0"/>
              <a:t>, </a:t>
            </a:r>
            <a:r>
              <a:rPr lang="en-US" sz="1050" dirty="0" smtClean="0"/>
              <a:t>doi:10.1121/1.3500674.</a:t>
            </a:r>
            <a:endParaRPr lang="cs-CZ" sz="105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1050" dirty="0"/>
              <a:t>Dettmer, </a:t>
            </a:r>
            <a:r>
              <a:rPr lang="cs-CZ" sz="1050" dirty="0" smtClean="0"/>
              <a:t>J., Benavente, R., Cummins, </a:t>
            </a:r>
            <a:r>
              <a:rPr lang="cs-CZ" sz="1050" dirty="0"/>
              <a:t>P.R</a:t>
            </a:r>
            <a:r>
              <a:rPr lang="cs-CZ" sz="1050" dirty="0" smtClean="0"/>
              <a:t>., Sambridge, M., 2014. </a:t>
            </a:r>
            <a:r>
              <a:rPr lang="cs-CZ" sz="1050" dirty="0"/>
              <a:t>Trans-dimensional finite-fault inversion, </a:t>
            </a:r>
            <a:r>
              <a:rPr lang="en-US" sz="1050" i="1" dirty="0"/>
              <a:t>Geophysical Journal International</a:t>
            </a:r>
            <a:r>
              <a:rPr lang="cs-CZ" sz="1050" dirty="0" smtClean="0"/>
              <a:t>, </a:t>
            </a:r>
            <a:r>
              <a:rPr lang="cs-CZ" sz="1050" b="1" dirty="0"/>
              <a:t>199</a:t>
            </a:r>
            <a:r>
              <a:rPr lang="cs-CZ" sz="1050" dirty="0"/>
              <a:t>, </a:t>
            </a:r>
            <a:r>
              <a:rPr lang="cs-CZ" sz="1050" dirty="0" smtClean="0"/>
              <a:t>735–751, </a:t>
            </a:r>
            <a:r>
              <a:rPr lang="en-US" sz="1050" dirty="0" smtClean="0"/>
              <a:t>doi:10.1093/</a:t>
            </a:r>
            <a:r>
              <a:rPr lang="en-US" sz="1050" dirty="0" err="1" smtClean="0"/>
              <a:t>gji</a:t>
            </a:r>
            <a:r>
              <a:rPr lang="en-US" sz="1050" dirty="0" smtClean="0"/>
              <a:t>/ggu280</a:t>
            </a:r>
            <a:r>
              <a:rPr lang="cs-CZ" sz="1050" dirty="0" smtClean="0"/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1050" dirty="0"/>
              <a:t>Dettmer, J., </a:t>
            </a:r>
            <a:r>
              <a:rPr lang="cs-CZ" sz="1050" dirty="0" smtClean="0"/>
              <a:t>Hawkins, R., Cummins, </a:t>
            </a:r>
            <a:r>
              <a:rPr lang="cs-CZ" sz="1050" dirty="0"/>
              <a:t>P.R.</a:t>
            </a:r>
            <a:r>
              <a:rPr lang="cs-CZ" sz="1050" dirty="0" smtClean="0"/>
              <a:t>, Hossen, J., Sambridge, M., Hino, R., Inazu, D., 2016. </a:t>
            </a:r>
            <a:r>
              <a:rPr lang="cs-CZ" sz="1050" dirty="0"/>
              <a:t>Tsunami source uncertainty estimation: The 2011 Japan tsunami, </a:t>
            </a:r>
            <a:r>
              <a:rPr lang="cs-CZ" sz="1050" i="1" dirty="0"/>
              <a:t>J. Geophys. Res. Solid Earth</a:t>
            </a:r>
            <a:r>
              <a:rPr lang="cs-CZ" sz="1050" dirty="0"/>
              <a:t>, </a:t>
            </a:r>
            <a:r>
              <a:rPr lang="cs-CZ" sz="1050" b="1" dirty="0" smtClean="0"/>
              <a:t>121</a:t>
            </a:r>
            <a:r>
              <a:rPr lang="cs-CZ" sz="1050" dirty="0" smtClean="0"/>
              <a:t> (6), </a:t>
            </a:r>
            <a:r>
              <a:rPr lang="cs-CZ" sz="1050" dirty="0"/>
              <a:t>4483–4505, doi:10.1002/2015JB012764</a:t>
            </a:r>
            <a:r>
              <a:rPr lang="cs-CZ" sz="1050" dirty="0" smtClean="0"/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1050" dirty="0"/>
              <a:t>Gallagher, K., Charvin, K., Nielsen, S., Sambridge, M</a:t>
            </a:r>
            <a:r>
              <a:rPr lang="cs-CZ" sz="1050" dirty="0" smtClean="0"/>
              <a:t>., </a:t>
            </a:r>
            <a:r>
              <a:rPr lang="cs-CZ" sz="1050" dirty="0"/>
              <a:t>Stephenson, J</a:t>
            </a:r>
            <a:r>
              <a:rPr lang="cs-CZ" sz="1050" dirty="0" smtClean="0"/>
              <a:t>., 2009</a:t>
            </a:r>
            <a:r>
              <a:rPr lang="cs-CZ" sz="1050" dirty="0"/>
              <a:t>. Markov chain Monte Carlo (McMC) sampling methods to </a:t>
            </a:r>
            <a:r>
              <a:rPr lang="cs-CZ" sz="1050" dirty="0" smtClean="0"/>
              <a:t>determine optimal </a:t>
            </a:r>
            <a:r>
              <a:rPr lang="cs-CZ" sz="1050" dirty="0"/>
              <a:t>models,model resolution and model choice for earth </a:t>
            </a:r>
            <a:r>
              <a:rPr lang="cs-CZ" sz="1050" dirty="0" smtClean="0"/>
              <a:t>science problems</a:t>
            </a:r>
            <a:r>
              <a:rPr lang="cs-CZ" sz="1050" dirty="0"/>
              <a:t>, </a:t>
            </a:r>
            <a:r>
              <a:rPr lang="cs-CZ" sz="1050" i="1" dirty="0"/>
              <a:t>Marine and Petroleum Geology</a:t>
            </a:r>
            <a:r>
              <a:rPr lang="cs-CZ" sz="1050" dirty="0"/>
              <a:t>, </a:t>
            </a:r>
            <a:r>
              <a:rPr lang="cs-CZ" sz="1050" b="1" dirty="0"/>
              <a:t>26</a:t>
            </a:r>
            <a:r>
              <a:rPr lang="cs-CZ" sz="1050" dirty="0"/>
              <a:t>, 525–535.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050" dirty="0" smtClean="0"/>
              <a:t>Geyer, C</a:t>
            </a:r>
            <a:r>
              <a:rPr lang="cs-CZ" sz="1050" dirty="0" smtClean="0"/>
              <a:t>., </a:t>
            </a:r>
            <a:r>
              <a:rPr lang="en-US" sz="1050" dirty="0" smtClean="0"/>
              <a:t>Moller, J., 1994. Simulation procedures and likelihood inference</a:t>
            </a:r>
            <a:r>
              <a:rPr lang="cs-CZ" sz="1050" dirty="0" smtClean="0"/>
              <a:t> </a:t>
            </a:r>
            <a:r>
              <a:rPr lang="en-US" sz="1050" dirty="0" smtClean="0"/>
              <a:t>for spatial point processes, </a:t>
            </a:r>
            <a:r>
              <a:rPr lang="en-US" sz="1050" i="1" dirty="0"/>
              <a:t>Scandinavian Journal of </a:t>
            </a:r>
            <a:r>
              <a:rPr lang="en-US" sz="1050" i="1" dirty="0" smtClean="0"/>
              <a:t>Statistics, </a:t>
            </a:r>
            <a:r>
              <a:rPr lang="en-US" sz="1050" b="1" dirty="0" smtClean="0"/>
              <a:t>21</a:t>
            </a:r>
            <a:r>
              <a:rPr lang="en-US" sz="1050" dirty="0"/>
              <a:t> (4</a:t>
            </a:r>
            <a:r>
              <a:rPr lang="en-US" sz="1050" dirty="0" smtClean="0"/>
              <a:t>),</a:t>
            </a:r>
            <a:r>
              <a:rPr lang="en-US" sz="1050" b="1" dirty="0" smtClean="0"/>
              <a:t> </a:t>
            </a:r>
            <a:r>
              <a:rPr lang="en-US" sz="1050" dirty="0" smtClean="0"/>
              <a:t>359–373.</a:t>
            </a:r>
            <a:endParaRPr lang="cs-CZ" sz="105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050" dirty="0" smtClean="0"/>
              <a:t>Green</a:t>
            </a:r>
            <a:r>
              <a:rPr lang="en-US" sz="1050" dirty="0"/>
              <a:t>, P.J., 1995. Reversible jump Markov chain Monte Carlo computation </a:t>
            </a:r>
            <a:r>
              <a:rPr lang="en-US" sz="1050" dirty="0" smtClean="0"/>
              <a:t>and</a:t>
            </a:r>
            <a:r>
              <a:rPr lang="cs-CZ" sz="1050" dirty="0" smtClean="0"/>
              <a:t> </a:t>
            </a:r>
            <a:r>
              <a:rPr lang="en-US" sz="1050" dirty="0" smtClean="0"/>
              <a:t>Bayesian </a:t>
            </a:r>
            <a:r>
              <a:rPr lang="en-US" sz="1050" dirty="0"/>
              <a:t>model </a:t>
            </a:r>
            <a:r>
              <a:rPr lang="en-US" sz="1050" dirty="0" smtClean="0"/>
              <a:t>determination</a:t>
            </a:r>
            <a:r>
              <a:rPr lang="cs-CZ" sz="1050" dirty="0" smtClean="0"/>
              <a:t>,</a:t>
            </a:r>
            <a:r>
              <a:rPr lang="en-US" sz="1050" dirty="0" smtClean="0"/>
              <a:t> </a:t>
            </a:r>
            <a:r>
              <a:rPr lang="en-US" sz="1050" i="1" dirty="0" err="1" smtClean="0"/>
              <a:t>Biometrika</a:t>
            </a:r>
            <a:r>
              <a:rPr lang="cs-CZ" sz="1050" dirty="0" smtClean="0"/>
              <a:t>,</a:t>
            </a:r>
            <a:r>
              <a:rPr lang="en-US" sz="1050" dirty="0" smtClean="0"/>
              <a:t> </a:t>
            </a:r>
            <a:r>
              <a:rPr lang="en-US" sz="1050" b="1" dirty="0"/>
              <a:t>82</a:t>
            </a:r>
            <a:r>
              <a:rPr lang="en-US" sz="1050" dirty="0"/>
              <a:t> (4), </a:t>
            </a:r>
            <a:r>
              <a:rPr lang="en-US" sz="1050" dirty="0" smtClean="0"/>
              <a:t>711–732</a:t>
            </a:r>
            <a:r>
              <a:rPr lang="en-US" sz="1050" dirty="0"/>
              <a:t>.</a:t>
            </a:r>
            <a:endParaRPr lang="cs-CZ" sz="105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050" dirty="0"/>
              <a:t>Green, P.J., 2003. Trans-dimensional Markov chain Monte Carlo, </a:t>
            </a:r>
            <a:r>
              <a:rPr lang="cs-CZ" sz="1050" dirty="0" smtClean="0"/>
              <a:t>in</a:t>
            </a:r>
            <a:r>
              <a:rPr lang="en-US" sz="1050" dirty="0" smtClean="0"/>
              <a:t> </a:t>
            </a:r>
            <a:r>
              <a:rPr lang="en-US" sz="1050" i="1" dirty="0" smtClean="0"/>
              <a:t>Highly</a:t>
            </a:r>
            <a:r>
              <a:rPr lang="cs-CZ" sz="1050" i="1" dirty="0" smtClean="0"/>
              <a:t> </a:t>
            </a:r>
            <a:r>
              <a:rPr lang="en-US" sz="1050" i="1" dirty="0" smtClean="0"/>
              <a:t>Structured </a:t>
            </a:r>
            <a:r>
              <a:rPr lang="en-US" sz="1050" i="1" dirty="0"/>
              <a:t>Stochastic Systems</a:t>
            </a:r>
            <a:r>
              <a:rPr lang="en-US" sz="1050" dirty="0"/>
              <a:t>, pp. 179–198, Oxford Statistical </a:t>
            </a:r>
            <a:r>
              <a:rPr lang="en-US" sz="1050" dirty="0" smtClean="0"/>
              <a:t>Science</a:t>
            </a:r>
            <a:r>
              <a:rPr lang="cs-CZ" sz="1050" dirty="0" smtClean="0"/>
              <a:t> </a:t>
            </a:r>
            <a:r>
              <a:rPr lang="en-US" sz="1050" dirty="0" smtClean="0"/>
              <a:t>Series</a:t>
            </a:r>
            <a:r>
              <a:rPr lang="en-US" sz="1050" dirty="0"/>
              <a:t>, Oxford University Press</a:t>
            </a:r>
            <a:r>
              <a:rPr lang="en-US" sz="1050" dirty="0" smtClean="0"/>
              <a:t>.</a:t>
            </a:r>
            <a:endParaRPr lang="cs-CZ" sz="105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cs-CZ" sz="1050" dirty="0"/>
              <a:t>Jasra, A., </a:t>
            </a:r>
            <a:r>
              <a:rPr lang="cs-CZ" sz="1050" dirty="0" smtClean="0"/>
              <a:t>Stephens, D.A., Holmes</a:t>
            </a:r>
            <a:r>
              <a:rPr lang="cs-CZ" sz="1050" dirty="0"/>
              <a:t>, C.C., 2007. Population-based </a:t>
            </a:r>
            <a:r>
              <a:rPr lang="cs-CZ" sz="1050" dirty="0" smtClean="0"/>
              <a:t>reversible jump </a:t>
            </a:r>
            <a:r>
              <a:rPr lang="cs-CZ" sz="1050" dirty="0"/>
              <a:t>Markov chain Monte Carlo, </a:t>
            </a:r>
            <a:r>
              <a:rPr lang="cs-CZ" sz="1050" i="1" dirty="0"/>
              <a:t>Biometrika</a:t>
            </a:r>
            <a:r>
              <a:rPr lang="cs-CZ" sz="1050" dirty="0"/>
              <a:t>, </a:t>
            </a:r>
            <a:r>
              <a:rPr lang="cs-CZ" sz="1050" b="1" dirty="0" smtClean="0"/>
              <a:t>94 </a:t>
            </a:r>
            <a:r>
              <a:rPr lang="cs-CZ" sz="1050" dirty="0" smtClean="0"/>
              <a:t>(4</a:t>
            </a:r>
            <a:r>
              <a:rPr lang="cs-CZ" sz="1050" dirty="0"/>
              <a:t>), 787–807, </a:t>
            </a:r>
            <a:r>
              <a:rPr lang="cs-CZ" sz="1050" dirty="0" smtClean="0"/>
              <a:t>doi:10.1093/biomet/asm069.</a:t>
            </a:r>
            <a:endParaRPr lang="cs-CZ" sz="105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it-IT" sz="1050" dirty="0" smtClean="0"/>
              <a:t>Malinverno</a:t>
            </a:r>
            <a:r>
              <a:rPr lang="it-IT" sz="1050" dirty="0"/>
              <a:t>, A., 2002. Parsimonious Bayesian Markov chain Monte Carlo </a:t>
            </a:r>
            <a:r>
              <a:rPr lang="it-IT" sz="1050" dirty="0" smtClean="0"/>
              <a:t>inversion</a:t>
            </a:r>
            <a:r>
              <a:rPr lang="cs-CZ" sz="1050" dirty="0" smtClean="0"/>
              <a:t> </a:t>
            </a:r>
            <a:r>
              <a:rPr lang="en-US" sz="1050" dirty="0" smtClean="0"/>
              <a:t>in </a:t>
            </a:r>
            <a:r>
              <a:rPr lang="en-US" sz="1050" dirty="0"/>
              <a:t>a non linear geophysical problem. </a:t>
            </a:r>
            <a:r>
              <a:rPr lang="en-US" sz="1050" i="1" dirty="0"/>
              <a:t>Geophysical Journal </a:t>
            </a:r>
            <a:r>
              <a:rPr lang="en-US" sz="1050" i="1" dirty="0" smtClean="0"/>
              <a:t>International</a:t>
            </a:r>
            <a:r>
              <a:rPr lang="cs-CZ" sz="1050" dirty="0" smtClean="0"/>
              <a:t>, </a:t>
            </a:r>
            <a:r>
              <a:rPr lang="en-US" sz="1050" b="1" dirty="0" smtClean="0"/>
              <a:t>151</a:t>
            </a:r>
            <a:r>
              <a:rPr lang="en-US" sz="1050" dirty="0" smtClean="0"/>
              <a:t>,</a:t>
            </a:r>
            <a:r>
              <a:rPr lang="cs-CZ" sz="1050" dirty="0" smtClean="0"/>
              <a:t> </a:t>
            </a:r>
            <a:r>
              <a:rPr lang="en-US" sz="1050" dirty="0" smtClean="0"/>
              <a:t>675–688.</a:t>
            </a:r>
            <a:endParaRPr lang="cs-CZ" sz="105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050" dirty="0" err="1"/>
              <a:t>Sambridge</a:t>
            </a:r>
            <a:r>
              <a:rPr lang="en-US" sz="1050" dirty="0"/>
              <a:t>, M., Gallagher, K., Jackson, A</a:t>
            </a:r>
            <a:r>
              <a:rPr lang="en-US" sz="1050" dirty="0" smtClean="0"/>
              <a:t>.</a:t>
            </a:r>
            <a:r>
              <a:rPr lang="cs-CZ" sz="1050" dirty="0" smtClean="0"/>
              <a:t>,</a:t>
            </a:r>
            <a:r>
              <a:rPr lang="en-US" sz="1050" dirty="0" smtClean="0"/>
              <a:t> </a:t>
            </a:r>
            <a:r>
              <a:rPr lang="en-US" sz="1050" dirty="0" err="1"/>
              <a:t>Rickwood</a:t>
            </a:r>
            <a:r>
              <a:rPr lang="en-US" sz="1050" dirty="0"/>
              <a:t>, P., 2006. </a:t>
            </a:r>
            <a:r>
              <a:rPr lang="en-US" sz="1050" dirty="0" err="1" smtClean="0"/>
              <a:t>Transdimensional</a:t>
            </a:r>
            <a:r>
              <a:rPr lang="cs-CZ" sz="1050" dirty="0" smtClean="0"/>
              <a:t> </a:t>
            </a:r>
            <a:r>
              <a:rPr lang="en-US" sz="1050" dirty="0" smtClean="0"/>
              <a:t>inverse </a:t>
            </a:r>
            <a:r>
              <a:rPr lang="en-US" sz="1050" dirty="0"/>
              <a:t>problems, model comparison and the </a:t>
            </a:r>
            <a:r>
              <a:rPr lang="en-US" sz="1050" dirty="0" smtClean="0"/>
              <a:t>evidence,</a:t>
            </a:r>
            <a:r>
              <a:rPr lang="cs-CZ" sz="1050" dirty="0" smtClean="0"/>
              <a:t> </a:t>
            </a:r>
            <a:r>
              <a:rPr lang="en-US" sz="1050" i="1" dirty="0"/>
              <a:t>Geophysical Journal International</a:t>
            </a:r>
            <a:r>
              <a:rPr lang="en-US" sz="1050" dirty="0"/>
              <a:t>, </a:t>
            </a:r>
            <a:r>
              <a:rPr lang="en-US" sz="1050" b="1" dirty="0"/>
              <a:t>167</a:t>
            </a:r>
            <a:r>
              <a:rPr lang="en-US" sz="1050" dirty="0"/>
              <a:t>, </a:t>
            </a:r>
            <a:r>
              <a:rPr lang="en-US" sz="1050" dirty="0" smtClean="0"/>
              <a:t>528–542</a:t>
            </a:r>
            <a:r>
              <a:rPr lang="cs-CZ" sz="1050" dirty="0" smtClean="0"/>
              <a:t>, </a:t>
            </a:r>
            <a:r>
              <a:rPr lang="en-US" sz="1050" dirty="0" err="1"/>
              <a:t>doi</a:t>
            </a:r>
            <a:r>
              <a:rPr lang="en-US" sz="1050" dirty="0"/>
              <a:t>: 10.1111/j.1365-246X.2006.03155.x</a:t>
            </a:r>
            <a:r>
              <a:rPr lang="en-US" sz="1050" dirty="0" smtClean="0"/>
              <a:t>.</a:t>
            </a:r>
            <a:endParaRPr lang="cs-CZ" sz="105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050" dirty="0" err="1"/>
              <a:t>Sambridge</a:t>
            </a:r>
            <a:r>
              <a:rPr lang="en-US" sz="1050" dirty="0"/>
              <a:t>, M</a:t>
            </a:r>
            <a:r>
              <a:rPr lang="en-US" sz="1050" dirty="0" smtClean="0"/>
              <a:t>.,</a:t>
            </a:r>
            <a:r>
              <a:rPr lang="cs-CZ" sz="1050" dirty="0" smtClean="0"/>
              <a:t> 2014. </a:t>
            </a:r>
            <a:r>
              <a:rPr lang="en-US" sz="1050" dirty="0"/>
              <a:t>A Parallel Tempering algorithm for probabilistic sampling and multimodal </a:t>
            </a:r>
            <a:r>
              <a:rPr lang="en-US" sz="1050" dirty="0" smtClean="0"/>
              <a:t>optimization</a:t>
            </a:r>
            <a:r>
              <a:rPr lang="cs-CZ" sz="1050" dirty="0"/>
              <a:t>, </a:t>
            </a:r>
            <a:r>
              <a:rPr lang="cs-CZ" sz="1050" i="1" dirty="0"/>
              <a:t>Geophysical Journal </a:t>
            </a:r>
            <a:r>
              <a:rPr lang="cs-CZ" sz="1050" i="1" dirty="0" smtClean="0"/>
              <a:t>International</a:t>
            </a:r>
            <a:r>
              <a:rPr lang="cs-CZ" sz="1050" dirty="0" smtClean="0"/>
              <a:t>, </a:t>
            </a:r>
            <a:r>
              <a:rPr lang="cs-CZ" sz="1050" b="1" dirty="0"/>
              <a:t>196</a:t>
            </a:r>
            <a:r>
              <a:rPr lang="cs-CZ" sz="1050" dirty="0"/>
              <a:t>, 357-374, </a:t>
            </a:r>
            <a:r>
              <a:rPr lang="cs-CZ" sz="1050" dirty="0" smtClean="0"/>
              <a:t>doi:10.1093/gji/ggt342.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050" dirty="0"/>
              <a:t>Sisson, S</a:t>
            </a:r>
            <a:r>
              <a:rPr lang="en-US" sz="1050" dirty="0" smtClean="0"/>
              <a:t>.</a:t>
            </a:r>
            <a:r>
              <a:rPr lang="cs-CZ" sz="1050" dirty="0" smtClean="0"/>
              <a:t>,</a:t>
            </a:r>
            <a:r>
              <a:rPr lang="en-US" sz="1050" dirty="0" smtClean="0"/>
              <a:t> 2005</a:t>
            </a:r>
            <a:r>
              <a:rPr lang="cs-CZ" sz="1050" dirty="0" smtClean="0"/>
              <a:t>.</a:t>
            </a:r>
            <a:r>
              <a:rPr lang="en-US" sz="1050" dirty="0" smtClean="0"/>
              <a:t> </a:t>
            </a:r>
            <a:r>
              <a:rPr lang="en-US" sz="1050" dirty="0" err="1"/>
              <a:t>Transdimensional</a:t>
            </a:r>
            <a:r>
              <a:rPr lang="en-US" sz="1050" dirty="0"/>
              <a:t> Markov chains: A decade of </a:t>
            </a:r>
            <a:r>
              <a:rPr lang="en-US" sz="1050" dirty="0" smtClean="0"/>
              <a:t>progress</a:t>
            </a:r>
            <a:r>
              <a:rPr lang="cs-CZ" sz="1050" dirty="0" smtClean="0"/>
              <a:t> </a:t>
            </a:r>
            <a:r>
              <a:rPr lang="en-US" sz="1050" dirty="0" smtClean="0"/>
              <a:t>and </a:t>
            </a:r>
            <a:r>
              <a:rPr lang="en-US" sz="1050" dirty="0"/>
              <a:t>future perspectives, </a:t>
            </a:r>
            <a:r>
              <a:rPr lang="en-US" sz="1050" i="1" dirty="0"/>
              <a:t>Journal of the American Statistical Association</a:t>
            </a:r>
            <a:r>
              <a:rPr lang="en-US" sz="1050" dirty="0"/>
              <a:t>, </a:t>
            </a:r>
            <a:r>
              <a:rPr lang="en-US" sz="1050" b="1" dirty="0" smtClean="0"/>
              <a:t>100</a:t>
            </a:r>
            <a:r>
              <a:rPr lang="cs-CZ" sz="1050" b="1" dirty="0" smtClean="0"/>
              <a:t> </a:t>
            </a:r>
            <a:r>
              <a:rPr lang="en-US" sz="1050" dirty="0" smtClean="0"/>
              <a:t>(</a:t>
            </a:r>
            <a:r>
              <a:rPr lang="en-US" sz="1050" dirty="0"/>
              <a:t>471), </a:t>
            </a:r>
            <a:r>
              <a:rPr lang="en-US" sz="1050" dirty="0" smtClean="0"/>
              <a:t>1077–1090</a:t>
            </a:r>
            <a:r>
              <a:rPr lang="cs-CZ" sz="1050" dirty="0"/>
              <a:t>, </a:t>
            </a:r>
            <a:r>
              <a:rPr lang="cs-CZ" sz="1050" dirty="0" smtClean="0"/>
              <a:t>doi:10.1198/016214505000000664.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653D0A-A110-447A-96E0-435939D0CA01}" type="slidenum">
              <a:rPr lang="cs-CZ" smtClean="0"/>
              <a:pPr>
                <a:defRPr/>
              </a:pPr>
              <a:t>13</a:t>
            </a:fld>
            <a:endParaRPr lang="cs-CZ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67544" y="548680"/>
            <a:ext cx="8229600" cy="990600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marL="342900" indent="-342900" eaLnBrk="1" hangingPunct="1">
              <a:lnSpc>
                <a:spcPct val="90000"/>
              </a:lnSpc>
              <a:defRPr/>
            </a:pPr>
            <a:r>
              <a:rPr lang="en-US" sz="2800" b="1" dirty="0" smtClean="0"/>
              <a:t>References</a:t>
            </a:r>
            <a:r>
              <a:rPr lang="cs-CZ" altLang="cs-CZ" sz="3200" b="1" dirty="0" smtClean="0"/>
              <a:t/>
            </a:r>
            <a:br>
              <a:rPr lang="cs-CZ" altLang="cs-CZ" sz="3200" b="1" dirty="0" smtClean="0"/>
            </a:br>
            <a:endParaRPr lang="cs-CZ" altLang="cs-CZ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99075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řehlednos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larity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7906</TotalTime>
  <Words>1592</Words>
  <Application>Microsoft Office PowerPoint</Application>
  <PresentationFormat>On-screen Show (4:3)</PresentationFormat>
  <Paragraphs>143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MS Mincho</vt:lpstr>
      <vt:lpstr>ＭＳ Ｐゴシック</vt:lpstr>
      <vt:lpstr>Arial</vt:lpstr>
      <vt:lpstr>Arial Black</vt:lpstr>
      <vt:lpstr>Calibri</vt:lpstr>
      <vt:lpstr>Times New Roman</vt:lpstr>
      <vt:lpstr>Wingdings</vt:lpstr>
      <vt:lpstr>Clarity</vt:lpstr>
      <vt:lpstr>Introduction into Bayesian transdimensional inverse problems </vt:lpstr>
      <vt:lpstr>Definition of „transdimensional“ </vt:lpstr>
      <vt:lpstr>Motivation </vt:lpstr>
      <vt:lpstr>Motivation – possible applications </vt:lpstr>
      <vt:lpstr>PowerPoint Presentation</vt:lpstr>
      <vt:lpstr>A probabilistic Bayesian framework </vt:lpstr>
      <vt:lpstr>Markov chain Monte Carlo (McMC) sampling of posterior PDF  </vt:lpstr>
      <vt:lpstr>rj-McMC (later trans-D) </vt:lpstr>
      <vt:lpstr>Trand-D exposed </vt:lpstr>
      <vt:lpstr>Trand-D exposed - example </vt:lpstr>
      <vt:lpstr>Modern birth-death McMC </vt:lpstr>
      <vt:lpstr>Birth-death McMC by Parallel Tempering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Mira</dc:creator>
  <cp:lastModifiedBy>Mira</cp:lastModifiedBy>
  <cp:revision>1485</cp:revision>
  <dcterms:created xsi:type="dcterms:W3CDTF">2014-11-27T13:33:52Z</dcterms:created>
  <dcterms:modified xsi:type="dcterms:W3CDTF">2018-03-02T12:44:57Z</dcterms:modified>
</cp:coreProperties>
</file>