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61" r:id="rId1"/>
  </p:sldMasterIdLst>
  <p:notesMasterIdLst>
    <p:notesMasterId r:id="rId55"/>
  </p:notesMasterIdLst>
  <p:sldIdLst>
    <p:sldId id="256" r:id="rId2"/>
    <p:sldId id="257" r:id="rId3"/>
    <p:sldId id="312" r:id="rId4"/>
    <p:sldId id="311" r:id="rId5"/>
    <p:sldId id="258" r:id="rId6"/>
    <p:sldId id="262" r:id="rId7"/>
    <p:sldId id="264" r:id="rId8"/>
    <p:sldId id="265" r:id="rId9"/>
    <p:sldId id="266" r:id="rId10"/>
    <p:sldId id="267" r:id="rId11"/>
    <p:sldId id="305" r:id="rId12"/>
    <p:sldId id="306" r:id="rId13"/>
    <p:sldId id="263" r:id="rId14"/>
    <p:sldId id="276" r:id="rId15"/>
    <p:sldId id="260" r:id="rId16"/>
    <p:sldId id="271" r:id="rId17"/>
    <p:sldId id="315" r:id="rId18"/>
    <p:sldId id="274" r:id="rId19"/>
    <p:sldId id="272" r:id="rId20"/>
    <p:sldId id="275" r:id="rId21"/>
    <p:sldId id="273" r:id="rId22"/>
    <p:sldId id="277" r:id="rId23"/>
    <p:sldId id="299" r:id="rId24"/>
    <p:sldId id="300" r:id="rId25"/>
    <p:sldId id="301" r:id="rId26"/>
    <p:sldId id="278" r:id="rId27"/>
    <p:sldId id="279" r:id="rId28"/>
    <p:sldId id="281" r:id="rId29"/>
    <p:sldId id="280" r:id="rId30"/>
    <p:sldId id="282" r:id="rId31"/>
    <p:sldId id="283" r:id="rId32"/>
    <p:sldId id="314" r:id="rId33"/>
    <p:sldId id="284" r:id="rId34"/>
    <p:sldId id="285" r:id="rId35"/>
    <p:sldId id="286" r:id="rId36"/>
    <p:sldId id="287" r:id="rId37"/>
    <p:sldId id="288" r:id="rId38"/>
    <p:sldId id="302" r:id="rId39"/>
    <p:sldId id="289" r:id="rId40"/>
    <p:sldId id="293" r:id="rId41"/>
    <p:sldId id="292" r:id="rId42"/>
    <p:sldId id="296" r:id="rId43"/>
    <p:sldId id="291" r:id="rId44"/>
    <p:sldId id="290" r:id="rId45"/>
    <p:sldId id="297" r:id="rId46"/>
    <p:sldId id="298" r:id="rId47"/>
    <p:sldId id="294" r:id="rId48"/>
    <p:sldId id="295" r:id="rId49"/>
    <p:sldId id="307" r:id="rId50"/>
    <p:sldId id="309" r:id="rId51"/>
    <p:sldId id="308" r:id="rId52"/>
    <p:sldId id="303" r:id="rId53"/>
    <p:sldId id="304" r:id="rId5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7" autoAdjust="0"/>
    <p:restoredTop sz="94660"/>
  </p:normalViewPr>
  <p:slideViewPr>
    <p:cSldViewPr snapToGrid="0">
      <p:cViewPr varScale="1">
        <p:scale>
          <a:sx n="105" d="100"/>
          <a:sy n="105" d="100"/>
        </p:scale>
        <p:origin x="144"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DDA20-5AF2-40B5-8D06-9845E49C7E44}" type="datetimeFigureOut">
              <a:rPr lang="cs-CZ" smtClean="0"/>
              <a:t>13.10.2017</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8AC8D-7BC0-461E-A6BC-7CE0D3830C5E}" type="slidenum">
              <a:rPr lang="cs-CZ" smtClean="0"/>
              <a:t>‹#›</a:t>
            </a:fld>
            <a:endParaRPr lang="cs-CZ"/>
          </a:p>
        </p:txBody>
      </p:sp>
    </p:spTree>
    <p:extLst>
      <p:ext uri="{BB962C8B-B14F-4D97-AF65-F5344CB8AC3E}">
        <p14:creationId xmlns:p14="http://schemas.microsoft.com/office/powerpoint/2010/main" val="679249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EF8AC8D-7BC0-461E-A6BC-7CE0D3830C5E}" type="slidenum">
              <a:rPr lang="cs-CZ" smtClean="0"/>
              <a:t>37</a:t>
            </a:fld>
            <a:endParaRPr lang="cs-CZ"/>
          </a:p>
        </p:txBody>
      </p:sp>
    </p:spTree>
    <p:extLst>
      <p:ext uri="{BB962C8B-B14F-4D97-AF65-F5344CB8AC3E}">
        <p14:creationId xmlns:p14="http://schemas.microsoft.com/office/powerpoint/2010/main" val="913488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cs-CZ" smtClean="0"/>
              <a:t>Kliknutím lze upravit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lvl1pPr algn="l">
              <a:defRPr/>
            </a:lvl1pPr>
          </a:lstStyle>
          <a:p>
            <a:fld id="{BAEB000C-250E-4375-9B8D-BCE8B8CF29BC}" type="datetimeFigureOut">
              <a:rPr lang="cs-CZ" smtClean="0"/>
              <a:t>13.10.2017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54B1639F-51E8-469D-A2CF-5EBBB0F80A4F}" type="slidenum">
              <a:rPr lang="cs-CZ" smtClean="0"/>
              <a:t>‹#›</a:t>
            </a:fld>
            <a:endParaRPr lang="cs-CZ"/>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719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AEB000C-250E-4375-9B8D-BCE8B8CF29BC}" type="datetimeFigureOut">
              <a:rPr lang="cs-CZ" smtClean="0"/>
              <a:t>13.10.2017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1643409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cs-CZ" smtClean="0"/>
              <a:t>Kliknutím lze upravit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AEB000C-250E-4375-9B8D-BCE8B8CF29BC}" type="datetimeFigureOut">
              <a:rPr lang="cs-CZ" smtClean="0"/>
              <a:t>13.10.2017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54B1639F-51E8-469D-A2CF-5EBBB0F80A4F}" type="slidenum">
              <a:rPr lang="cs-CZ" smtClean="0"/>
              <a:t>‹#›</a:t>
            </a:fld>
            <a:endParaRPr lang="cs-CZ"/>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03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cs-CZ" smtClean="0"/>
              <a:t>Kliknutím lze upravit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BAEB000C-250E-4375-9B8D-BCE8B8CF29BC}" type="datetimeFigureOut">
              <a:rPr lang="cs-CZ" smtClean="0"/>
              <a:t>13.10.2017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503126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smtClean="0"/>
              <a:t>Kliknutím lze upravit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024128" y="2967788"/>
            <a:ext cx="4754880" cy="334157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cs-CZ" smtClean="0"/>
              <a:t>Kliknutím lze upravit styly předlohy textu.</a:t>
            </a:r>
          </a:p>
        </p:txBody>
      </p:sp>
      <p:sp>
        <p:nvSpPr>
          <p:cNvPr id="6" name="Content Placeholder 5"/>
          <p:cNvSpPr>
            <a:spLocks noGrp="1"/>
          </p:cNvSpPr>
          <p:nvPr>
            <p:ph sz="quarter" idx="4"/>
          </p:nvPr>
        </p:nvSpPr>
        <p:spPr>
          <a:xfrm>
            <a:off x="5990888" y="2967788"/>
            <a:ext cx="4754880" cy="334157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BAEB000C-250E-4375-9B8D-BCE8B8CF29BC}" type="datetimeFigureOut">
              <a:rPr lang="cs-CZ" smtClean="0"/>
              <a:t>13.10.2017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2471986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BAEB000C-250E-4375-9B8D-BCE8B8CF29BC}" type="datetimeFigureOut">
              <a:rPr lang="cs-CZ" smtClean="0"/>
              <a:t>13.10.2017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3390020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EB000C-250E-4375-9B8D-BCE8B8CF29BC}" type="datetimeFigureOut">
              <a:rPr lang="cs-CZ" smtClean="0"/>
              <a:t>13.10.2017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303431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cs-CZ" smtClean="0"/>
              <a:t>Kliknutím lze upravit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AEB000C-250E-4375-9B8D-BCE8B8CF29BC}" type="datetimeFigureOut">
              <a:rPr lang="cs-CZ" smtClean="0"/>
              <a:t>13.10.2017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1223193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AEB000C-250E-4375-9B8D-BCE8B8CF29BC}" type="datetimeFigureOut">
              <a:rPr lang="cs-CZ" smtClean="0"/>
              <a:t>13.10.2017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54B1639F-51E8-469D-A2CF-5EBBB0F80A4F}" type="slidenum">
              <a:rPr lang="cs-CZ" smtClean="0"/>
              <a:t>‹#›</a:t>
            </a:fld>
            <a:endParaRPr lang="cs-CZ"/>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361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AEB000C-250E-4375-9B8D-BCE8B8CF29BC}" type="datetimeFigureOut">
              <a:rPr lang="cs-CZ" smtClean="0"/>
              <a:t>13.10.2017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54B1639F-51E8-469D-A2CF-5EBBB0F80A4F}" type="slidenum">
              <a:rPr lang="cs-CZ" smtClean="0"/>
              <a:t>‹#›</a:t>
            </a:fld>
            <a:endParaRPr lang="cs-CZ"/>
          </a:p>
        </p:txBody>
      </p:sp>
    </p:spTree>
    <p:extLst>
      <p:ext uri="{BB962C8B-B14F-4D97-AF65-F5344CB8AC3E}">
        <p14:creationId xmlns:p14="http://schemas.microsoft.com/office/powerpoint/2010/main" val="2740568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cs-CZ" smtClean="0"/>
              <a:t>Kliknutím lze upravit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AEB000C-250E-4375-9B8D-BCE8B8CF29BC}" type="datetimeFigureOut">
              <a:rPr lang="cs-CZ" smtClean="0"/>
              <a:t>13.10.2017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54B1639F-51E8-469D-A2CF-5EBBB0F80A4F}" type="slidenum">
              <a:rPr lang="cs-CZ" smtClean="0"/>
              <a:t>‹#›</a:t>
            </a:fld>
            <a:endParaRPr lang="cs-CZ"/>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178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AEB000C-250E-4375-9B8D-BCE8B8CF29BC}" type="datetimeFigureOut">
              <a:rPr lang="cs-CZ" smtClean="0"/>
              <a:t>13.10.2017</a:t>
            </a:fld>
            <a:endParaRPr lang="cs-CZ"/>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cs-CZ"/>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4B1639F-51E8-469D-A2CF-5EBBB0F80A4F}" type="slidenum">
              <a:rPr lang="cs-CZ" smtClean="0"/>
              <a:t>‹#›</a:t>
            </a:fld>
            <a:endParaRPr lang="cs-CZ"/>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766008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iesc.univ-corse.fr/index.php?id=1&amp;L=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12.xml.rels><?xml version="1.0" encoding="UTF-8" standalone="yes"?>
<Relationships xmlns="http://schemas.openxmlformats.org/package/2006/relationships"><Relationship Id="rId8" Type="http://schemas.openxmlformats.org/officeDocument/2006/relationships/hyperlink" Target="https://www.google.cz/maps/uv?hl=en&amp;pb=!1s0x12da7bceca37af77:0xc3a8f34b39c63765!2m20!8m2!1m1!1e2!16m16!1b1!2m2!1m1!1e1!2m2!1m1!1e3!2m2!1m1!1e6!2m2!1m1!1e4!2m2!1m1!1e5!3m1!7e115!4shttps://picasaweb.google.com/lh/sredir?uname=110662438779995464493&amp;id=6467126119460232370&amp;target=PHOTO&amp;imagekey=!1e2!2s5vCi5zC4bPEWIsSQyapCzg&amp;sa=X&amp;ved=0ahUKEwjQhPyYqejWAhXNZVAKHYVRBcoQoioIdjAN&amp;activetab=panorama" TargetMode="External"/><Relationship Id="rId3" Type="http://schemas.openxmlformats.org/officeDocument/2006/relationships/image" Target="../media/image12.png"/><Relationship Id="rId7" Type="http://schemas.openxmlformats.org/officeDocument/2006/relationships/image" Target="../media/image17.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3.jpeg"/><Relationship Id="rId9"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hyperlink" Target="https://podcloud.fr/podcast/geosciences/episode/earthquakes-in-the-laboratory-dot-dot-dot"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pyrocko.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pyrocko.or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link.springer.com/article/10.1007/s10950-016-9568-6"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link.springer.com/content/pdf/10.2478/s11600-013-0150-0.pdf" TargetMode="Externa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corssa.org/en/hom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earthquakes2.sciencesconf.or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8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smtClean="0"/>
              <a:t>Letní škola v </a:t>
            </a:r>
            <a:r>
              <a:rPr lang="cs-CZ" dirty="0" err="1" smtClean="0"/>
              <a:t>Cargése</a:t>
            </a:r>
            <a:r>
              <a:rPr lang="cs-CZ" dirty="0" smtClean="0"/>
              <a:t>, report</a:t>
            </a:r>
            <a:endParaRPr lang="cs-CZ" dirty="0"/>
          </a:p>
        </p:txBody>
      </p:sp>
      <p:sp>
        <p:nvSpPr>
          <p:cNvPr id="3" name="Podnadpis 2"/>
          <p:cNvSpPr>
            <a:spLocks noGrp="1"/>
          </p:cNvSpPr>
          <p:nvPr>
            <p:ph type="subTitle" idx="1"/>
          </p:nvPr>
        </p:nvSpPr>
        <p:spPr/>
        <p:txBody>
          <a:bodyPr/>
          <a:lstStyle/>
          <a:p>
            <a:endParaRPr lang="cs-CZ"/>
          </a:p>
        </p:txBody>
      </p:sp>
      <p:pic>
        <p:nvPicPr>
          <p:cNvPr id="1028" name="Picture 4" descr="https://earthquakes2.sciencesconf.org/data/header/image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4580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819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Korsika</a:t>
            </a:r>
            <a:endParaRPr lang="cs-CZ" dirty="0"/>
          </a:p>
        </p:txBody>
      </p:sp>
      <p:sp>
        <p:nvSpPr>
          <p:cNvPr id="8" name="AutoShape 10" descr="https://totstotravel.co.uk/blog/wp-content/uploads/2016/01/xCorsica.png.pagespeed.ic.b4q36TB5I_.webp"/>
          <p:cNvSpPr>
            <a:spLocks noChangeAspect="1" noChangeArrowheads="1"/>
          </p:cNvSpPr>
          <p:nvPr/>
        </p:nvSpPr>
        <p:spPr bwMode="auto">
          <a:xfrm>
            <a:off x="1312023" y="172821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10" name="AutoShape 14" descr="https://totstotravel.co.uk/blog/wp-content/uploads/2016/01/xCorsica.png.pagespeed.ic.b4q36TB5I_.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1" name="Obráze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75" y="2084832"/>
            <a:ext cx="6848751" cy="4658868"/>
          </a:xfrm>
          <a:prstGeom prst="rect">
            <a:avLst/>
          </a:prstGeom>
        </p:spPr>
      </p:pic>
      <p:pic>
        <p:nvPicPr>
          <p:cNvPr id="13" name="Picture 16" descr="Vlaj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3187" y="7937"/>
            <a:ext cx="3422026" cy="20532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https://upload.wikimedia.org/wikipedia/commons/7/7b/Korsika-satelit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6725" y="2325452"/>
            <a:ext cx="2644499" cy="4418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41089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Korsika</a:t>
            </a:r>
            <a:endParaRPr lang="cs-CZ" dirty="0"/>
          </a:p>
        </p:txBody>
      </p:sp>
      <p:sp>
        <p:nvSpPr>
          <p:cNvPr id="8" name="AutoShape 10" descr="https://totstotravel.co.uk/blog/wp-content/uploads/2016/01/xCorsica.png.pagespeed.ic.b4q36TB5I_.webp"/>
          <p:cNvSpPr>
            <a:spLocks noChangeAspect="1" noChangeArrowheads="1"/>
          </p:cNvSpPr>
          <p:nvPr/>
        </p:nvSpPr>
        <p:spPr bwMode="auto">
          <a:xfrm>
            <a:off x="1312023" y="172821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10" name="AutoShape 14" descr="https://totstotravel.co.uk/blog/wp-content/uploads/2016/01/xCorsica.png.pagespeed.ic.b4q36TB5I_.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1" name="Obráze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975" y="2084832"/>
            <a:ext cx="6848751" cy="4658868"/>
          </a:xfrm>
          <a:prstGeom prst="rect">
            <a:avLst/>
          </a:prstGeom>
        </p:spPr>
      </p:pic>
      <p:pic>
        <p:nvPicPr>
          <p:cNvPr id="13" name="Picture 16" descr="Vlaj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3187" y="7937"/>
            <a:ext cx="3422026" cy="20532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https://upload.wikimedia.org/wikipedia/commons/7/7b/Korsika-satelit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6725" y="2325452"/>
            <a:ext cx="2644499" cy="4418248"/>
          </a:xfrm>
          <a:prstGeom prst="rect">
            <a:avLst/>
          </a:prstGeom>
          <a:noFill/>
          <a:extLst>
            <a:ext uri="{909E8E84-426E-40DD-AFC4-6F175D3DCCD1}">
              <a14:hiddenFill xmlns:a14="http://schemas.microsoft.com/office/drawing/2010/main">
                <a:solidFill>
                  <a:srgbClr val="FFFFFF"/>
                </a:solidFill>
              </a14:hiddenFill>
            </a:ext>
          </a:extLst>
        </p:spPr>
      </p:pic>
      <p:sp>
        <p:nvSpPr>
          <p:cNvPr id="14" name="Obdélník 13"/>
          <p:cNvSpPr/>
          <p:nvPr/>
        </p:nvSpPr>
        <p:spPr>
          <a:xfrm>
            <a:off x="9925050" y="2206601"/>
            <a:ext cx="2343150" cy="3970318"/>
          </a:xfrm>
          <a:prstGeom prst="rect">
            <a:avLst/>
          </a:prstGeom>
        </p:spPr>
        <p:txBody>
          <a:bodyPr wrap="square">
            <a:spAutoFit/>
          </a:bodyPr>
          <a:lstStyle/>
          <a:p>
            <a:r>
              <a:rPr lang="cs-CZ" b="0" i="0" dirty="0" smtClean="0">
                <a:solidFill>
                  <a:srgbClr val="222222"/>
                </a:solidFill>
                <a:effectLst/>
                <a:latin typeface="Arial" panose="020B0604020202020204" pitchFamily="34" charset="0"/>
              </a:rPr>
              <a:t>"Vlajka" ostrova zobrazuje useknutou hlavu Saracéna. Podle legendy ukazovali Korsičané hlavu velitele na kůlu proti bílé plachtě, aby tak odradili od útoku další nájezdníky. Využití tohoto symbolu je ale až z doby novověku.</a:t>
            </a:r>
          </a:p>
          <a:p>
            <a:r>
              <a:rPr lang="cs-CZ" dirty="0" smtClean="0"/>
              <a:t/>
            </a:r>
            <a:br>
              <a:rPr lang="cs-CZ" dirty="0" smtClean="0"/>
            </a:br>
            <a:endParaRPr lang="cs-CZ" dirty="0"/>
          </a:p>
        </p:txBody>
      </p:sp>
    </p:spTree>
    <p:extLst>
      <p:ext uri="{BB962C8B-B14F-4D97-AF65-F5344CB8AC3E}">
        <p14:creationId xmlns:p14="http://schemas.microsoft.com/office/powerpoint/2010/main" val="2151574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Korsika (WIKI)</a:t>
            </a:r>
            <a:endParaRPr lang="cs-CZ" dirty="0"/>
          </a:p>
        </p:txBody>
      </p:sp>
      <p:sp>
        <p:nvSpPr>
          <p:cNvPr id="8" name="AutoShape 10" descr="https://totstotravel.co.uk/blog/wp-content/uploads/2016/01/xCorsica.png.pagespeed.ic.b4q36TB5I_.webp"/>
          <p:cNvSpPr>
            <a:spLocks noChangeAspect="1" noChangeArrowheads="1"/>
          </p:cNvSpPr>
          <p:nvPr/>
        </p:nvSpPr>
        <p:spPr bwMode="auto">
          <a:xfrm>
            <a:off x="1312023" y="172821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9" name="AutoShape 12" descr="https://totstotravel.co.uk/blog/wp-content/uploads/2016/01/xCorsica.png.pagespeed.ic.b4q36TB5I_.webp"/>
          <p:cNvSpPr>
            <a:spLocks noGrp="1" noChangeAspect="1" noChangeArrowheads="1"/>
          </p:cNvSpPr>
          <p:nvPr>
            <p:ph idx="1"/>
          </p:nvPr>
        </p:nvSpPr>
        <p:spPr bwMode="auto">
          <a:xfrm>
            <a:off x="228601" y="2114550"/>
            <a:ext cx="10515600" cy="47167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r>
              <a:rPr lang="cs-CZ" dirty="0" smtClean="0"/>
              <a:t>Francie, oficiální jazyk francouzština,  také ale italština, korsičtina</a:t>
            </a:r>
            <a:br>
              <a:rPr lang="cs-CZ" dirty="0" smtClean="0"/>
            </a:br>
            <a:r>
              <a:rPr lang="cs-CZ" dirty="0" smtClean="0"/>
              <a:t>Hlavní město: </a:t>
            </a:r>
            <a:r>
              <a:rPr lang="cs-CZ" dirty="0" err="1" smtClean="0"/>
              <a:t>Ajaccio</a:t>
            </a:r>
            <a:r>
              <a:rPr lang="cs-CZ" dirty="0" smtClean="0"/>
              <a:t/>
            </a:r>
            <a:br>
              <a:rPr lang="cs-CZ" dirty="0" smtClean="0"/>
            </a:br>
            <a:r>
              <a:rPr lang="cs-CZ" dirty="0" smtClean="0"/>
              <a:t>Rozloha: 8680 km²</a:t>
            </a:r>
            <a:br>
              <a:rPr lang="cs-CZ" dirty="0" smtClean="0"/>
            </a:br>
            <a:r>
              <a:rPr lang="pl-PL" dirty="0" smtClean="0"/>
              <a:t>Od Francie je vzdálen 180 km, od Itálie 80 km. </a:t>
            </a:r>
            <a:r>
              <a:rPr lang="cs-CZ" dirty="0" smtClean="0"/>
              <a:t/>
            </a:r>
            <a:br>
              <a:rPr lang="cs-CZ" dirty="0" smtClean="0"/>
            </a:br>
            <a:r>
              <a:rPr lang="cs-CZ" dirty="0" smtClean="0"/>
              <a:t>Obyvatelstvo: 320 000 </a:t>
            </a:r>
            <a:br>
              <a:rPr lang="cs-CZ" dirty="0" smtClean="0"/>
            </a:br>
            <a:r>
              <a:rPr lang="cs-CZ" dirty="0" smtClean="0"/>
              <a:t>Nejvyšší hora: Monte </a:t>
            </a:r>
            <a:r>
              <a:rPr lang="cs-CZ" dirty="0" err="1" smtClean="0"/>
              <a:t>Cinto</a:t>
            </a:r>
            <a:r>
              <a:rPr lang="cs-CZ" dirty="0" smtClean="0"/>
              <a:t>, 2706  m n. m. </a:t>
            </a:r>
            <a:br>
              <a:rPr lang="cs-CZ" dirty="0" smtClean="0"/>
            </a:br>
            <a:r>
              <a:rPr lang="cs-CZ" dirty="0" smtClean="0"/>
              <a:t>Korsika je místem narození Napoleona Bonaparte.  </a:t>
            </a:r>
            <a:br>
              <a:rPr lang="cs-CZ" dirty="0" smtClean="0"/>
            </a:br>
            <a:r>
              <a:rPr lang="cs-CZ" dirty="0" smtClean="0"/>
              <a:t>Nedotčená krajina s množstvím ledovcových jezer. </a:t>
            </a:r>
          </a:p>
          <a:p>
            <a:r>
              <a:rPr lang="cs-CZ" dirty="0" smtClean="0"/>
              <a:t>Části ostrova jsou zapsány v UNESCO. </a:t>
            </a:r>
          </a:p>
          <a:p>
            <a:r>
              <a:rPr lang="cs-CZ" dirty="0" smtClean="0"/>
              <a:t>Ostrov</a:t>
            </a:r>
            <a:r>
              <a:rPr lang="cs-CZ" dirty="0"/>
              <a:t> je znám pro své bělavé pláže a čisté moře </a:t>
            </a:r>
            <a:r>
              <a:rPr lang="cs-CZ" dirty="0" smtClean="0"/>
              <a:t>(</a:t>
            </a:r>
            <a:r>
              <a:rPr lang="cs-CZ" dirty="0"/>
              <a:t>délka </a:t>
            </a:r>
            <a:endParaRPr lang="cs-CZ" dirty="0" smtClean="0"/>
          </a:p>
          <a:p>
            <a:r>
              <a:rPr lang="cs-CZ" dirty="0" smtClean="0"/>
              <a:t>pobřeží </a:t>
            </a:r>
            <a:r>
              <a:rPr lang="cs-CZ" dirty="0"/>
              <a:t>je 1047 km), což ho řadí mezi č</a:t>
            </a:r>
            <a:r>
              <a:rPr lang="cs-CZ" dirty="0" smtClean="0"/>
              <a:t>astý cíl turistů.</a:t>
            </a:r>
          </a:p>
          <a:p>
            <a:endParaRPr lang="cs-CZ" dirty="0" smtClean="0"/>
          </a:p>
        </p:txBody>
      </p:sp>
      <p:sp>
        <p:nvSpPr>
          <p:cNvPr id="10" name="AutoShape 14" descr="https://totstotravel.co.uk/blog/wp-content/uploads/2016/01/xCorsica.png.pagespeed.ic.b4q36TB5I_.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42" name="Picture 2" descr="Image result for corsica glacial la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1567" y="3782522"/>
            <a:ext cx="4199460" cy="304880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Image result for corsic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1566" y="983583"/>
            <a:ext cx="4199459" cy="2798939"/>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ek 2"/>
          <p:cNvPicPr>
            <a:picLocks noChangeAspect="1"/>
          </p:cNvPicPr>
          <p:nvPr/>
        </p:nvPicPr>
        <p:blipFill>
          <a:blip r:embed="rId4"/>
          <a:stretch>
            <a:fillRect/>
          </a:stretch>
        </p:blipFill>
        <p:spPr>
          <a:xfrm>
            <a:off x="4937939" y="104204"/>
            <a:ext cx="2873625" cy="1928812"/>
          </a:xfrm>
          <a:prstGeom prst="rect">
            <a:avLst/>
          </a:prstGeom>
        </p:spPr>
      </p:pic>
    </p:spTree>
    <p:extLst>
      <p:ext uri="{BB962C8B-B14F-4D97-AF65-F5344CB8AC3E}">
        <p14:creationId xmlns:p14="http://schemas.microsoft.com/office/powerpoint/2010/main" val="2016639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Stručná politická Historie (Wiki)</a:t>
            </a:r>
            <a:endParaRPr lang="cs-CZ" dirty="0"/>
          </a:p>
        </p:txBody>
      </p:sp>
      <p:sp>
        <p:nvSpPr>
          <p:cNvPr id="3" name="Zástupný symbol pro obsah 2"/>
          <p:cNvSpPr>
            <a:spLocks noGrp="1"/>
          </p:cNvSpPr>
          <p:nvPr>
            <p:ph idx="1"/>
          </p:nvPr>
        </p:nvSpPr>
        <p:spPr/>
        <p:txBody>
          <a:bodyPr>
            <a:normAutofit fontScale="62500" lnSpcReduction="20000"/>
          </a:bodyPr>
          <a:lstStyle/>
          <a:p>
            <a:r>
              <a:rPr lang="cs-CZ" dirty="0"/>
              <a:t>První záznamy o osídlení ostrova pocházejí z dob antického Řecka, kdy byl ostrov osídlen Řeky, Etrusky a Kartaginci. Roku 564 př.n.l. založili Řekové dnešní hlavní město </a:t>
            </a:r>
            <a:r>
              <a:rPr lang="cs-CZ" dirty="0" err="1"/>
              <a:t>Ajaccio</a:t>
            </a:r>
            <a:r>
              <a:rPr lang="cs-CZ" dirty="0"/>
              <a:t>. V roce 227 př.n.l. připadl ostrov do sféry vlivu Římské říše.</a:t>
            </a:r>
          </a:p>
          <a:p>
            <a:endParaRPr lang="cs-CZ" dirty="0"/>
          </a:p>
          <a:p>
            <a:r>
              <a:rPr lang="cs-CZ" dirty="0"/>
              <a:t>Ve středověku se ostrov opět stal cílem mnohých zájmů, a tak se na něm střídali vládci. Nejprve ostrov patřil italskému státu Pise, pak Janovu. Přístavní město </a:t>
            </a:r>
            <a:r>
              <a:rPr lang="cs-CZ" dirty="0" err="1"/>
              <a:t>Calvi</a:t>
            </a:r>
            <a:r>
              <a:rPr lang="cs-CZ" dirty="0"/>
              <a:t> je jedním z možných rodišť „Janovana“ Kryštofa Kolumba. Ve středověku se také na ostrově začaly pěstovat jedlé kaštany a olivy. Ve válce nad Itálií získala ostrov v 16. století Francie, ale po uzavření mírové smlouvy byl ostrov navrácen opět městu Janov. V krátkém nejistém období se o samostatnost Korsiky zasazoval význačný rodák </a:t>
            </a:r>
            <a:r>
              <a:rPr lang="cs-CZ" dirty="0" err="1"/>
              <a:t>Pasquale</a:t>
            </a:r>
            <a:r>
              <a:rPr lang="cs-CZ" dirty="0"/>
              <a:t> </a:t>
            </a:r>
            <a:r>
              <a:rPr lang="cs-CZ" dirty="0" err="1"/>
              <a:t>Paoli</a:t>
            </a:r>
            <a:r>
              <a:rPr lang="cs-CZ" dirty="0"/>
              <a:t>. Korsika definitivně připadla do područí Francie roku 1768, kde zůstala až do roku 1942, kdy byla obsazena a krátce okupována italskými vojsky. Od roku 1982 má v rámci Francie autonomii s vlastní vládou a regionálním parlamentem. Zde, v městě </a:t>
            </a:r>
            <a:r>
              <a:rPr lang="cs-CZ" dirty="0" err="1"/>
              <a:t>Ajaccio</a:t>
            </a:r>
            <a:r>
              <a:rPr lang="cs-CZ" dirty="0"/>
              <a:t>, se také narodil 15. srpna 1769 Napoleon Bonaparte</a:t>
            </a:r>
            <a:r>
              <a:rPr lang="cs-CZ" dirty="0" smtClean="0"/>
              <a:t>. </a:t>
            </a:r>
          </a:p>
          <a:p>
            <a:r>
              <a:rPr lang="cs-CZ" dirty="0" smtClean="0"/>
              <a:t>Podnebí</a:t>
            </a:r>
            <a:r>
              <a:rPr lang="cs-CZ" dirty="0"/>
              <a:t>: Na různých místech ostrova se podnebí dost podstatně liší. Průměrná roční teplota na pobřeží se pohybuje kolem 16 °C, v horách v zimě pod nulou. Přesto lze i v červnu zažít pod horou Monte </a:t>
            </a:r>
            <a:r>
              <a:rPr lang="cs-CZ" dirty="0" err="1"/>
              <a:t>Cinto</a:t>
            </a:r>
            <a:r>
              <a:rPr lang="cs-CZ" dirty="0"/>
              <a:t> vydatnou sněhovou nadílku. Místy se sníh drží celý rok. Jezero </a:t>
            </a:r>
            <a:r>
              <a:rPr lang="cs-CZ" dirty="0" err="1"/>
              <a:t>Lac</a:t>
            </a:r>
            <a:r>
              <a:rPr lang="cs-CZ" dirty="0"/>
              <a:t> </a:t>
            </a:r>
            <a:r>
              <a:rPr lang="cs-CZ" dirty="0" err="1"/>
              <a:t>du</a:t>
            </a:r>
            <a:r>
              <a:rPr lang="cs-CZ" dirty="0"/>
              <a:t> </a:t>
            </a:r>
            <a:r>
              <a:rPr lang="cs-CZ" dirty="0" err="1"/>
              <a:t>Rotondo</a:t>
            </a:r>
            <a:r>
              <a:rPr lang="cs-CZ" dirty="0"/>
              <a:t> svírá často ještě v červenci ledový prstenec. Pod dvoutisícovkou Monte </a:t>
            </a:r>
            <a:r>
              <a:rPr lang="cs-CZ" dirty="0" err="1"/>
              <a:t>Incudine</a:t>
            </a:r>
            <a:r>
              <a:rPr lang="cs-CZ" dirty="0"/>
              <a:t> je v létě možné ráno chodit po jinovatce a za tři hodiny se pak vyhřívat při 32 °C. Srážky v horách dosahují běžných 1 500 mm. Na vrcholech i v létě za pěkného počasí dost fouká. Od východu z moře vane vítr </a:t>
            </a:r>
            <a:r>
              <a:rPr lang="cs-CZ" dirty="0" err="1"/>
              <a:t>Lavante</a:t>
            </a:r>
            <a:r>
              <a:rPr lang="cs-CZ" dirty="0"/>
              <a:t>, z jihu Scirocco a až stokilometrovou rychlostí se projevují na východních svazích padavé větry </a:t>
            </a:r>
            <a:r>
              <a:rPr lang="cs-CZ" dirty="0" err="1"/>
              <a:t>Libeccio</a:t>
            </a:r>
            <a:r>
              <a:rPr lang="cs-CZ" dirty="0"/>
              <a:t>.</a:t>
            </a:r>
          </a:p>
          <a:p>
            <a:endParaRPr lang="cs-CZ" dirty="0"/>
          </a:p>
          <a:p>
            <a:r>
              <a:rPr lang="cs-CZ" dirty="0"/>
              <a:t/>
            </a:r>
            <a:br>
              <a:rPr lang="cs-CZ" dirty="0"/>
            </a:br>
            <a:r>
              <a:rPr lang="en-US" dirty="0"/>
              <a:t/>
            </a:r>
            <a:br>
              <a:rPr lang="en-US" dirty="0"/>
            </a:br>
            <a:endParaRPr lang="cs-CZ" dirty="0"/>
          </a:p>
        </p:txBody>
      </p:sp>
    </p:spTree>
    <p:extLst>
      <p:ext uri="{BB962C8B-B14F-4D97-AF65-F5344CB8AC3E}">
        <p14:creationId xmlns:p14="http://schemas.microsoft.com/office/powerpoint/2010/main" val="2052253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sp>
        <p:nvSpPr>
          <p:cNvPr id="3" name="Zástupný symbol pro obsah 2"/>
          <p:cNvSpPr>
            <a:spLocks noGrp="1"/>
          </p:cNvSpPr>
          <p:nvPr>
            <p:ph idx="1"/>
          </p:nvPr>
        </p:nvSpPr>
        <p:spPr/>
        <p:txBody>
          <a:bodyPr/>
          <a:lstStyle/>
          <a:p>
            <a:endParaRPr lang="cs-CZ" dirty="0"/>
          </a:p>
        </p:txBody>
      </p:sp>
    </p:spTree>
    <p:extLst>
      <p:ext uri="{BB962C8B-B14F-4D97-AF65-F5344CB8AC3E}">
        <p14:creationId xmlns:p14="http://schemas.microsoft.com/office/powerpoint/2010/main" val="3988349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sp>
        <p:nvSpPr>
          <p:cNvPr id="6" name="Zástupný symbol pro obsah 5"/>
          <p:cNvSpPr>
            <a:spLocks noGrp="1"/>
          </p:cNvSpPr>
          <p:nvPr>
            <p:ph idx="1"/>
          </p:nvPr>
        </p:nvSpPr>
        <p:spPr/>
        <p:txBody>
          <a:bodyPr/>
          <a:lstStyle/>
          <a:p>
            <a:endParaRPr lang="cs-CZ" dirty="0"/>
          </a:p>
        </p:txBody>
      </p:sp>
      <p:pic>
        <p:nvPicPr>
          <p:cNvPr id="7" name="Obrázek 6"/>
          <p:cNvPicPr>
            <a:picLocks noChangeAspect="1"/>
          </p:cNvPicPr>
          <p:nvPr/>
        </p:nvPicPr>
        <p:blipFill>
          <a:blip r:embed="rId2"/>
          <a:stretch>
            <a:fillRect/>
          </a:stretch>
        </p:blipFill>
        <p:spPr>
          <a:xfrm>
            <a:off x="8676895" y="1032302"/>
            <a:ext cx="3438525" cy="5277058"/>
          </a:xfrm>
          <a:prstGeom prst="rect">
            <a:avLst/>
          </a:prstGeom>
        </p:spPr>
      </p:pic>
    </p:spTree>
    <p:extLst>
      <p:ext uri="{BB962C8B-B14F-4D97-AF65-F5344CB8AC3E}">
        <p14:creationId xmlns:p14="http://schemas.microsoft.com/office/powerpoint/2010/main" val="2653754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sp>
        <p:nvSpPr>
          <p:cNvPr id="6" name="Zástupný symbol pro obsah 5"/>
          <p:cNvSpPr>
            <a:spLocks noGrp="1"/>
          </p:cNvSpPr>
          <p:nvPr>
            <p:ph idx="1"/>
          </p:nvPr>
        </p:nvSpPr>
        <p:spPr/>
        <p:txBody>
          <a:bodyPr/>
          <a:lstStyle/>
          <a:p>
            <a:r>
              <a:rPr lang="cs-CZ" dirty="0"/>
              <a:t>Vznik v 60. letech, </a:t>
            </a:r>
            <a:r>
              <a:rPr lang="en-US" dirty="0"/>
              <a:t>Maurice </a:t>
            </a:r>
            <a:r>
              <a:rPr lang="en-US" dirty="0" smtClean="0"/>
              <a:t>Levy</a:t>
            </a:r>
            <a:r>
              <a:rPr lang="cs-CZ" dirty="0" smtClean="0"/>
              <a:t> (teoretický fyzik)</a:t>
            </a:r>
            <a:r>
              <a:rPr lang="en-US" dirty="0" smtClean="0"/>
              <a:t> </a:t>
            </a:r>
            <a:endParaRPr lang="cs-CZ" dirty="0"/>
          </a:p>
          <a:p>
            <a:endParaRPr lang="cs-CZ" dirty="0"/>
          </a:p>
        </p:txBody>
      </p:sp>
      <p:pic>
        <p:nvPicPr>
          <p:cNvPr id="7" name="Obrázek 6"/>
          <p:cNvPicPr>
            <a:picLocks noChangeAspect="1"/>
          </p:cNvPicPr>
          <p:nvPr/>
        </p:nvPicPr>
        <p:blipFill>
          <a:blip r:embed="rId2"/>
          <a:stretch>
            <a:fillRect/>
          </a:stretch>
        </p:blipFill>
        <p:spPr>
          <a:xfrm>
            <a:off x="8676895" y="1032302"/>
            <a:ext cx="3438525" cy="5277058"/>
          </a:xfrm>
          <a:prstGeom prst="rect">
            <a:avLst/>
          </a:prstGeom>
        </p:spPr>
      </p:pic>
    </p:spTree>
    <p:extLst>
      <p:ext uri="{BB962C8B-B14F-4D97-AF65-F5344CB8AC3E}">
        <p14:creationId xmlns:p14="http://schemas.microsoft.com/office/powerpoint/2010/main" val="1392007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sp>
        <p:nvSpPr>
          <p:cNvPr id="6" name="Zástupný symbol pro obsah 5"/>
          <p:cNvSpPr>
            <a:spLocks noGrp="1"/>
          </p:cNvSpPr>
          <p:nvPr>
            <p:ph idx="1"/>
          </p:nvPr>
        </p:nvSpPr>
        <p:spPr/>
        <p:txBody>
          <a:bodyPr/>
          <a:lstStyle/>
          <a:p>
            <a:r>
              <a:rPr lang="cs-CZ" dirty="0"/>
              <a:t>Vznik v 60. letech, </a:t>
            </a:r>
            <a:r>
              <a:rPr lang="en-US" dirty="0"/>
              <a:t>Maurice </a:t>
            </a:r>
            <a:r>
              <a:rPr lang="en-US" dirty="0" smtClean="0"/>
              <a:t>Levy</a:t>
            </a:r>
            <a:r>
              <a:rPr lang="cs-CZ" dirty="0" smtClean="0"/>
              <a:t> (teoretický fyzik)</a:t>
            </a:r>
            <a:r>
              <a:rPr lang="en-US" dirty="0" smtClean="0"/>
              <a:t> </a:t>
            </a:r>
            <a:endParaRPr lang="cs-CZ" dirty="0"/>
          </a:p>
          <a:p>
            <a:endParaRPr lang="cs-CZ" dirty="0"/>
          </a:p>
        </p:txBody>
      </p:sp>
      <p:pic>
        <p:nvPicPr>
          <p:cNvPr id="7" name="Obrázek 6"/>
          <p:cNvPicPr>
            <a:picLocks noChangeAspect="1"/>
          </p:cNvPicPr>
          <p:nvPr/>
        </p:nvPicPr>
        <p:blipFill>
          <a:blip r:embed="rId2"/>
          <a:stretch>
            <a:fillRect/>
          </a:stretch>
        </p:blipFill>
        <p:spPr>
          <a:xfrm>
            <a:off x="8676895" y="1032302"/>
            <a:ext cx="3438525" cy="5277058"/>
          </a:xfrm>
          <a:prstGeom prst="rect">
            <a:avLst/>
          </a:prstGeom>
        </p:spPr>
      </p:pic>
      <p:pic>
        <p:nvPicPr>
          <p:cNvPr id="5" name="Zástupný symbol pro obsah 3"/>
          <p:cNvPicPr>
            <a:picLocks noChangeAspect="1"/>
          </p:cNvPicPr>
          <p:nvPr/>
        </p:nvPicPr>
        <p:blipFill>
          <a:blip r:embed="rId3"/>
          <a:stretch>
            <a:fillRect/>
          </a:stretch>
        </p:blipFill>
        <p:spPr>
          <a:xfrm>
            <a:off x="1098077" y="2695575"/>
            <a:ext cx="5628634" cy="4022725"/>
          </a:xfrm>
          <a:prstGeom prst="rect">
            <a:avLst/>
          </a:prstGeom>
        </p:spPr>
      </p:pic>
    </p:spTree>
    <p:extLst>
      <p:ext uri="{BB962C8B-B14F-4D97-AF65-F5344CB8AC3E}">
        <p14:creationId xmlns:p14="http://schemas.microsoft.com/office/powerpoint/2010/main" val="880112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sp>
        <p:nvSpPr>
          <p:cNvPr id="6" name="Zástupný symbol pro obsah 5"/>
          <p:cNvSpPr>
            <a:spLocks noGrp="1"/>
          </p:cNvSpPr>
          <p:nvPr>
            <p:ph idx="1"/>
          </p:nvPr>
        </p:nvSpPr>
        <p:spPr/>
        <p:txBody>
          <a:bodyPr/>
          <a:lstStyle/>
          <a:p>
            <a:r>
              <a:rPr lang="cs-CZ" dirty="0"/>
              <a:t>Vznik v 60. letech, </a:t>
            </a:r>
            <a:r>
              <a:rPr lang="en-US" dirty="0"/>
              <a:t>Maurice </a:t>
            </a:r>
            <a:r>
              <a:rPr lang="en-US" dirty="0" smtClean="0"/>
              <a:t>Levy</a:t>
            </a:r>
            <a:r>
              <a:rPr lang="cs-CZ" dirty="0" smtClean="0"/>
              <a:t> (teoretický fyzik)</a:t>
            </a:r>
          </a:p>
          <a:p>
            <a:r>
              <a:rPr lang="cs-CZ" dirty="0" smtClean="0"/>
              <a:t>Od roku </a:t>
            </a:r>
            <a:r>
              <a:rPr lang="en-US" dirty="0" smtClean="0"/>
              <a:t>96</a:t>
            </a:r>
            <a:r>
              <a:rPr lang="cs-CZ" dirty="0"/>
              <a:t> </a:t>
            </a:r>
            <a:r>
              <a:rPr lang="cs-CZ" dirty="0" smtClean="0"/>
              <a:t>patří</a:t>
            </a:r>
            <a:r>
              <a:rPr lang="en-US" dirty="0" smtClean="0"/>
              <a:t> </a:t>
            </a:r>
            <a:r>
              <a:rPr lang="cs-CZ" dirty="0" err="1"/>
              <a:t>i</a:t>
            </a:r>
            <a:r>
              <a:rPr lang="en-US" dirty="0" err="1" smtClean="0"/>
              <a:t>nstitut</a:t>
            </a:r>
            <a:r>
              <a:rPr lang="en-US" dirty="0" smtClean="0"/>
              <a:t> </a:t>
            </a:r>
            <a:r>
              <a:rPr lang="cs-CZ" dirty="0" smtClean="0"/>
              <a:t>pod </a:t>
            </a:r>
            <a:r>
              <a:rPr lang="en-US" dirty="0" smtClean="0"/>
              <a:t>Centre </a:t>
            </a:r>
            <a:r>
              <a:rPr lang="en-US" dirty="0"/>
              <a:t>National de la </a:t>
            </a:r>
            <a:r>
              <a:rPr lang="en-US" dirty="0" err="1"/>
              <a:t>Recherche</a:t>
            </a:r>
            <a:r>
              <a:rPr lang="en-US" dirty="0"/>
              <a:t> </a:t>
            </a:r>
            <a:endParaRPr lang="cs-CZ" dirty="0" smtClean="0"/>
          </a:p>
          <a:p>
            <a:r>
              <a:rPr lang="en-US" dirty="0" err="1" smtClean="0"/>
              <a:t>Scientifique</a:t>
            </a:r>
            <a:r>
              <a:rPr lang="en-US" dirty="0"/>
              <a:t>, </a:t>
            </a:r>
            <a:r>
              <a:rPr lang="en-US" dirty="0" smtClean="0"/>
              <a:t>University </a:t>
            </a:r>
            <a:r>
              <a:rPr lang="en-US" dirty="0"/>
              <a:t>of Corsica and University of </a:t>
            </a:r>
            <a:endParaRPr lang="cs-CZ" dirty="0" smtClean="0"/>
          </a:p>
          <a:p>
            <a:r>
              <a:rPr lang="en-US" dirty="0" smtClean="0"/>
              <a:t>Nice </a:t>
            </a:r>
            <a:r>
              <a:rPr lang="en-US" dirty="0"/>
              <a:t>Sophia Antipolis</a:t>
            </a:r>
            <a:r>
              <a:rPr lang="en-US" dirty="0" smtClean="0"/>
              <a:t>.</a:t>
            </a:r>
            <a:endParaRPr lang="cs-CZ" dirty="0" smtClean="0"/>
          </a:p>
          <a:p>
            <a:endParaRPr lang="cs-CZ" dirty="0"/>
          </a:p>
          <a:p>
            <a:r>
              <a:rPr lang="cs-CZ" dirty="0">
                <a:hlinkClick r:id="rId2"/>
              </a:rPr>
              <a:t>Stránky institutu</a:t>
            </a:r>
            <a:endParaRPr lang="cs-CZ" dirty="0"/>
          </a:p>
          <a:p>
            <a:r>
              <a:rPr lang="en-US" dirty="0" smtClean="0"/>
              <a:t> </a:t>
            </a:r>
            <a:endParaRPr lang="cs-CZ" dirty="0"/>
          </a:p>
          <a:p>
            <a:endParaRPr lang="cs-CZ" dirty="0"/>
          </a:p>
        </p:txBody>
      </p:sp>
      <p:pic>
        <p:nvPicPr>
          <p:cNvPr id="7" name="Obrázek 6"/>
          <p:cNvPicPr>
            <a:picLocks noChangeAspect="1"/>
          </p:cNvPicPr>
          <p:nvPr/>
        </p:nvPicPr>
        <p:blipFill>
          <a:blip r:embed="rId3"/>
          <a:stretch>
            <a:fillRect/>
          </a:stretch>
        </p:blipFill>
        <p:spPr>
          <a:xfrm>
            <a:off x="8676895" y="1032302"/>
            <a:ext cx="3438525" cy="5277058"/>
          </a:xfrm>
          <a:prstGeom prst="rect">
            <a:avLst/>
          </a:prstGeom>
        </p:spPr>
      </p:pic>
    </p:spTree>
    <p:extLst>
      <p:ext uri="{BB962C8B-B14F-4D97-AF65-F5344CB8AC3E}">
        <p14:creationId xmlns:p14="http://schemas.microsoft.com/office/powerpoint/2010/main" val="3113303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pic>
        <p:nvPicPr>
          <p:cNvPr id="8" name="Obrázek 7"/>
          <p:cNvPicPr>
            <a:picLocks noChangeAspect="1"/>
          </p:cNvPicPr>
          <p:nvPr/>
        </p:nvPicPr>
        <p:blipFill>
          <a:blip r:embed="rId2"/>
          <a:stretch>
            <a:fillRect/>
          </a:stretch>
        </p:blipFill>
        <p:spPr>
          <a:xfrm>
            <a:off x="6600823" y="1894097"/>
            <a:ext cx="3078160" cy="2306428"/>
          </a:xfrm>
          <a:prstGeom prst="rect">
            <a:avLst/>
          </a:prstGeom>
        </p:spPr>
      </p:pic>
      <p:pic>
        <p:nvPicPr>
          <p:cNvPr id="9" name="Obrázek 8"/>
          <p:cNvPicPr>
            <a:picLocks noChangeAspect="1"/>
          </p:cNvPicPr>
          <p:nvPr/>
        </p:nvPicPr>
        <p:blipFill>
          <a:blip r:embed="rId3"/>
          <a:stretch>
            <a:fillRect/>
          </a:stretch>
        </p:blipFill>
        <p:spPr>
          <a:xfrm>
            <a:off x="7019922" y="4200525"/>
            <a:ext cx="3551718" cy="2657474"/>
          </a:xfrm>
          <a:prstGeom prst="rect">
            <a:avLst/>
          </a:prstGeom>
        </p:spPr>
      </p:pic>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 y="4200525"/>
            <a:ext cx="3543299" cy="2657474"/>
          </a:xfrm>
          <a:prstGeom prst="rect">
            <a:avLst/>
          </a:prstGeom>
        </p:spPr>
      </p:pic>
      <p:pic>
        <p:nvPicPr>
          <p:cNvPr id="11" name="Obráze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423" y="1847850"/>
            <a:ext cx="3124200" cy="2343150"/>
          </a:xfrm>
          <a:prstGeom prst="rect">
            <a:avLst/>
          </a:prstGeom>
        </p:spPr>
      </p:pic>
      <p:pic>
        <p:nvPicPr>
          <p:cNvPr id="12" name="Obráze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6623" y="4200525"/>
            <a:ext cx="3543299" cy="2657474"/>
          </a:xfrm>
          <a:prstGeom prst="rect">
            <a:avLst/>
          </a:prstGeom>
        </p:spPr>
      </p:pic>
      <p:pic>
        <p:nvPicPr>
          <p:cNvPr id="13" name="Obráze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6623" y="1866900"/>
            <a:ext cx="3111500" cy="2333625"/>
          </a:xfrm>
          <a:prstGeom prst="rect">
            <a:avLst/>
          </a:prstGeom>
        </p:spPr>
      </p:pic>
      <p:pic>
        <p:nvPicPr>
          <p:cNvPr id="3" name="Obráze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78983" y="2313886"/>
            <a:ext cx="2515519" cy="1886639"/>
          </a:xfrm>
          <a:prstGeom prst="rect">
            <a:avLst/>
          </a:prstGeom>
        </p:spPr>
      </p:pic>
      <p:pic>
        <p:nvPicPr>
          <p:cNvPr id="4" name="Obrázek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78983" y="407120"/>
            <a:ext cx="2513017" cy="1884763"/>
          </a:xfrm>
          <a:prstGeom prst="rect">
            <a:avLst/>
          </a:prstGeom>
        </p:spPr>
      </p:pic>
    </p:spTree>
    <p:extLst>
      <p:ext uri="{BB962C8B-B14F-4D97-AF65-F5344CB8AC3E}">
        <p14:creationId xmlns:p14="http://schemas.microsoft.com/office/powerpoint/2010/main" val="1816821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Institut </a:t>
            </a:r>
            <a:r>
              <a:rPr lang="cs-CZ" dirty="0" err="1"/>
              <a:t>d'Etudes</a:t>
            </a:r>
            <a:r>
              <a:rPr lang="cs-CZ" dirty="0"/>
              <a:t> </a:t>
            </a:r>
            <a:r>
              <a:rPr lang="cs-CZ" dirty="0" err="1"/>
              <a:t>Scientifiques</a:t>
            </a:r>
            <a:endParaRPr lang="cs-CZ" dirty="0"/>
          </a:p>
        </p:txBody>
      </p:sp>
      <p:pic>
        <p:nvPicPr>
          <p:cNvPr id="8" name="Obrázek 7"/>
          <p:cNvPicPr>
            <a:picLocks noChangeAspect="1"/>
          </p:cNvPicPr>
          <p:nvPr/>
        </p:nvPicPr>
        <p:blipFill>
          <a:blip r:embed="rId2"/>
          <a:stretch>
            <a:fillRect/>
          </a:stretch>
        </p:blipFill>
        <p:spPr>
          <a:xfrm>
            <a:off x="6600823" y="1894097"/>
            <a:ext cx="3078160" cy="2306428"/>
          </a:xfrm>
          <a:prstGeom prst="rect">
            <a:avLst/>
          </a:prstGeom>
        </p:spPr>
      </p:pic>
      <p:pic>
        <p:nvPicPr>
          <p:cNvPr id="9" name="Obrázek 8"/>
          <p:cNvPicPr>
            <a:picLocks noChangeAspect="1"/>
          </p:cNvPicPr>
          <p:nvPr/>
        </p:nvPicPr>
        <p:blipFill>
          <a:blip r:embed="rId3"/>
          <a:stretch>
            <a:fillRect/>
          </a:stretch>
        </p:blipFill>
        <p:spPr>
          <a:xfrm>
            <a:off x="7019922" y="4200525"/>
            <a:ext cx="3551718" cy="2657474"/>
          </a:xfrm>
          <a:prstGeom prst="rect">
            <a:avLst/>
          </a:prstGeom>
        </p:spPr>
      </p:pic>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 y="4200525"/>
            <a:ext cx="3543299" cy="2657474"/>
          </a:xfrm>
          <a:prstGeom prst="rect">
            <a:avLst/>
          </a:prstGeom>
        </p:spPr>
      </p:pic>
      <p:pic>
        <p:nvPicPr>
          <p:cNvPr id="12" name="Obráze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6623" y="4200525"/>
            <a:ext cx="3543299" cy="2657474"/>
          </a:xfrm>
          <a:prstGeom prst="rect">
            <a:avLst/>
          </a:prstGeom>
        </p:spPr>
      </p:pic>
      <p:pic>
        <p:nvPicPr>
          <p:cNvPr id="13" name="Obráze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6623" y="1866900"/>
            <a:ext cx="3111500" cy="2333625"/>
          </a:xfrm>
          <a:prstGeom prst="rect">
            <a:avLst/>
          </a:prstGeom>
        </p:spPr>
      </p:pic>
      <p:pic>
        <p:nvPicPr>
          <p:cNvPr id="3" name="Obrázek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76481" y="2313886"/>
            <a:ext cx="2515519" cy="1886639"/>
          </a:xfrm>
          <a:prstGeom prst="rect">
            <a:avLst/>
          </a:prstGeom>
        </p:spPr>
      </p:pic>
      <p:sp>
        <p:nvSpPr>
          <p:cNvPr id="14" name="Zástupný symbol pro obsah 5"/>
          <p:cNvSpPr>
            <a:spLocks noGrp="1"/>
          </p:cNvSpPr>
          <p:nvPr>
            <p:ph idx="1"/>
          </p:nvPr>
        </p:nvSpPr>
        <p:spPr>
          <a:xfrm>
            <a:off x="1024128" y="2286000"/>
            <a:ext cx="9720073" cy="4023360"/>
          </a:xfrm>
        </p:spPr>
        <p:txBody>
          <a:bodyPr/>
          <a:lstStyle/>
          <a:p>
            <a:r>
              <a:rPr lang="cs-CZ" dirty="0" smtClean="0">
                <a:hlinkClick r:id="rId8"/>
              </a:rPr>
              <a:t>Náhled</a:t>
            </a:r>
            <a:endParaRPr lang="cs-CZ" dirty="0"/>
          </a:p>
        </p:txBody>
      </p:sp>
      <p:pic>
        <p:nvPicPr>
          <p:cNvPr id="15" name="Obrázek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78983" y="407120"/>
            <a:ext cx="2513017" cy="1884763"/>
          </a:xfrm>
          <a:prstGeom prst="rect">
            <a:avLst/>
          </a:prstGeom>
        </p:spPr>
      </p:pic>
    </p:spTree>
    <p:extLst>
      <p:ext uri="{BB962C8B-B14F-4D97-AF65-F5344CB8AC3E}">
        <p14:creationId xmlns:p14="http://schemas.microsoft.com/office/powerpoint/2010/main" val="3016010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64628" y="3387997"/>
            <a:ext cx="4627372" cy="3470003"/>
          </a:xfrm>
          <a:prstGeom prst="rect">
            <a:avLst/>
          </a:prstGeom>
        </p:spPr>
      </p:pic>
      <p:pic>
        <p:nvPicPr>
          <p:cNvPr id="8" name="Obráze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7999" y="3470528"/>
            <a:ext cx="4516628" cy="3387471"/>
          </a:xfrm>
          <a:prstGeom prst="rect">
            <a:avLst/>
          </a:prstGeom>
        </p:spPr>
      </p:pic>
      <p:pic>
        <p:nvPicPr>
          <p:cNvPr id="9" name="Obráze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4627" y="0"/>
            <a:ext cx="4627373" cy="3470529"/>
          </a:xfrm>
          <a:prstGeom prst="rect">
            <a:avLst/>
          </a:prstGeom>
        </p:spPr>
      </p:pic>
      <p:pic>
        <p:nvPicPr>
          <p:cNvPr id="10" name="Obráze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7998" y="83056"/>
            <a:ext cx="4516628" cy="3387471"/>
          </a:xfrm>
          <a:prstGeom prst="rect">
            <a:avLst/>
          </a:prstGeom>
        </p:spPr>
      </p:pic>
      <p:pic>
        <p:nvPicPr>
          <p:cNvPr id="11" name="Obráze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26" y="4648199"/>
            <a:ext cx="2976369" cy="2232277"/>
          </a:xfrm>
          <a:prstGeom prst="rect">
            <a:avLst/>
          </a:prstGeom>
        </p:spPr>
      </p:pic>
      <p:pic>
        <p:nvPicPr>
          <p:cNvPr id="12" name="Obráze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809626" y="809624"/>
            <a:ext cx="4648199" cy="3028951"/>
          </a:xfrm>
          <a:prstGeom prst="rect">
            <a:avLst/>
          </a:prstGeom>
        </p:spPr>
      </p:pic>
    </p:spTree>
    <p:extLst>
      <p:ext uri="{BB962C8B-B14F-4D97-AF65-F5344CB8AC3E}">
        <p14:creationId xmlns:p14="http://schemas.microsoft.com/office/powerpoint/2010/main" val="15212653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38378" y="552450"/>
            <a:ext cx="9720072" cy="1499616"/>
          </a:xfrm>
        </p:spPr>
        <p:txBody>
          <a:bodyPr/>
          <a:lstStyle/>
          <a:p>
            <a:r>
              <a:rPr lang="cs-CZ" dirty="0" smtClean="0"/>
              <a:t>Účastníci</a:t>
            </a:r>
            <a:endParaRPr lang="cs-CZ" dirty="0"/>
          </a:p>
        </p:txBody>
      </p:sp>
      <p:pic>
        <p:nvPicPr>
          <p:cNvPr id="7170" name="Picture 2" descr="Fotka uživatele Katedra geofyziky MFF UK."/>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00375" y="949001"/>
            <a:ext cx="9067800" cy="5747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4614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List </a:t>
            </a:r>
            <a:r>
              <a:rPr lang="cs-CZ" dirty="0" err="1" smtClean="0"/>
              <a:t>of</a:t>
            </a:r>
            <a:r>
              <a:rPr lang="cs-CZ" dirty="0" smtClean="0"/>
              <a:t> </a:t>
            </a:r>
            <a:r>
              <a:rPr lang="cs-CZ" dirty="0" err="1" smtClean="0"/>
              <a:t>speakers</a:t>
            </a:r>
            <a:r>
              <a:rPr lang="cs-CZ" dirty="0" smtClean="0"/>
              <a:t>		</a:t>
            </a:r>
            <a:endParaRPr lang="cs-CZ" dirty="0"/>
          </a:p>
        </p:txBody>
      </p:sp>
      <p:sp>
        <p:nvSpPr>
          <p:cNvPr id="3" name="Zástupný symbol pro obsah 2"/>
          <p:cNvSpPr>
            <a:spLocks noGrp="1"/>
          </p:cNvSpPr>
          <p:nvPr>
            <p:ph idx="1"/>
          </p:nvPr>
        </p:nvSpPr>
        <p:spPr/>
        <p:txBody>
          <a:bodyPr>
            <a:normAutofit lnSpcReduction="10000"/>
          </a:bodyPr>
          <a:lstStyle/>
          <a:p>
            <a:r>
              <a:rPr lang="en-US" b="1" dirty="0"/>
              <a:t>Gregory </a:t>
            </a:r>
            <a:r>
              <a:rPr lang="en-US" b="1" dirty="0" err="1"/>
              <a:t>Beroza</a:t>
            </a:r>
            <a:r>
              <a:rPr lang="en-US" dirty="0"/>
              <a:t> (Stanford University), </a:t>
            </a:r>
            <a:r>
              <a:rPr lang="en-US" b="1" dirty="0"/>
              <a:t>Michel </a:t>
            </a:r>
            <a:r>
              <a:rPr lang="en-US" b="1" dirty="0" err="1"/>
              <a:t>Bouchon</a:t>
            </a:r>
            <a:r>
              <a:rPr lang="en-US" dirty="0"/>
              <a:t> (CNRS, </a:t>
            </a:r>
            <a:r>
              <a:rPr lang="en-US" dirty="0" err="1"/>
              <a:t>Université</a:t>
            </a:r>
            <a:r>
              <a:rPr lang="en-US" dirty="0"/>
              <a:t> Grenoble </a:t>
            </a:r>
            <a:r>
              <a:rPr lang="en-US" dirty="0" err="1"/>
              <a:t>Alpes</a:t>
            </a:r>
            <a:r>
              <a:rPr lang="en-US" dirty="0"/>
              <a:t>), </a:t>
            </a:r>
            <a:r>
              <a:rPr lang="en-US" b="1" dirty="0"/>
              <a:t>Michel </a:t>
            </a:r>
            <a:r>
              <a:rPr lang="en-US" b="1" dirty="0" err="1"/>
              <a:t>Campillo</a:t>
            </a:r>
            <a:r>
              <a:rPr lang="en-US" dirty="0"/>
              <a:t> (</a:t>
            </a:r>
            <a:r>
              <a:rPr lang="en-US" dirty="0" err="1"/>
              <a:t>Université</a:t>
            </a:r>
            <a:r>
              <a:rPr lang="en-US" dirty="0"/>
              <a:t> Grenoble </a:t>
            </a:r>
            <a:r>
              <a:rPr lang="en-US" dirty="0" err="1"/>
              <a:t>Alpes</a:t>
            </a:r>
            <a:r>
              <a:rPr lang="en-US" dirty="0"/>
              <a:t>), </a:t>
            </a:r>
            <a:r>
              <a:rPr lang="en-US" b="1" dirty="0"/>
              <a:t>Cristiano </a:t>
            </a:r>
            <a:r>
              <a:rPr lang="en-US" b="1" dirty="0" err="1"/>
              <a:t>Collettini</a:t>
            </a:r>
            <a:r>
              <a:rPr lang="en-US" b="1" dirty="0"/>
              <a:t> </a:t>
            </a:r>
            <a:r>
              <a:rPr lang="en-US" dirty="0"/>
              <a:t>(Roma Sapienza University)</a:t>
            </a:r>
            <a:r>
              <a:rPr lang="en-US" b="1" dirty="0"/>
              <a:t>, </a:t>
            </a:r>
            <a:r>
              <a:rPr lang="en-US" b="1" dirty="0" err="1"/>
              <a:t>Shamita</a:t>
            </a:r>
            <a:r>
              <a:rPr lang="en-US" b="1" dirty="0"/>
              <a:t> Das</a:t>
            </a:r>
            <a:r>
              <a:rPr lang="en-US" dirty="0"/>
              <a:t> (Oxford University), </a:t>
            </a:r>
            <a:r>
              <a:rPr lang="en-US" b="1" dirty="0"/>
              <a:t>William Ellsworth</a:t>
            </a:r>
            <a:r>
              <a:rPr lang="en-US" dirty="0"/>
              <a:t> (Stanford University), </a:t>
            </a:r>
            <a:r>
              <a:rPr lang="en-US" b="1" dirty="0"/>
              <a:t>Joan </a:t>
            </a:r>
            <a:r>
              <a:rPr lang="en-US" b="1" dirty="0" err="1"/>
              <a:t>Gomberg</a:t>
            </a:r>
            <a:r>
              <a:rPr lang="en-US" dirty="0"/>
              <a:t>(USGS Seattle), </a:t>
            </a:r>
            <a:r>
              <a:rPr lang="en-US" b="1" dirty="0" err="1"/>
              <a:t>Agnès</a:t>
            </a:r>
            <a:r>
              <a:rPr lang="en-US" b="1" dirty="0"/>
              <a:t> </a:t>
            </a:r>
            <a:r>
              <a:rPr lang="en-US" b="1" dirty="0" err="1"/>
              <a:t>Helmstetter</a:t>
            </a:r>
            <a:r>
              <a:rPr lang="en-US" dirty="0"/>
              <a:t> (CNRS, </a:t>
            </a:r>
            <a:r>
              <a:rPr lang="en-US" dirty="0" err="1"/>
              <a:t>Université</a:t>
            </a:r>
            <a:r>
              <a:rPr lang="en-US" dirty="0"/>
              <a:t> Grenoble </a:t>
            </a:r>
            <a:r>
              <a:rPr lang="en-US" dirty="0" err="1"/>
              <a:t>Alpes</a:t>
            </a:r>
            <a:r>
              <a:rPr lang="en-US" dirty="0"/>
              <a:t>), </a:t>
            </a:r>
            <a:r>
              <a:rPr lang="en-US" b="1" dirty="0"/>
              <a:t>Satoshi Ide</a:t>
            </a:r>
            <a:r>
              <a:rPr lang="en-US" dirty="0"/>
              <a:t> (Tokyo University), </a:t>
            </a:r>
            <a:r>
              <a:rPr lang="en-US" b="1" dirty="0" err="1"/>
              <a:t>Aitaro</a:t>
            </a:r>
            <a:r>
              <a:rPr lang="en-US" b="1" dirty="0"/>
              <a:t> Kato</a:t>
            </a:r>
            <a:r>
              <a:rPr lang="en-US" dirty="0"/>
              <a:t> (Tokyo University),  </a:t>
            </a:r>
            <a:r>
              <a:rPr lang="en-US" b="1" dirty="0"/>
              <a:t>Nadia </a:t>
            </a:r>
            <a:r>
              <a:rPr lang="en-US" b="1" dirty="0" err="1"/>
              <a:t>Lapusta</a:t>
            </a:r>
            <a:r>
              <a:rPr lang="en-US" dirty="0"/>
              <a:t> (</a:t>
            </a:r>
            <a:r>
              <a:rPr lang="en-US" dirty="0" err="1"/>
              <a:t>CalTech</a:t>
            </a:r>
            <a:r>
              <a:rPr lang="en-US" dirty="0"/>
              <a:t>), </a:t>
            </a:r>
            <a:r>
              <a:rPr lang="en-US" b="1" dirty="0"/>
              <a:t>Raul </a:t>
            </a:r>
            <a:r>
              <a:rPr lang="en-US" b="1" dirty="0" err="1"/>
              <a:t>Madariaga</a:t>
            </a:r>
            <a:r>
              <a:rPr lang="en-US" dirty="0"/>
              <a:t> (ENS Paris), </a:t>
            </a:r>
            <a:r>
              <a:rPr lang="en-US" b="1" dirty="0"/>
              <a:t>Chris </a:t>
            </a:r>
            <a:r>
              <a:rPr lang="en-US" b="1" dirty="0" err="1"/>
              <a:t>Marone</a:t>
            </a:r>
            <a:r>
              <a:rPr lang="en-US" dirty="0"/>
              <a:t> (Penn State University), </a:t>
            </a:r>
            <a:r>
              <a:rPr lang="en-US" b="1" dirty="0"/>
              <a:t>David Marsan</a:t>
            </a:r>
            <a:r>
              <a:rPr lang="en-US" dirty="0"/>
              <a:t> (</a:t>
            </a:r>
            <a:r>
              <a:rPr lang="en-US" dirty="0" err="1"/>
              <a:t>Université</a:t>
            </a:r>
            <a:r>
              <a:rPr lang="en-US" dirty="0"/>
              <a:t> </a:t>
            </a:r>
            <a:r>
              <a:rPr lang="en-US" dirty="0" err="1"/>
              <a:t>Savoie</a:t>
            </a:r>
            <a:r>
              <a:rPr lang="en-US" dirty="0"/>
              <a:t> Mont Blanc), </a:t>
            </a:r>
            <a:r>
              <a:rPr lang="en-US" b="1" dirty="0"/>
              <a:t>Hugo </a:t>
            </a:r>
            <a:r>
              <a:rPr lang="en-US" b="1" dirty="0" err="1"/>
              <a:t>Perfettini</a:t>
            </a:r>
            <a:r>
              <a:rPr lang="en-US" dirty="0"/>
              <a:t> (IRD, </a:t>
            </a:r>
            <a:r>
              <a:rPr lang="en-US" dirty="0" err="1"/>
              <a:t>Université</a:t>
            </a:r>
            <a:r>
              <a:rPr lang="en-US" dirty="0"/>
              <a:t> Grenoble </a:t>
            </a:r>
            <a:r>
              <a:rPr lang="en-US" dirty="0" err="1"/>
              <a:t>Alpes</a:t>
            </a:r>
            <a:r>
              <a:rPr lang="en-US" dirty="0"/>
              <a:t>), </a:t>
            </a:r>
            <a:r>
              <a:rPr lang="en-US" b="1" dirty="0"/>
              <a:t>Jean </a:t>
            </a:r>
            <a:r>
              <a:rPr lang="en-US" b="1" dirty="0" err="1"/>
              <a:t>Schmittbuhl</a:t>
            </a:r>
            <a:r>
              <a:rPr lang="en-US" dirty="0"/>
              <a:t> (CNRS, </a:t>
            </a:r>
            <a:r>
              <a:rPr lang="en-US" dirty="0" err="1"/>
              <a:t>Université</a:t>
            </a:r>
            <a:r>
              <a:rPr lang="en-US" dirty="0"/>
              <a:t> de Strasbourg), </a:t>
            </a:r>
            <a:r>
              <a:rPr lang="en-US" b="1" dirty="0"/>
              <a:t>Alexandre </a:t>
            </a:r>
            <a:r>
              <a:rPr lang="en-US" b="1" dirty="0" err="1"/>
              <a:t>Schubnel</a:t>
            </a:r>
            <a:r>
              <a:rPr lang="en-US" dirty="0"/>
              <a:t> (ENS Paris),  </a:t>
            </a:r>
            <a:r>
              <a:rPr lang="en-US" b="1" dirty="0"/>
              <a:t>Anthony </a:t>
            </a:r>
            <a:r>
              <a:rPr lang="en-US" b="1" dirty="0" err="1"/>
              <a:t>Sladen</a:t>
            </a:r>
            <a:r>
              <a:rPr lang="en-US" dirty="0"/>
              <a:t> (CNRS, </a:t>
            </a:r>
            <a:r>
              <a:rPr lang="en-US" dirty="0" err="1"/>
              <a:t>Université</a:t>
            </a:r>
            <a:r>
              <a:rPr lang="en-US" dirty="0"/>
              <a:t> Nice - Sophia Antipolis), </a:t>
            </a:r>
            <a:r>
              <a:rPr lang="en-US" b="1" dirty="0"/>
              <a:t>Nicholas van der </a:t>
            </a:r>
            <a:r>
              <a:rPr lang="en-US" b="1" dirty="0" err="1"/>
              <a:t>Elst</a:t>
            </a:r>
            <a:r>
              <a:rPr lang="en-US" dirty="0"/>
              <a:t> (USGS, Pasadena), </a:t>
            </a:r>
            <a:r>
              <a:rPr lang="en-US" b="1" dirty="0"/>
              <a:t>Aldo </a:t>
            </a:r>
            <a:r>
              <a:rPr lang="en-US" b="1" dirty="0" err="1"/>
              <a:t>Zollo</a:t>
            </a:r>
            <a:r>
              <a:rPr lang="en-US" dirty="0"/>
              <a:t> (Naples University).</a:t>
            </a:r>
          </a:p>
          <a:p>
            <a:r>
              <a:rPr lang="en-US" dirty="0"/>
              <a:t/>
            </a:r>
            <a:br>
              <a:rPr lang="en-US" dirty="0"/>
            </a:br>
            <a:endParaRPr lang="cs-CZ" dirty="0"/>
          </a:p>
        </p:txBody>
      </p:sp>
    </p:spTree>
    <p:extLst>
      <p:ext uri="{BB962C8B-B14F-4D97-AF65-F5344CB8AC3E}">
        <p14:creationId xmlns:p14="http://schemas.microsoft.com/office/powerpoint/2010/main" val="11899379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Témata</a:t>
            </a:r>
            <a:endParaRPr lang="cs-CZ" dirty="0"/>
          </a:p>
        </p:txBody>
      </p:sp>
      <p:sp>
        <p:nvSpPr>
          <p:cNvPr id="3" name="Zástupný symbol pro obsah 2"/>
          <p:cNvSpPr>
            <a:spLocks noGrp="1"/>
          </p:cNvSpPr>
          <p:nvPr>
            <p:ph idx="1"/>
          </p:nvPr>
        </p:nvSpPr>
        <p:spPr/>
        <p:txBody>
          <a:bodyPr>
            <a:normAutofit fontScale="55000" lnSpcReduction="20000"/>
          </a:bodyPr>
          <a:lstStyle/>
          <a:p>
            <a:r>
              <a:rPr lang="en-US" dirty="0"/>
              <a:t>Session 1: </a:t>
            </a:r>
            <a:r>
              <a:rPr lang="en-US" b="1" dirty="0"/>
              <a:t>Earthquake Nucleation</a:t>
            </a:r>
            <a:endParaRPr lang="en-US" dirty="0"/>
          </a:p>
          <a:p>
            <a:r>
              <a:rPr lang="en-US" dirty="0"/>
              <a:t>Earthquakes are the culmination of accelerating processes that may manifest as growing aseismic slip, as confirmed by recent laboratory experiments on rock, often accompanied by foreshocks, tremor, and other seismic phenomena. Additionally, recent observations of these and how they scale with magnitude suggest earthquake size may be strongly influenced by the nucleation process. An update on progress testing the robustness and uniqueness of these potentially important observations since 2014 is warranted.</a:t>
            </a:r>
          </a:p>
          <a:p>
            <a:r>
              <a:rPr lang="en-US" b="1" dirty="0"/>
              <a:t> </a:t>
            </a:r>
            <a:endParaRPr lang="en-US" dirty="0"/>
          </a:p>
          <a:p>
            <a:r>
              <a:rPr lang="en-US" dirty="0"/>
              <a:t>Session 2: </a:t>
            </a:r>
            <a:r>
              <a:rPr lang="en-US" b="1" dirty="0"/>
              <a:t>Earthquake Triggering and Rupture</a:t>
            </a:r>
            <a:br>
              <a:rPr lang="en-US" b="1" dirty="0"/>
            </a:br>
            <a:endParaRPr lang="en-US" dirty="0"/>
          </a:p>
          <a:p>
            <a:r>
              <a:rPr lang="en-US" dirty="0"/>
              <a:t>New opportunities to discover what triggers earthquakes identified in 2014 include (1) experimentation on real crustal faults under the more controlled circumstances engendered by the growth of human activities, principally wastewater injection, and its consequent exponential increase in seismicity rates and (2) the development of new methods to image in four dimensions the physical conditions and properties that determine which fault </a:t>
            </a:r>
            <a:r>
              <a:rPr lang="en-US" dirty="0" err="1"/>
              <a:t>slipmode</a:t>
            </a:r>
            <a:r>
              <a:rPr lang="en-US" dirty="0"/>
              <a:t> is likely to dominate. Also, the questions as to how rupture propagates, in relation with structural constraints and past slipping history, remain widely open. Discoveries relevant to these opportunities, others, and new ones will be discussed.</a:t>
            </a:r>
          </a:p>
          <a:p>
            <a:r>
              <a:rPr lang="en-US" dirty="0"/>
              <a:t> </a:t>
            </a:r>
          </a:p>
          <a:p>
            <a:r>
              <a:rPr lang="en-US" dirty="0"/>
              <a:t>Session 3: </a:t>
            </a:r>
            <a:r>
              <a:rPr lang="en-US" b="1" dirty="0"/>
              <a:t>Beyond Earthquakes - Completing the Slip Spectrum</a:t>
            </a:r>
            <a:endParaRPr lang="en-US" dirty="0"/>
          </a:p>
          <a:p>
            <a:r>
              <a:rPr lang="en-US" dirty="0"/>
              <a:t>Slow aseismic slip acts as to relieve stress applied to faults and to accelerate stress accumulation on neighboring stuck fault patches that eventually break and radiate seismic waves. While innovative seismic waveform and statistical analyses have served as proxies for the more significant, but harder to observe, aseismic slip that drives them, challenges were acknowledged in 2014 and should be revisited. These include verification of the proxy status by detecting aseismic deformation directly and evaluation of how seismic and aseismic modes interact.</a:t>
            </a:r>
          </a:p>
          <a:p>
            <a:endParaRPr lang="cs-CZ" dirty="0"/>
          </a:p>
        </p:txBody>
      </p:sp>
    </p:spTree>
    <p:extLst>
      <p:ext uri="{BB962C8B-B14F-4D97-AF65-F5344CB8AC3E}">
        <p14:creationId xmlns:p14="http://schemas.microsoft.com/office/powerpoint/2010/main" val="12086604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Program	</a:t>
            </a:r>
            <a:endParaRPr lang="cs-CZ" dirty="0"/>
          </a:p>
        </p:txBody>
      </p:sp>
      <p:sp>
        <p:nvSpPr>
          <p:cNvPr id="3" name="Zástupný symbol pro obsah 2"/>
          <p:cNvSpPr>
            <a:spLocks noGrp="1"/>
          </p:cNvSpPr>
          <p:nvPr>
            <p:ph idx="1"/>
          </p:nvPr>
        </p:nvSpPr>
        <p:spPr/>
        <p:txBody>
          <a:bodyPr>
            <a:normAutofit fontScale="32500" lnSpcReduction="20000"/>
          </a:bodyPr>
          <a:lstStyle/>
          <a:p>
            <a:r>
              <a:rPr lang="en-US" b="1" dirty="0"/>
              <a:t>Wednesday</a:t>
            </a:r>
            <a:endParaRPr lang="cs-CZ" dirty="0"/>
          </a:p>
          <a:p>
            <a:r>
              <a:rPr lang="en-US" dirty="0"/>
              <a:t>8:30 – 10:00: Bill Ellsworth “</a:t>
            </a:r>
            <a:r>
              <a:rPr lang="en-US" i="1" dirty="0"/>
              <a:t>From Foreshocks to </a:t>
            </a:r>
            <a:r>
              <a:rPr lang="en-US" i="1" dirty="0" err="1"/>
              <a:t>Mainshocks</a:t>
            </a:r>
            <a:r>
              <a:rPr lang="en-US" i="1" dirty="0"/>
              <a:t>: Mechanisms and Implications for Nucleation and Rupture Propagation</a:t>
            </a:r>
            <a:r>
              <a:rPr lang="en-US" dirty="0"/>
              <a:t>”</a:t>
            </a:r>
            <a:endParaRPr lang="cs-CZ" dirty="0"/>
          </a:p>
          <a:p>
            <a:r>
              <a:rPr lang="en-US" dirty="0"/>
              <a:t>10:00 – 10:15: (ST) Olivier </a:t>
            </a:r>
            <a:r>
              <a:rPr lang="en-US" dirty="0" err="1"/>
              <a:t>Lengliné</a:t>
            </a:r>
            <a:r>
              <a:rPr lang="en-US" dirty="0"/>
              <a:t> “</a:t>
            </a:r>
            <a:r>
              <a:rPr lang="en-US" i="1" dirty="0"/>
              <a:t>Imbricated slip rate processes during slow slip transients imaged by low-frequency earthquakes</a:t>
            </a:r>
            <a:r>
              <a:rPr lang="en-US" dirty="0"/>
              <a:t>”</a:t>
            </a:r>
            <a:endParaRPr lang="cs-CZ" dirty="0"/>
          </a:p>
          <a:p>
            <a:r>
              <a:rPr lang="en-US" dirty="0"/>
              <a:t>10:15 – 10:30: (ST) </a:t>
            </a:r>
            <a:r>
              <a:rPr lang="en-US" dirty="0" err="1"/>
              <a:t>Tomoaki</a:t>
            </a:r>
            <a:r>
              <a:rPr lang="en-US" dirty="0"/>
              <a:t> Nishikawa “</a:t>
            </a:r>
            <a:r>
              <a:rPr lang="en-US" i="1" dirty="0"/>
              <a:t>Recurring slow slip events and earthquake nucleation in the source regions of the M7 Ibaraki-Oki earthquakes inferred from seismicity</a:t>
            </a:r>
            <a:r>
              <a:rPr lang="en-US" dirty="0"/>
              <a:t>”</a:t>
            </a:r>
            <a:endParaRPr lang="cs-CZ" dirty="0"/>
          </a:p>
          <a:p>
            <a:r>
              <a:rPr lang="en-US" dirty="0"/>
              <a:t>10:30 coffee break</a:t>
            </a:r>
            <a:endParaRPr lang="cs-CZ" dirty="0"/>
          </a:p>
          <a:p>
            <a:r>
              <a:rPr lang="en-US" dirty="0"/>
              <a:t>11:00 – 12:00: Anthony </a:t>
            </a:r>
            <a:r>
              <a:rPr lang="en-US" dirty="0" err="1"/>
              <a:t>Sladen</a:t>
            </a:r>
            <a:r>
              <a:rPr lang="en-US" dirty="0"/>
              <a:t> “</a:t>
            </a:r>
            <a:r>
              <a:rPr lang="en-US" i="1" dirty="0"/>
              <a:t>Shallow megathrust earthquake ruptures betrayed by their outer-trench aftershocks signature</a:t>
            </a:r>
            <a:r>
              <a:rPr lang="en-US" dirty="0"/>
              <a:t>”</a:t>
            </a:r>
            <a:endParaRPr lang="cs-CZ" dirty="0"/>
          </a:p>
          <a:p>
            <a:r>
              <a:rPr lang="en-US" dirty="0"/>
              <a:t>12:00 – 12:15: (ST) Olaf </a:t>
            </a:r>
            <a:r>
              <a:rPr lang="en-US" dirty="0" err="1"/>
              <a:t>Zielke</a:t>
            </a:r>
            <a:r>
              <a:rPr lang="en-US" dirty="0"/>
              <a:t> ”</a:t>
            </a:r>
            <a:r>
              <a:rPr lang="en-US" i="1" dirty="0"/>
              <a:t>Fault roughness and strength heterogeneity control earthquake size and average stress drop</a:t>
            </a:r>
            <a:r>
              <a:rPr lang="en-US" dirty="0"/>
              <a:t>”</a:t>
            </a:r>
            <a:endParaRPr lang="cs-CZ" dirty="0"/>
          </a:p>
          <a:p>
            <a:r>
              <a:rPr lang="en-US" dirty="0"/>
              <a:t>12:15 – 12:30: (ST) Lucile </a:t>
            </a:r>
            <a:r>
              <a:rPr lang="en-US" dirty="0" err="1"/>
              <a:t>Bruhat</a:t>
            </a:r>
            <a:r>
              <a:rPr lang="en-US" dirty="0"/>
              <a:t> “</a:t>
            </a:r>
            <a:r>
              <a:rPr lang="en-US" i="1" dirty="0"/>
              <a:t>Deformation rates in northern Cascadia consistent with slow up dip propagation of deep </a:t>
            </a:r>
            <a:r>
              <a:rPr lang="en-US" i="1" dirty="0" err="1"/>
              <a:t>interseismic</a:t>
            </a:r>
            <a:r>
              <a:rPr lang="en-US" i="1" dirty="0"/>
              <a:t> creep</a:t>
            </a:r>
            <a:r>
              <a:rPr lang="en-US" dirty="0"/>
              <a:t>”</a:t>
            </a:r>
            <a:endParaRPr lang="cs-CZ" dirty="0"/>
          </a:p>
          <a:p>
            <a:r>
              <a:rPr lang="en-US" dirty="0"/>
              <a:t>12:30 lunch </a:t>
            </a:r>
            <a:endParaRPr lang="cs-CZ" dirty="0"/>
          </a:p>
          <a:p>
            <a:r>
              <a:rPr lang="en-US" dirty="0"/>
              <a:t>14:00 – 16:00: (optional) </a:t>
            </a:r>
            <a:r>
              <a:rPr lang="en-US" i="1" u="sng" dirty="0"/>
              <a:t>discussion</a:t>
            </a:r>
            <a:r>
              <a:rPr lang="en-US" i="1" dirty="0"/>
              <a:t> on “How predictable is earthquake rupture?”, by Men-</a:t>
            </a:r>
            <a:r>
              <a:rPr lang="en-US" i="1" dirty="0" err="1"/>
              <a:t>Andrin</a:t>
            </a:r>
            <a:r>
              <a:rPr lang="en-US" i="1" dirty="0"/>
              <a:t> Meier </a:t>
            </a:r>
            <a:endParaRPr lang="cs-CZ" dirty="0"/>
          </a:p>
          <a:p>
            <a:r>
              <a:rPr lang="en-US" dirty="0"/>
              <a:t>16:00 – 17:00: </a:t>
            </a:r>
            <a:r>
              <a:rPr lang="en-US" dirty="0" err="1"/>
              <a:t>Shamita</a:t>
            </a:r>
            <a:r>
              <a:rPr lang="en-US" dirty="0"/>
              <a:t> Das “</a:t>
            </a:r>
            <a:r>
              <a:rPr lang="en-US" i="1" dirty="0"/>
              <a:t>The inverse problem of the dynamic earthquake rupturing process</a:t>
            </a:r>
            <a:r>
              <a:rPr lang="en-US" dirty="0"/>
              <a:t>”</a:t>
            </a:r>
            <a:endParaRPr lang="cs-CZ" dirty="0"/>
          </a:p>
          <a:p>
            <a:r>
              <a:rPr lang="en-US" dirty="0"/>
              <a:t>17:00 – 18:00: Nicholas van der </a:t>
            </a:r>
            <a:r>
              <a:rPr lang="en-US" dirty="0" err="1"/>
              <a:t>Elst</a:t>
            </a:r>
            <a:r>
              <a:rPr lang="en-US" dirty="0"/>
              <a:t> “</a:t>
            </a:r>
            <a:r>
              <a:rPr lang="en-US" i="1" dirty="0"/>
              <a:t>The uses of dynamic triggering</a:t>
            </a:r>
            <a:r>
              <a:rPr lang="en-US" dirty="0"/>
              <a:t>”</a:t>
            </a:r>
            <a:endParaRPr lang="cs-CZ" dirty="0"/>
          </a:p>
          <a:p>
            <a:r>
              <a:rPr lang="en-US" dirty="0"/>
              <a:t>18:00 – 18:15: (ST) Patricia </a:t>
            </a:r>
            <a:r>
              <a:rPr lang="en-US" dirty="0" err="1"/>
              <a:t>Martínez-Garzón</a:t>
            </a:r>
            <a:r>
              <a:rPr lang="en-US" dirty="0"/>
              <a:t> “</a:t>
            </a:r>
            <a:r>
              <a:rPr lang="en-US" i="1" dirty="0"/>
              <a:t>Comparative study of earthquake clustering in relation to hydraulic activities at geothermal fields in California</a:t>
            </a:r>
            <a:r>
              <a:rPr lang="en-US" dirty="0"/>
              <a:t>”</a:t>
            </a:r>
            <a:endParaRPr lang="cs-CZ" dirty="0"/>
          </a:p>
          <a:p>
            <a:r>
              <a:rPr lang="en-US" dirty="0"/>
              <a:t>18:15 – 18:30: (ST) Luisa </a:t>
            </a:r>
            <a:r>
              <a:rPr lang="en-US" dirty="0" err="1"/>
              <a:t>Valoroso</a:t>
            </a:r>
            <a:r>
              <a:rPr lang="en-US" dirty="0"/>
              <a:t> “</a:t>
            </a:r>
            <a:r>
              <a:rPr lang="en-US" i="1" dirty="0"/>
              <a:t>Seismic and Aseismic Behavior of the </a:t>
            </a:r>
            <a:r>
              <a:rPr lang="en-US" i="1" dirty="0" err="1"/>
              <a:t>Altotiberina</a:t>
            </a:r>
            <a:r>
              <a:rPr lang="en-US" i="1" dirty="0"/>
              <a:t> Low-angle Normal Fault System (Northern Apennines, Italy) through High-resolution Earthquake Locations and Repeating Events</a:t>
            </a:r>
            <a:r>
              <a:rPr lang="en-US" dirty="0"/>
              <a:t>”</a:t>
            </a:r>
            <a:endParaRPr lang="cs-CZ" dirty="0"/>
          </a:p>
          <a:p>
            <a:r>
              <a:rPr lang="en-US" dirty="0"/>
              <a:t>Evening: barbecue</a:t>
            </a:r>
            <a:endParaRPr lang="cs-CZ" dirty="0"/>
          </a:p>
          <a:p>
            <a:endParaRPr lang="cs-CZ" dirty="0"/>
          </a:p>
        </p:txBody>
      </p:sp>
    </p:spTree>
    <p:extLst>
      <p:ext uri="{BB962C8B-B14F-4D97-AF65-F5344CB8AC3E}">
        <p14:creationId xmlns:p14="http://schemas.microsoft.com/office/powerpoint/2010/main" val="827014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err="1" smtClean="0"/>
              <a:t>Aita</a:t>
            </a:r>
            <a:r>
              <a:rPr lang="cs-CZ" dirty="0" smtClean="0"/>
              <a:t>ró Kato	</a:t>
            </a:r>
            <a:endParaRPr lang="cs-CZ" dirty="0"/>
          </a:p>
        </p:txBody>
      </p:sp>
      <p:pic>
        <p:nvPicPr>
          <p:cNvPr id="4" name="Zástupný symbol pro obsah 3"/>
          <p:cNvPicPr>
            <a:picLocks noGrp="1" noChangeAspect="1"/>
          </p:cNvPicPr>
          <p:nvPr>
            <p:ph idx="1"/>
          </p:nvPr>
        </p:nvPicPr>
        <p:blipFill>
          <a:blip r:embed="rId2"/>
          <a:stretch>
            <a:fillRect/>
          </a:stretch>
        </p:blipFill>
        <p:spPr>
          <a:xfrm>
            <a:off x="923131" y="1863725"/>
            <a:ext cx="5695872" cy="2492375"/>
          </a:xfrm>
          <a:prstGeom prst="rect">
            <a:avLst/>
          </a:prstGeom>
        </p:spPr>
      </p:pic>
      <p:pic>
        <p:nvPicPr>
          <p:cNvPr id="6146" name="Picture 2" descr="https://d2ufo47lrtsv5s.cloudfront.net/content/sci/335/6069/705/F3.large.jpg?width=800&amp;height=600&amp;carouse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100" y="134719"/>
            <a:ext cx="4406900" cy="6723281"/>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p:cNvSpPr txBox="1"/>
          <p:nvPr/>
        </p:nvSpPr>
        <p:spPr>
          <a:xfrm>
            <a:off x="1257300" y="4787900"/>
            <a:ext cx="5130800" cy="1754326"/>
          </a:xfrm>
          <a:prstGeom prst="rect">
            <a:avLst/>
          </a:prstGeom>
          <a:noFill/>
        </p:spPr>
        <p:txBody>
          <a:bodyPr wrap="square" rtlCol="0">
            <a:spAutoFit/>
          </a:bodyPr>
          <a:lstStyle/>
          <a:p>
            <a:r>
              <a:rPr lang="cs-CZ" dirty="0" err="1" smtClean="0"/>
              <a:t>Tohoku</a:t>
            </a:r>
            <a:r>
              <a:rPr lang="cs-CZ" dirty="0" smtClean="0"/>
              <a:t> </a:t>
            </a:r>
            <a:r>
              <a:rPr lang="cs-CZ" dirty="0"/>
              <a:t>- </a:t>
            </a:r>
            <a:r>
              <a:rPr lang="cs-CZ" dirty="0" err="1"/>
              <a:t>seismic</a:t>
            </a:r>
            <a:r>
              <a:rPr lang="cs-CZ" dirty="0"/>
              <a:t> </a:t>
            </a:r>
            <a:r>
              <a:rPr lang="cs-CZ" dirty="0" err="1"/>
              <a:t>vs</a:t>
            </a:r>
            <a:r>
              <a:rPr lang="cs-CZ" dirty="0"/>
              <a:t> </a:t>
            </a:r>
            <a:r>
              <a:rPr lang="cs-CZ" dirty="0" err="1"/>
              <a:t>aseismic</a:t>
            </a:r>
            <a:r>
              <a:rPr lang="cs-CZ" dirty="0"/>
              <a:t> - </a:t>
            </a:r>
            <a:r>
              <a:rPr lang="cs-CZ" dirty="0" smtClean="0"/>
              <a:t>80/20 </a:t>
            </a:r>
            <a:br>
              <a:rPr lang="cs-CZ" dirty="0" smtClean="0"/>
            </a:br>
            <a:r>
              <a:rPr lang="cs-CZ" dirty="0" err="1" smtClean="0"/>
              <a:t>increse</a:t>
            </a:r>
            <a:r>
              <a:rPr lang="cs-CZ" dirty="0" smtClean="0"/>
              <a:t> </a:t>
            </a:r>
            <a:r>
              <a:rPr lang="cs-CZ" dirty="0"/>
              <a:t>in </a:t>
            </a:r>
            <a:r>
              <a:rPr lang="cs-CZ" dirty="0" err="1"/>
              <a:t>aseismic</a:t>
            </a:r>
            <a:r>
              <a:rPr lang="cs-CZ" dirty="0"/>
              <a:t> </a:t>
            </a:r>
            <a:r>
              <a:rPr lang="cs-CZ" dirty="0" err="1"/>
              <a:t>sliprate</a:t>
            </a:r>
            <a:r>
              <a:rPr lang="cs-CZ" dirty="0"/>
              <a:t> </a:t>
            </a:r>
            <a:r>
              <a:rPr lang="cs-CZ" dirty="0" smtClean="0"/>
              <a:t>and </a:t>
            </a:r>
            <a:r>
              <a:rPr lang="cs-CZ" dirty="0" err="1"/>
              <a:t>foreshock</a:t>
            </a:r>
            <a:r>
              <a:rPr lang="cs-CZ" dirty="0"/>
              <a:t> </a:t>
            </a:r>
            <a:r>
              <a:rPr lang="cs-CZ" dirty="0" err="1"/>
              <a:t>activity</a:t>
            </a:r>
            <a:r>
              <a:rPr lang="cs-CZ" dirty="0"/>
              <a:t> </a:t>
            </a:r>
            <a:r>
              <a:rPr lang="cs-CZ" dirty="0" err="1" smtClean="0"/>
              <a:t>before</a:t>
            </a:r>
            <a:r>
              <a:rPr lang="cs-CZ" dirty="0" smtClean="0"/>
              <a:t> </a:t>
            </a:r>
            <a:r>
              <a:rPr lang="cs-CZ" dirty="0" err="1" smtClean="0"/>
              <a:t>Tóhoku</a:t>
            </a:r>
            <a:r>
              <a:rPr lang="cs-CZ" dirty="0" smtClean="0"/>
              <a:t> </a:t>
            </a:r>
            <a:r>
              <a:rPr lang="cs-CZ" dirty="0"/>
              <a:t>EQ, </a:t>
            </a:r>
            <a:r>
              <a:rPr lang="cs-CZ" dirty="0" smtClean="0"/>
              <a:t/>
            </a:r>
            <a:br>
              <a:rPr lang="cs-CZ" dirty="0" smtClean="0"/>
            </a:br>
            <a:r>
              <a:rPr lang="cs-CZ" dirty="0" smtClean="0"/>
              <a:t>EPISODIC </a:t>
            </a:r>
            <a:r>
              <a:rPr lang="cs-CZ" dirty="0" err="1"/>
              <a:t>acceleration</a:t>
            </a:r>
            <a:r>
              <a:rPr lang="cs-CZ" dirty="0"/>
              <a:t> </a:t>
            </a:r>
            <a:r>
              <a:rPr lang="cs-CZ" dirty="0" err="1"/>
              <a:t>of</a:t>
            </a:r>
            <a:r>
              <a:rPr lang="cs-CZ" dirty="0"/>
              <a:t> </a:t>
            </a:r>
            <a:r>
              <a:rPr lang="cs-CZ" dirty="0" err="1"/>
              <a:t>unlocking</a:t>
            </a:r>
            <a:r>
              <a:rPr lang="cs-CZ" dirty="0"/>
              <a:t>, </a:t>
            </a:r>
            <a:r>
              <a:rPr lang="cs-CZ" dirty="0" err="1"/>
              <a:t>temporal</a:t>
            </a:r>
            <a:r>
              <a:rPr lang="cs-CZ" dirty="0"/>
              <a:t> </a:t>
            </a:r>
            <a:r>
              <a:rPr lang="cs-CZ" dirty="0" err="1"/>
              <a:t>change</a:t>
            </a:r>
            <a:r>
              <a:rPr lang="cs-CZ" dirty="0"/>
              <a:t> in b </a:t>
            </a:r>
            <a:r>
              <a:rPr lang="cs-CZ" dirty="0" err="1" smtClean="0"/>
              <a:t>value</a:t>
            </a:r>
            <a:r>
              <a:rPr lang="cs-CZ" dirty="0" smtClean="0"/>
              <a:t> </a:t>
            </a:r>
            <a:r>
              <a:rPr lang="cs-CZ" b="1" dirty="0" smtClean="0"/>
              <a:t>x</a:t>
            </a:r>
            <a:r>
              <a:rPr lang="cs-CZ" dirty="0" smtClean="0"/>
              <a:t> </a:t>
            </a:r>
            <a:r>
              <a:rPr lang="cs-CZ" dirty="0" err="1" smtClean="0"/>
              <a:t>laboratory</a:t>
            </a:r>
            <a:r>
              <a:rPr lang="cs-CZ" dirty="0" smtClean="0"/>
              <a:t> </a:t>
            </a:r>
            <a:r>
              <a:rPr lang="cs-CZ" dirty="0"/>
              <a:t>- </a:t>
            </a:r>
            <a:r>
              <a:rPr lang="cs-CZ" dirty="0" err="1"/>
              <a:t>smooth</a:t>
            </a:r>
            <a:r>
              <a:rPr lang="cs-CZ" dirty="0"/>
              <a:t> </a:t>
            </a:r>
            <a:r>
              <a:rPr lang="cs-CZ" dirty="0" err="1"/>
              <a:t>acceleration</a:t>
            </a:r>
            <a:r>
              <a:rPr lang="cs-CZ" dirty="0" smtClean="0"/>
              <a:t>.</a:t>
            </a:r>
            <a:endParaRPr lang="cs-CZ" dirty="0"/>
          </a:p>
          <a:p>
            <a:endParaRPr lang="cs-CZ" dirty="0"/>
          </a:p>
        </p:txBody>
      </p:sp>
    </p:spTree>
    <p:extLst>
      <p:ext uri="{BB962C8B-B14F-4D97-AF65-F5344CB8AC3E}">
        <p14:creationId xmlns:p14="http://schemas.microsoft.com/office/powerpoint/2010/main" val="2342948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59476" y="585216"/>
            <a:ext cx="9720072" cy="1499616"/>
          </a:xfrm>
        </p:spPr>
        <p:txBody>
          <a:bodyPr/>
          <a:lstStyle/>
          <a:p>
            <a:r>
              <a:rPr lang="cs-CZ" dirty="0" err="1"/>
              <a:t>Men-Andrin</a:t>
            </a:r>
            <a:r>
              <a:rPr lang="cs-CZ" dirty="0"/>
              <a:t> </a:t>
            </a:r>
            <a:r>
              <a:rPr lang="cs-CZ" dirty="0" err="1"/>
              <a:t>Meier</a:t>
            </a:r>
            <a:endParaRPr lang="cs-CZ" dirty="0"/>
          </a:p>
        </p:txBody>
      </p:sp>
      <p:pic>
        <p:nvPicPr>
          <p:cNvPr id="4098" name="Picture 2" descr="https://d2ufo47lrtsv5s.cloudfront.net/content/sci/357/6357/1277/F2.large.jpg?width=800&amp;height=600&amp;carouse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524" y="2670048"/>
            <a:ext cx="10985976" cy="4033913"/>
          </a:xfrm>
          <a:prstGeom prst="rect">
            <a:avLst/>
          </a:prstGeom>
          <a:noFill/>
          <a:extLst>
            <a:ext uri="{909E8E84-426E-40DD-AFC4-6F175D3DCCD1}">
              <a14:hiddenFill xmlns:a14="http://schemas.microsoft.com/office/drawing/2010/main">
                <a:solidFill>
                  <a:srgbClr val="FFFFFF"/>
                </a:solidFill>
              </a14:hiddenFill>
            </a:ext>
          </a:extLst>
        </p:spPr>
      </p:pic>
      <p:pic>
        <p:nvPicPr>
          <p:cNvPr id="4" name="Obrázek 3"/>
          <p:cNvPicPr>
            <a:picLocks noChangeAspect="1"/>
          </p:cNvPicPr>
          <p:nvPr/>
        </p:nvPicPr>
        <p:blipFill>
          <a:blip r:embed="rId3"/>
          <a:stretch>
            <a:fillRect/>
          </a:stretch>
        </p:blipFill>
        <p:spPr>
          <a:xfrm>
            <a:off x="4734100" y="131064"/>
            <a:ext cx="2446338" cy="1664952"/>
          </a:xfrm>
          <a:prstGeom prst="rect">
            <a:avLst/>
          </a:prstGeom>
        </p:spPr>
      </p:pic>
      <p:pic>
        <p:nvPicPr>
          <p:cNvPr id="6" name="Obrázek 5"/>
          <p:cNvPicPr>
            <a:picLocks noChangeAspect="1"/>
          </p:cNvPicPr>
          <p:nvPr/>
        </p:nvPicPr>
        <p:blipFill>
          <a:blip r:embed="rId4"/>
          <a:stretch>
            <a:fillRect/>
          </a:stretch>
        </p:blipFill>
        <p:spPr>
          <a:xfrm>
            <a:off x="7180438" y="65532"/>
            <a:ext cx="4933950" cy="2705357"/>
          </a:xfrm>
          <a:prstGeom prst="rect">
            <a:avLst/>
          </a:prstGeom>
        </p:spPr>
      </p:pic>
    </p:spTree>
    <p:extLst>
      <p:ext uri="{BB962C8B-B14F-4D97-AF65-F5344CB8AC3E}">
        <p14:creationId xmlns:p14="http://schemas.microsoft.com/office/powerpoint/2010/main" val="1024238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Men-Andrin</a:t>
            </a:r>
            <a:r>
              <a:rPr lang="cs-CZ" dirty="0"/>
              <a:t> </a:t>
            </a:r>
            <a:r>
              <a:rPr lang="cs-CZ" dirty="0" err="1"/>
              <a:t>Meier</a:t>
            </a:r>
            <a:endParaRPr lang="cs-CZ" dirty="0"/>
          </a:p>
        </p:txBody>
      </p:sp>
      <p:pic>
        <p:nvPicPr>
          <p:cNvPr id="4098" name="Picture 2" descr="https://d2ufo47lrtsv5s.cloudfront.net/content/sci/357/6357/1277/F2.large.jpg?width=800&amp;height=600&amp;carouse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665556"/>
            <a:ext cx="6022112" cy="2211244"/>
          </a:xfrm>
          <a:prstGeom prst="rect">
            <a:avLst/>
          </a:prstGeom>
          <a:noFill/>
          <a:extLst>
            <a:ext uri="{909E8E84-426E-40DD-AFC4-6F175D3DCCD1}">
              <a14:hiddenFill xmlns:a14="http://schemas.microsoft.com/office/drawing/2010/main">
                <a:solidFill>
                  <a:srgbClr val="FFFFFF"/>
                </a:solidFill>
              </a14:hiddenFill>
            </a:ext>
          </a:extLst>
        </p:spPr>
      </p:pic>
      <p:pic>
        <p:nvPicPr>
          <p:cNvPr id="5" name="Obrázek 4"/>
          <p:cNvPicPr>
            <a:picLocks noChangeAspect="1"/>
          </p:cNvPicPr>
          <p:nvPr/>
        </p:nvPicPr>
        <p:blipFill>
          <a:blip r:embed="rId3"/>
          <a:stretch>
            <a:fillRect/>
          </a:stretch>
        </p:blipFill>
        <p:spPr>
          <a:xfrm>
            <a:off x="6049264" y="2665556"/>
            <a:ext cx="5996286" cy="4192444"/>
          </a:xfrm>
          <a:prstGeom prst="rect">
            <a:avLst/>
          </a:prstGeom>
        </p:spPr>
      </p:pic>
    </p:spTree>
    <p:extLst>
      <p:ext uri="{BB962C8B-B14F-4D97-AF65-F5344CB8AC3E}">
        <p14:creationId xmlns:p14="http://schemas.microsoft.com/office/powerpoint/2010/main" val="1042192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Alexandre </a:t>
            </a:r>
            <a:r>
              <a:rPr lang="en-US" dirty="0" err="1" smtClean="0"/>
              <a:t>Schubnel</a:t>
            </a:r>
            <a:endParaRPr lang="cs-CZ" dirty="0"/>
          </a:p>
        </p:txBody>
      </p:sp>
      <p:pic>
        <p:nvPicPr>
          <p:cNvPr id="5122" name="Picture 2" descr="Fig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19484" y="265346"/>
            <a:ext cx="5972516" cy="3091039"/>
          </a:xfrm>
          <a:prstGeom prst="rect">
            <a:avLst/>
          </a:prstGeom>
          <a:noFill/>
          <a:extLst>
            <a:ext uri="{909E8E84-426E-40DD-AFC4-6F175D3DCCD1}">
              <a14:hiddenFill xmlns:a14="http://schemas.microsoft.com/office/drawing/2010/main">
                <a:solidFill>
                  <a:srgbClr val="FFFFFF"/>
                </a:solidFill>
              </a14:hiddenFill>
            </a:ext>
          </a:extLst>
        </p:spPr>
      </p:pic>
      <p:pic>
        <p:nvPicPr>
          <p:cNvPr id="4" name="Obrázek 3"/>
          <p:cNvPicPr>
            <a:picLocks noChangeAspect="1"/>
          </p:cNvPicPr>
          <p:nvPr/>
        </p:nvPicPr>
        <p:blipFill>
          <a:blip r:embed="rId3"/>
          <a:stretch>
            <a:fillRect/>
          </a:stretch>
        </p:blipFill>
        <p:spPr>
          <a:xfrm>
            <a:off x="6725440" y="3725786"/>
            <a:ext cx="4960603" cy="2925484"/>
          </a:xfrm>
          <a:prstGeom prst="rect">
            <a:avLst/>
          </a:prstGeom>
        </p:spPr>
      </p:pic>
      <p:sp>
        <p:nvSpPr>
          <p:cNvPr id="5" name="TextovéPole 4"/>
          <p:cNvSpPr txBox="1"/>
          <p:nvPr/>
        </p:nvSpPr>
        <p:spPr>
          <a:xfrm>
            <a:off x="1024128" y="2222500"/>
            <a:ext cx="5071872" cy="923330"/>
          </a:xfrm>
          <a:prstGeom prst="rect">
            <a:avLst/>
          </a:prstGeom>
          <a:noFill/>
        </p:spPr>
        <p:txBody>
          <a:bodyPr wrap="square" rtlCol="0">
            <a:spAutoFit/>
          </a:bodyPr>
          <a:lstStyle/>
          <a:p>
            <a:r>
              <a:rPr lang="cs-CZ" dirty="0" smtClean="0"/>
              <a:t>Prasklina v gelu: krásný lom podél roviny</a:t>
            </a:r>
          </a:p>
          <a:p>
            <a:r>
              <a:rPr lang="cs-CZ" dirty="0" smtClean="0"/>
              <a:t>V žule: velmi komplikované praskání</a:t>
            </a:r>
          </a:p>
          <a:p>
            <a:r>
              <a:rPr lang="cs-CZ" dirty="0" smtClean="0">
                <a:hlinkClick r:id="rId4"/>
              </a:rPr>
              <a:t>Zajímavá přednáška, minuta 13</a:t>
            </a:r>
            <a:endParaRPr lang="cs-CZ" dirty="0"/>
          </a:p>
        </p:txBody>
      </p:sp>
      <p:pic>
        <p:nvPicPr>
          <p:cNvPr id="5124" name="Picture 4" descr="fig5_ohnaka_20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4128" y="3461298"/>
            <a:ext cx="4886325" cy="2828925"/>
          </a:xfrm>
          <a:prstGeom prst="rect">
            <a:avLst/>
          </a:prstGeom>
          <a:noFill/>
          <a:extLst>
            <a:ext uri="{909E8E84-426E-40DD-AFC4-6F175D3DCCD1}">
              <a14:hiddenFill xmlns:a14="http://schemas.microsoft.com/office/drawing/2010/main">
                <a:solidFill>
                  <a:srgbClr val="FFFFFF"/>
                </a:solidFill>
              </a14:hiddenFill>
            </a:ext>
          </a:extLst>
        </p:spPr>
      </p:pic>
      <p:sp>
        <p:nvSpPr>
          <p:cNvPr id="6" name="TextovéPole 5"/>
          <p:cNvSpPr txBox="1"/>
          <p:nvPr/>
        </p:nvSpPr>
        <p:spPr>
          <a:xfrm>
            <a:off x="1638753" y="6317314"/>
            <a:ext cx="4665472" cy="369332"/>
          </a:xfrm>
          <a:prstGeom prst="rect">
            <a:avLst/>
          </a:prstGeom>
          <a:noFill/>
        </p:spPr>
        <p:txBody>
          <a:bodyPr wrap="square" rtlCol="0">
            <a:spAutoFit/>
          </a:bodyPr>
          <a:lstStyle/>
          <a:p>
            <a:r>
              <a:rPr lang="cs-CZ" dirty="0" err="1" smtClean="0"/>
              <a:t>Ónaka</a:t>
            </a:r>
            <a:endParaRPr lang="cs-CZ" dirty="0"/>
          </a:p>
        </p:txBody>
      </p:sp>
      <p:sp>
        <p:nvSpPr>
          <p:cNvPr id="9" name="TextovéPole 8"/>
          <p:cNvSpPr txBox="1"/>
          <p:nvPr/>
        </p:nvSpPr>
        <p:spPr>
          <a:xfrm>
            <a:off x="6697997" y="3356454"/>
            <a:ext cx="4665472" cy="369332"/>
          </a:xfrm>
          <a:prstGeom prst="rect">
            <a:avLst/>
          </a:prstGeom>
          <a:noFill/>
        </p:spPr>
        <p:txBody>
          <a:bodyPr wrap="square" rtlCol="0">
            <a:spAutoFit/>
          </a:bodyPr>
          <a:lstStyle/>
          <a:p>
            <a:r>
              <a:rPr lang="cs-CZ" dirty="0" smtClean="0"/>
              <a:t>Pískovec nebo žula</a:t>
            </a:r>
            <a:endParaRPr lang="cs-CZ" dirty="0"/>
          </a:p>
        </p:txBody>
      </p:sp>
      <p:sp>
        <p:nvSpPr>
          <p:cNvPr id="10" name="TextovéPole 9"/>
          <p:cNvSpPr txBox="1"/>
          <p:nvPr/>
        </p:nvSpPr>
        <p:spPr>
          <a:xfrm>
            <a:off x="6697997" y="6448063"/>
            <a:ext cx="4665472" cy="369332"/>
          </a:xfrm>
          <a:prstGeom prst="rect">
            <a:avLst/>
          </a:prstGeom>
          <a:noFill/>
        </p:spPr>
        <p:txBody>
          <a:bodyPr wrap="square" rtlCol="0">
            <a:spAutoFit/>
          </a:bodyPr>
          <a:lstStyle/>
          <a:p>
            <a:r>
              <a:rPr lang="cs-CZ" dirty="0" err="1" smtClean="0"/>
              <a:t>Omori</a:t>
            </a:r>
            <a:r>
              <a:rPr lang="cs-CZ" dirty="0" smtClean="0"/>
              <a:t> pro </a:t>
            </a:r>
            <a:r>
              <a:rPr lang="cs-CZ" dirty="0" err="1" smtClean="0"/>
              <a:t>foreshocky</a:t>
            </a:r>
            <a:r>
              <a:rPr lang="cs-CZ" dirty="0" smtClean="0"/>
              <a:t> i </a:t>
            </a:r>
            <a:r>
              <a:rPr lang="cs-CZ" dirty="0" err="1" smtClean="0"/>
              <a:t>aftershocky</a:t>
            </a:r>
            <a:endParaRPr lang="cs-CZ" dirty="0"/>
          </a:p>
        </p:txBody>
      </p:sp>
      <p:sp>
        <p:nvSpPr>
          <p:cNvPr id="7" name="Obdélník 6"/>
          <p:cNvSpPr/>
          <p:nvPr/>
        </p:nvSpPr>
        <p:spPr>
          <a:xfrm>
            <a:off x="1024128" y="3168018"/>
            <a:ext cx="3891130" cy="369332"/>
          </a:xfrm>
          <a:prstGeom prst="rect">
            <a:avLst/>
          </a:prstGeom>
        </p:spPr>
        <p:txBody>
          <a:bodyPr wrap="none">
            <a:spAutoFit/>
          </a:bodyPr>
          <a:lstStyle/>
          <a:p>
            <a:r>
              <a:rPr lang="cs-CZ" dirty="0" smtClean="0"/>
              <a:t>http://slideplayer.com/slide/5859661/</a:t>
            </a:r>
            <a:endParaRPr lang="cs-CZ" dirty="0"/>
          </a:p>
        </p:txBody>
      </p:sp>
      <p:sp>
        <p:nvSpPr>
          <p:cNvPr id="8" name="Obdélník 7"/>
          <p:cNvSpPr/>
          <p:nvPr/>
        </p:nvSpPr>
        <p:spPr>
          <a:xfrm>
            <a:off x="629440" y="1616781"/>
            <a:ext cx="5590044" cy="646331"/>
          </a:xfrm>
          <a:prstGeom prst="rect">
            <a:avLst/>
          </a:prstGeom>
        </p:spPr>
        <p:txBody>
          <a:bodyPr wrap="square">
            <a:spAutoFit/>
          </a:bodyPr>
          <a:lstStyle/>
          <a:p>
            <a:r>
              <a:rPr lang="en-US" i="1" dirty="0" smtClean="0">
                <a:effectLst/>
                <a:latin typeface="Times New Roman" panose="02020603050405020304" pitchFamily="18" charset="0"/>
                <a:ea typeface="Droid Sans Fallback"/>
                <a:cs typeface="Arial" panose="020B0604020202020204" pitchFamily="34" charset="0"/>
              </a:rPr>
              <a:t>Pre-slip, foreshocks, repeaters and tidal modulation during the nucleation of laboratory earthquakes</a:t>
            </a:r>
            <a:endParaRPr lang="cs-CZ" dirty="0"/>
          </a:p>
        </p:txBody>
      </p:sp>
    </p:spTree>
    <p:extLst>
      <p:ext uri="{BB962C8B-B14F-4D97-AF65-F5344CB8AC3E}">
        <p14:creationId xmlns:p14="http://schemas.microsoft.com/office/powerpoint/2010/main" val="4154163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Alexandre </a:t>
            </a:r>
            <a:r>
              <a:rPr lang="en-US" dirty="0" err="1"/>
              <a:t>Schubnel</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801277" y="2655076"/>
            <a:ext cx="4561945" cy="3421458"/>
          </a:xfrm>
        </p:spPr>
      </p:pic>
      <p:sp>
        <p:nvSpPr>
          <p:cNvPr id="5" name="TextovéPole 4"/>
          <p:cNvSpPr txBox="1"/>
          <p:nvPr/>
        </p:nvSpPr>
        <p:spPr>
          <a:xfrm>
            <a:off x="5884164" y="585216"/>
            <a:ext cx="5532120" cy="5355312"/>
          </a:xfrm>
          <a:prstGeom prst="rect">
            <a:avLst/>
          </a:prstGeom>
          <a:noFill/>
        </p:spPr>
        <p:txBody>
          <a:bodyPr wrap="square" rtlCol="0">
            <a:spAutoFit/>
          </a:bodyPr>
          <a:lstStyle/>
          <a:p>
            <a:r>
              <a:rPr lang="cs-CZ" dirty="0" err="1" smtClean="0"/>
              <a:t>It</a:t>
            </a:r>
            <a:r>
              <a:rPr lang="cs-CZ" dirty="0" smtClean="0"/>
              <a:t> </a:t>
            </a:r>
            <a:r>
              <a:rPr lang="cs-CZ" dirty="0" err="1" smtClean="0"/>
              <a:t>is</a:t>
            </a:r>
            <a:r>
              <a:rPr lang="cs-CZ" dirty="0" smtClean="0"/>
              <a:t> </a:t>
            </a:r>
            <a:r>
              <a:rPr lang="cs-CZ" dirty="0" err="1" smtClean="0"/>
              <a:t>possible</a:t>
            </a:r>
            <a:r>
              <a:rPr lang="cs-CZ" dirty="0" smtClean="0"/>
              <a:t> to </a:t>
            </a:r>
            <a:r>
              <a:rPr lang="cs-CZ" dirty="0" err="1" smtClean="0"/>
              <a:t>reproduce</a:t>
            </a:r>
            <a:r>
              <a:rPr lang="cs-CZ" dirty="0" smtClean="0"/>
              <a:t> </a:t>
            </a:r>
            <a:r>
              <a:rPr lang="cs-CZ" dirty="0" err="1" smtClean="0"/>
              <a:t>Eqs</a:t>
            </a:r>
            <a:r>
              <a:rPr lang="cs-CZ" dirty="0" smtClean="0"/>
              <a:t> in </a:t>
            </a:r>
            <a:r>
              <a:rPr lang="cs-CZ" dirty="0" err="1" smtClean="0"/>
              <a:t>the</a:t>
            </a:r>
            <a:r>
              <a:rPr lang="cs-CZ" dirty="0" smtClean="0"/>
              <a:t> </a:t>
            </a:r>
            <a:r>
              <a:rPr lang="cs-CZ" dirty="0" err="1" smtClean="0"/>
              <a:t>laboratory</a:t>
            </a:r>
            <a:r>
              <a:rPr lang="cs-CZ" dirty="0" smtClean="0"/>
              <a:t>!</a:t>
            </a:r>
          </a:p>
          <a:p>
            <a:endParaRPr lang="cs-CZ" dirty="0"/>
          </a:p>
          <a:p>
            <a:r>
              <a:rPr lang="cs-CZ" dirty="0" err="1" smtClean="0"/>
              <a:t>During</a:t>
            </a:r>
            <a:r>
              <a:rPr lang="cs-CZ" dirty="0" smtClean="0"/>
              <a:t> rock </a:t>
            </a:r>
            <a:r>
              <a:rPr lang="cs-CZ" dirty="0" err="1" smtClean="0"/>
              <a:t>fracutre</a:t>
            </a:r>
            <a:r>
              <a:rPr lang="cs-CZ" dirty="0" smtClean="0"/>
              <a:t>, </a:t>
            </a:r>
            <a:r>
              <a:rPr lang="cs-CZ" dirty="0" err="1" smtClean="0"/>
              <a:t>Omori‘s</a:t>
            </a:r>
            <a:r>
              <a:rPr lang="cs-CZ" dirty="0" smtClean="0"/>
              <a:t> </a:t>
            </a:r>
            <a:r>
              <a:rPr lang="cs-CZ" dirty="0" err="1" smtClean="0"/>
              <a:t>law</a:t>
            </a:r>
            <a:r>
              <a:rPr lang="cs-CZ" dirty="0" smtClean="0"/>
              <a:t> </a:t>
            </a:r>
            <a:r>
              <a:rPr lang="cs-CZ" dirty="0" err="1" smtClean="0"/>
              <a:t>is</a:t>
            </a:r>
            <a:r>
              <a:rPr lang="cs-CZ" dirty="0" smtClean="0"/>
              <a:t> </a:t>
            </a:r>
            <a:r>
              <a:rPr lang="cs-CZ" dirty="0" err="1" smtClean="0"/>
              <a:t>observed</a:t>
            </a:r>
            <a:r>
              <a:rPr lang="cs-CZ" dirty="0" smtClean="0"/>
              <a:t> </a:t>
            </a:r>
            <a:r>
              <a:rPr lang="cs-CZ" dirty="0" err="1" smtClean="0"/>
              <a:t>for</a:t>
            </a:r>
            <a:r>
              <a:rPr lang="cs-CZ" dirty="0" smtClean="0"/>
              <a:t> </a:t>
            </a:r>
            <a:r>
              <a:rPr lang="cs-CZ" dirty="0" err="1" smtClean="0"/>
              <a:t>foresocks</a:t>
            </a:r>
            <a:r>
              <a:rPr lang="cs-CZ" dirty="0" smtClean="0"/>
              <a:t> and </a:t>
            </a:r>
            <a:r>
              <a:rPr lang="cs-CZ" dirty="0" err="1" smtClean="0"/>
              <a:t>aftershocks</a:t>
            </a:r>
            <a:r>
              <a:rPr lang="cs-CZ" dirty="0" smtClean="0"/>
              <a:t>, and </a:t>
            </a:r>
            <a:r>
              <a:rPr lang="cs-CZ" dirty="0" err="1" smtClean="0"/>
              <a:t>small</a:t>
            </a:r>
            <a:r>
              <a:rPr lang="cs-CZ" dirty="0" smtClean="0"/>
              <a:t> stress </a:t>
            </a:r>
            <a:r>
              <a:rPr lang="cs-CZ" dirty="0" err="1" smtClean="0"/>
              <a:t>perturbations</a:t>
            </a:r>
            <a:r>
              <a:rPr lang="cs-CZ" dirty="0" smtClean="0"/>
              <a:t> </a:t>
            </a:r>
            <a:r>
              <a:rPr lang="cs-CZ" dirty="0" err="1" smtClean="0"/>
              <a:t>can</a:t>
            </a:r>
            <a:r>
              <a:rPr lang="cs-CZ" dirty="0" smtClean="0"/>
              <a:t> </a:t>
            </a:r>
            <a:r>
              <a:rPr lang="cs-CZ" dirty="0" err="1" smtClean="0"/>
              <a:t>modulate</a:t>
            </a:r>
            <a:r>
              <a:rPr lang="cs-CZ" dirty="0" smtClean="0"/>
              <a:t> seismicity </a:t>
            </a:r>
            <a:r>
              <a:rPr lang="cs-CZ" dirty="0" err="1" smtClean="0"/>
              <a:t>rate</a:t>
            </a:r>
            <a:r>
              <a:rPr lang="cs-CZ" dirty="0" smtClean="0"/>
              <a:t>. </a:t>
            </a:r>
            <a:r>
              <a:rPr lang="cs-CZ" dirty="0" err="1" smtClean="0"/>
              <a:t>Modulation</a:t>
            </a:r>
            <a:r>
              <a:rPr lang="cs-CZ" dirty="0" smtClean="0"/>
              <a:t> </a:t>
            </a:r>
            <a:r>
              <a:rPr lang="cs-CZ" dirty="0" err="1" smtClean="0"/>
              <a:t>is</a:t>
            </a:r>
            <a:r>
              <a:rPr lang="cs-CZ" dirty="0" smtClean="0"/>
              <a:t> </a:t>
            </a:r>
            <a:r>
              <a:rPr lang="cs-CZ" dirty="0" err="1" smtClean="0"/>
              <a:t>correlated</a:t>
            </a:r>
            <a:r>
              <a:rPr lang="cs-CZ" dirty="0" smtClean="0"/>
              <a:t> </a:t>
            </a:r>
            <a:r>
              <a:rPr lang="cs-CZ" dirty="0" err="1" smtClean="0"/>
              <a:t>with</a:t>
            </a:r>
            <a:r>
              <a:rPr lang="cs-CZ" dirty="0" smtClean="0"/>
              <a:t> </a:t>
            </a:r>
            <a:r>
              <a:rPr lang="cs-CZ" dirty="0" err="1" smtClean="0"/>
              <a:t>strain</a:t>
            </a:r>
            <a:r>
              <a:rPr lang="cs-CZ" dirty="0" smtClean="0"/>
              <a:t> </a:t>
            </a:r>
            <a:r>
              <a:rPr lang="cs-CZ" dirty="0" err="1" smtClean="0"/>
              <a:t>rate</a:t>
            </a:r>
            <a:r>
              <a:rPr lang="cs-CZ" dirty="0" smtClean="0"/>
              <a:t> and </a:t>
            </a:r>
            <a:r>
              <a:rPr lang="cs-CZ" dirty="0" err="1" smtClean="0"/>
              <a:t>thus</a:t>
            </a:r>
            <a:r>
              <a:rPr lang="cs-CZ" dirty="0" smtClean="0"/>
              <a:t> susceptibility </a:t>
            </a:r>
            <a:r>
              <a:rPr lang="cs-CZ" dirty="0" err="1" smtClean="0"/>
              <a:t>grows</a:t>
            </a:r>
            <a:r>
              <a:rPr lang="cs-CZ" dirty="0" smtClean="0"/>
              <a:t> as </a:t>
            </a:r>
            <a:r>
              <a:rPr lang="cs-CZ" dirty="0" err="1" smtClean="0"/>
              <a:t>failure</a:t>
            </a:r>
            <a:r>
              <a:rPr lang="cs-CZ" dirty="0" smtClean="0"/>
              <a:t> </a:t>
            </a:r>
            <a:r>
              <a:rPr lang="cs-CZ" dirty="0" err="1" smtClean="0"/>
              <a:t>approahces</a:t>
            </a:r>
            <a:endParaRPr lang="cs-CZ" dirty="0" smtClean="0"/>
          </a:p>
          <a:p>
            <a:endParaRPr lang="cs-CZ" dirty="0"/>
          </a:p>
          <a:p>
            <a:r>
              <a:rPr lang="cs-CZ" dirty="0" err="1" smtClean="0"/>
              <a:t>Nucleation</a:t>
            </a:r>
            <a:r>
              <a:rPr lang="cs-CZ" dirty="0" smtClean="0"/>
              <a:t> </a:t>
            </a:r>
            <a:r>
              <a:rPr lang="cs-CZ" dirty="0" err="1" smtClean="0"/>
              <a:t>phase</a:t>
            </a:r>
            <a:r>
              <a:rPr lang="cs-CZ" dirty="0" smtClean="0"/>
              <a:t> </a:t>
            </a:r>
            <a:r>
              <a:rPr lang="cs-CZ" dirty="0" err="1" smtClean="0"/>
              <a:t>of</a:t>
            </a:r>
            <a:r>
              <a:rPr lang="cs-CZ" dirty="0" smtClean="0"/>
              <a:t> </a:t>
            </a:r>
            <a:r>
              <a:rPr lang="cs-CZ" dirty="0" err="1" smtClean="0"/>
              <a:t>stick</a:t>
            </a:r>
            <a:r>
              <a:rPr lang="cs-CZ" dirty="0" smtClean="0"/>
              <a:t> slip </a:t>
            </a:r>
            <a:r>
              <a:rPr lang="cs-CZ" dirty="0" err="1" smtClean="0"/>
              <a:t>instabiltiy</a:t>
            </a:r>
            <a:r>
              <a:rPr lang="cs-CZ" dirty="0" smtClean="0"/>
              <a:t> </a:t>
            </a:r>
            <a:r>
              <a:rPr lang="cs-CZ" dirty="0" err="1" smtClean="0"/>
              <a:t>corresponds</a:t>
            </a:r>
            <a:r>
              <a:rPr lang="cs-CZ" dirty="0" smtClean="0"/>
              <a:t> to </a:t>
            </a:r>
            <a:r>
              <a:rPr lang="cs-CZ" dirty="0" err="1" smtClean="0"/>
              <a:t>an</a:t>
            </a:r>
            <a:r>
              <a:rPr lang="cs-CZ" dirty="0" smtClean="0"/>
              <a:t> </a:t>
            </a:r>
            <a:r>
              <a:rPr lang="cs-CZ" dirty="0" err="1" smtClean="0"/>
              <a:t>exponential</a:t>
            </a:r>
            <a:r>
              <a:rPr lang="cs-CZ" dirty="0" smtClean="0"/>
              <a:t> </a:t>
            </a:r>
            <a:r>
              <a:rPr lang="cs-CZ" dirty="0" err="1" smtClean="0"/>
              <a:t>growth</a:t>
            </a:r>
            <a:r>
              <a:rPr lang="cs-CZ" dirty="0" smtClean="0"/>
              <a:t> </a:t>
            </a:r>
            <a:r>
              <a:rPr lang="cs-CZ" dirty="0" err="1" smtClean="0"/>
              <a:t>of</a:t>
            </a:r>
            <a:r>
              <a:rPr lang="cs-CZ" dirty="0" smtClean="0"/>
              <a:t> </a:t>
            </a:r>
            <a:r>
              <a:rPr lang="cs-CZ" dirty="0" err="1" smtClean="0"/>
              <a:t>rupture</a:t>
            </a:r>
            <a:r>
              <a:rPr lang="cs-CZ" dirty="0" smtClean="0"/>
              <a:t> </a:t>
            </a:r>
            <a:r>
              <a:rPr lang="cs-CZ" dirty="0" err="1" smtClean="0"/>
              <a:t>lenght</a:t>
            </a:r>
            <a:r>
              <a:rPr lang="cs-CZ" dirty="0" smtClean="0"/>
              <a:t> and slip and </a:t>
            </a:r>
            <a:r>
              <a:rPr lang="cs-CZ" dirty="0" err="1" smtClean="0"/>
              <a:t>thus</a:t>
            </a:r>
            <a:r>
              <a:rPr lang="cs-CZ" dirty="0" smtClean="0"/>
              <a:t> slip </a:t>
            </a:r>
            <a:r>
              <a:rPr lang="cs-CZ" dirty="0" err="1" smtClean="0"/>
              <a:t>velocity</a:t>
            </a:r>
            <a:r>
              <a:rPr lang="cs-CZ" dirty="0" smtClean="0"/>
              <a:t> and </a:t>
            </a:r>
            <a:r>
              <a:rPr lang="cs-CZ" dirty="0" err="1" smtClean="0"/>
              <a:t>rupture</a:t>
            </a:r>
            <a:r>
              <a:rPr lang="cs-CZ" dirty="0" smtClean="0"/>
              <a:t> speed. </a:t>
            </a:r>
            <a:r>
              <a:rPr lang="cs-CZ" dirty="0" err="1" smtClean="0"/>
              <a:t>Foreshock</a:t>
            </a:r>
            <a:r>
              <a:rPr lang="cs-CZ" dirty="0" smtClean="0"/>
              <a:t> and </a:t>
            </a:r>
            <a:r>
              <a:rPr lang="cs-CZ" dirty="0" err="1" smtClean="0"/>
              <a:t>aseismic</a:t>
            </a:r>
            <a:r>
              <a:rPr lang="cs-CZ" dirty="0" smtClean="0"/>
              <a:t> moment </a:t>
            </a:r>
            <a:r>
              <a:rPr lang="cs-CZ" dirty="0" err="1" smtClean="0"/>
              <a:t>release</a:t>
            </a:r>
            <a:r>
              <a:rPr lang="cs-CZ" dirty="0" smtClean="0"/>
              <a:t> are </a:t>
            </a:r>
            <a:r>
              <a:rPr lang="cs-CZ" dirty="0" err="1" smtClean="0"/>
              <a:t>also</a:t>
            </a:r>
            <a:r>
              <a:rPr lang="cs-CZ" dirty="0" smtClean="0"/>
              <a:t> </a:t>
            </a:r>
            <a:r>
              <a:rPr lang="cs-CZ" dirty="0" err="1" smtClean="0"/>
              <a:t>exponential</a:t>
            </a:r>
            <a:r>
              <a:rPr lang="cs-CZ" dirty="0" smtClean="0"/>
              <a:t>. </a:t>
            </a:r>
            <a:r>
              <a:rPr lang="cs-CZ" dirty="0" err="1" smtClean="0"/>
              <a:t>Seismic</a:t>
            </a:r>
            <a:r>
              <a:rPr lang="cs-CZ" dirty="0" smtClean="0"/>
              <a:t>/</a:t>
            </a:r>
            <a:r>
              <a:rPr lang="cs-CZ" dirty="0" err="1" smtClean="0"/>
              <a:t>aseismic</a:t>
            </a:r>
            <a:r>
              <a:rPr lang="cs-CZ" dirty="0" smtClean="0"/>
              <a:t> </a:t>
            </a:r>
            <a:r>
              <a:rPr lang="cs-CZ" dirty="0" err="1" smtClean="0"/>
              <a:t>coupling</a:t>
            </a:r>
            <a:r>
              <a:rPr lang="cs-CZ" dirty="0" smtClean="0"/>
              <a:t> </a:t>
            </a:r>
            <a:r>
              <a:rPr lang="cs-CZ" dirty="0" err="1" smtClean="0"/>
              <a:t>increases</a:t>
            </a:r>
            <a:r>
              <a:rPr lang="cs-CZ" dirty="0" smtClean="0"/>
              <a:t> </a:t>
            </a:r>
            <a:r>
              <a:rPr lang="cs-CZ" dirty="0" err="1" smtClean="0"/>
              <a:t>with</a:t>
            </a:r>
            <a:r>
              <a:rPr lang="cs-CZ" dirty="0" smtClean="0"/>
              <a:t> </a:t>
            </a:r>
            <a:r>
              <a:rPr lang="cs-CZ" dirty="0" err="1" smtClean="0"/>
              <a:t>fracture</a:t>
            </a:r>
            <a:r>
              <a:rPr lang="cs-CZ" dirty="0" smtClean="0"/>
              <a:t> </a:t>
            </a:r>
            <a:r>
              <a:rPr lang="cs-CZ" dirty="0" err="1" smtClean="0"/>
              <a:t>energy</a:t>
            </a:r>
            <a:r>
              <a:rPr lang="cs-CZ" dirty="0" smtClean="0"/>
              <a:t> and </a:t>
            </a:r>
            <a:r>
              <a:rPr lang="cs-CZ" dirty="0" err="1" smtClean="0"/>
              <a:t>normal</a:t>
            </a:r>
            <a:r>
              <a:rPr lang="cs-CZ" dirty="0" smtClean="0"/>
              <a:t> stress</a:t>
            </a:r>
          </a:p>
          <a:p>
            <a:endParaRPr lang="cs-CZ" dirty="0"/>
          </a:p>
          <a:p>
            <a:r>
              <a:rPr lang="cs-CZ" dirty="0" err="1" smtClean="0"/>
              <a:t>Nucleation</a:t>
            </a:r>
            <a:r>
              <a:rPr lang="cs-CZ" dirty="0" smtClean="0"/>
              <a:t> </a:t>
            </a:r>
            <a:r>
              <a:rPr lang="cs-CZ" dirty="0" err="1" smtClean="0"/>
              <a:t>phase</a:t>
            </a:r>
            <a:r>
              <a:rPr lang="cs-CZ" dirty="0" smtClean="0"/>
              <a:t> </a:t>
            </a:r>
            <a:r>
              <a:rPr lang="cs-CZ" dirty="0" err="1" smtClean="0"/>
              <a:t>is</a:t>
            </a:r>
            <a:r>
              <a:rPr lang="cs-CZ" dirty="0" smtClean="0"/>
              <a:t> </a:t>
            </a:r>
            <a:r>
              <a:rPr lang="cs-CZ" dirty="0" err="1" smtClean="0"/>
              <a:t>also</a:t>
            </a:r>
            <a:r>
              <a:rPr lang="cs-CZ" dirty="0" smtClean="0"/>
              <a:t> </a:t>
            </a:r>
            <a:r>
              <a:rPr lang="cs-CZ" dirty="0" err="1" smtClean="0"/>
              <a:t>characterised</a:t>
            </a:r>
            <a:r>
              <a:rPr lang="cs-CZ" dirty="0" smtClean="0"/>
              <a:t> by </a:t>
            </a:r>
            <a:r>
              <a:rPr lang="cs-CZ" dirty="0" err="1" smtClean="0"/>
              <a:t>repeaters</a:t>
            </a:r>
            <a:r>
              <a:rPr lang="cs-CZ" dirty="0" smtClean="0"/>
              <a:t> (</a:t>
            </a:r>
            <a:r>
              <a:rPr lang="cs-CZ" dirty="0" err="1" smtClean="0"/>
              <a:t>repetitive</a:t>
            </a:r>
            <a:r>
              <a:rPr lang="cs-CZ" dirty="0" smtClean="0"/>
              <a:t> </a:t>
            </a:r>
            <a:r>
              <a:rPr lang="cs-CZ" dirty="0" err="1" smtClean="0"/>
              <a:t>failure</a:t>
            </a:r>
            <a:r>
              <a:rPr lang="cs-CZ" dirty="0" smtClean="0"/>
              <a:t> </a:t>
            </a:r>
            <a:r>
              <a:rPr lang="cs-CZ" dirty="0" err="1" smtClean="0"/>
              <a:t>of</a:t>
            </a:r>
            <a:r>
              <a:rPr lang="cs-CZ" dirty="0" smtClean="0"/>
              <a:t> </a:t>
            </a:r>
            <a:r>
              <a:rPr lang="cs-CZ" dirty="0" err="1" smtClean="0"/>
              <a:t>the</a:t>
            </a:r>
            <a:r>
              <a:rPr lang="cs-CZ" dirty="0" smtClean="0"/>
              <a:t> </a:t>
            </a:r>
            <a:r>
              <a:rPr lang="cs-CZ" dirty="0" err="1" smtClean="0"/>
              <a:t>same</a:t>
            </a:r>
            <a:r>
              <a:rPr lang="cs-CZ" dirty="0" smtClean="0"/>
              <a:t> </a:t>
            </a:r>
            <a:r>
              <a:rPr lang="cs-CZ" dirty="0" err="1" smtClean="0"/>
              <a:t>asperit</a:t>
            </a:r>
            <a:r>
              <a:rPr lang="cs-CZ" dirty="0" smtClean="0"/>
              <a:t>) and </a:t>
            </a:r>
            <a:r>
              <a:rPr lang="cs-CZ" dirty="0" err="1" smtClean="0"/>
              <a:t>repeater</a:t>
            </a:r>
            <a:r>
              <a:rPr lang="cs-CZ" dirty="0" smtClean="0"/>
              <a:t> </a:t>
            </a:r>
            <a:r>
              <a:rPr lang="cs-CZ" dirty="0" err="1" smtClean="0"/>
              <a:t>analysis</a:t>
            </a:r>
            <a:r>
              <a:rPr lang="cs-CZ" dirty="0" smtClean="0"/>
              <a:t> on </a:t>
            </a:r>
            <a:r>
              <a:rPr lang="cs-CZ" dirty="0" err="1" smtClean="0"/>
              <a:t>laboratory</a:t>
            </a:r>
            <a:r>
              <a:rPr lang="cs-CZ" dirty="0" smtClean="0"/>
              <a:t> </a:t>
            </a:r>
            <a:r>
              <a:rPr lang="cs-CZ" dirty="0" err="1" smtClean="0"/>
              <a:t>deepquakes</a:t>
            </a:r>
            <a:r>
              <a:rPr lang="cs-CZ" dirty="0" smtClean="0"/>
              <a:t> </a:t>
            </a:r>
            <a:r>
              <a:rPr lang="cs-CZ" dirty="0" err="1" smtClean="0"/>
              <a:t>suggests</a:t>
            </a:r>
            <a:r>
              <a:rPr lang="cs-CZ" dirty="0" smtClean="0"/>
              <a:t> </a:t>
            </a:r>
            <a:r>
              <a:rPr lang="cs-CZ" dirty="0" err="1" smtClean="0"/>
              <a:t>that</a:t>
            </a:r>
            <a:r>
              <a:rPr lang="cs-CZ" dirty="0" smtClean="0"/>
              <a:t> </a:t>
            </a:r>
            <a:r>
              <a:rPr lang="cs-CZ" dirty="0" err="1" smtClean="0"/>
              <a:t>deep</a:t>
            </a:r>
            <a:r>
              <a:rPr lang="cs-CZ" dirty="0" smtClean="0"/>
              <a:t> </a:t>
            </a:r>
            <a:r>
              <a:rPr lang="cs-CZ" dirty="0" err="1" smtClean="0"/>
              <a:t>focus</a:t>
            </a:r>
            <a:r>
              <a:rPr lang="cs-CZ" dirty="0" smtClean="0"/>
              <a:t> </a:t>
            </a:r>
            <a:r>
              <a:rPr lang="cs-CZ" dirty="0" err="1" smtClean="0"/>
              <a:t>earthquake</a:t>
            </a:r>
            <a:r>
              <a:rPr lang="cs-CZ" dirty="0" smtClean="0"/>
              <a:t> </a:t>
            </a:r>
            <a:r>
              <a:rPr lang="cs-CZ" dirty="0" err="1" smtClean="0"/>
              <a:t>might</a:t>
            </a:r>
            <a:r>
              <a:rPr lang="cs-CZ" dirty="0" smtClean="0"/>
              <a:t> </a:t>
            </a:r>
            <a:r>
              <a:rPr lang="cs-CZ" dirty="0" err="1" smtClean="0"/>
              <a:t>also</a:t>
            </a:r>
            <a:r>
              <a:rPr lang="cs-CZ" dirty="0" smtClean="0"/>
              <a:t> </a:t>
            </a:r>
            <a:r>
              <a:rPr lang="cs-CZ" dirty="0" err="1" smtClean="0"/>
              <a:t>have</a:t>
            </a:r>
            <a:r>
              <a:rPr lang="cs-CZ" dirty="0" smtClean="0"/>
              <a:t> </a:t>
            </a:r>
            <a:r>
              <a:rPr lang="cs-CZ" dirty="0" err="1" smtClean="0"/>
              <a:t>an</a:t>
            </a:r>
            <a:r>
              <a:rPr lang="cs-CZ" dirty="0" smtClean="0"/>
              <a:t> </a:t>
            </a:r>
            <a:r>
              <a:rPr lang="cs-CZ" dirty="0" err="1" smtClean="0"/>
              <a:t>observable</a:t>
            </a:r>
            <a:r>
              <a:rPr lang="cs-CZ" dirty="0" smtClean="0"/>
              <a:t> </a:t>
            </a:r>
            <a:r>
              <a:rPr lang="cs-CZ" dirty="0" err="1" smtClean="0"/>
              <a:t>nucleation</a:t>
            </a:r>
            <a:r>
              <a:rPr lang="cs-CZ" dirty="0" smtClean="0"/>
              <a:t> </a:t>
            </a:r>
            <a:r>
              <a:rPr lang="cs-CZ" dirty="0" err="1" smtClean="0"/>
              <a:t>phase</a:t>
            </a:r>
            <a:r>
              <a:rPr lang="cs-CZ" dirty="0" smtClean="0"/>
              <a:t>.</a:t>
            </a:r>
            <a:endParaRPr lang="cs-CZ" dirty="0"/>
          </a:p>
        </p:txBody>
      </p:sp>
      <p:sp>
        <p:nvSpPr>
          <p:cNvPr id="6" name="Obdélník 5"/>
          <p:cNvSpPr/>
          <p:nvPr/>
        </p:nvSpPr>
        <p:spPr>
          <a:xfrm>
            <a:off x="742950" y="1505635"/>
            <a:ext cx="4752975" cy="584775"/>
          </a:xfrm>
          <a:prstGeom prst="rect">
            <a:avLst/>
          </a:prstGeom>
        </p:spPr>
        <p:txBody>
          <a:bodyPr wrap="square">
            <a:spAutoFit/>
          </a:bodyPr>
          <a:lstStyle/>
          <a:p>
            <a:r>
              <a:rPr lang="en-US" sz="1600" i="1" dirty="0" smtClean="0">
                <a:effectLst/>
                <a:latin typeface="Times New Roman" panose="02020603050405020304" pitchFamily="18" charset="0"/>
                <a:ea typeface="Droid Sans Fallback"/>
                <a:cs typeface="Arial" panose="020B0604020202020204" pitchFamily="34" charset="0"/>
              </a:rPr>
              <a:t>Pre-slip, foreshocks, repeaters and tidal modulation during the nucleation of laboratory earthquakes</a:t>
            </a:r>
            <a:endParaRPr lang="cs-CZ" sz="1600" dirty="0"/>
          </a:p>
        </p:txBody>
      </p:sp>
    </p:spTree>
    <p:extLst>
      <p:ext uri="{BB962C8B-B14F-4D97-AF65-F5344CB8AC3E}">
        <p14:creationId xmlns:p14="http://schemas.microsoft.com/office/powerpoint/2010/main" val="1393392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Odpoledne Nepovinný program: </a:t>
            </a:r>
            <a:r>
              <a:rPr lang="cs-CZ" dirty="0" err="1" smtClean="0"/>
              <a:t>Pyrocko</a:t>
            </a:r>
            <a:endParaRPr lang="cs-CZ" dirty="0"/>
          </a:p>
        </p:txBody>
      </p:sp>
      <p:sp>
        <p:nvSpPr>
          <p:cNvPr id="3" name="Zástupný symbol pro obsah 2"/>
          <p:cNvSpPr>
            <a:spLocks noGrp="1"/>
          </p:cNvSpPr>
          <p:nvPr>
            <p:ph idx="1"/>
          </p:nvPr>
        </p:nvSpPr>
        <p:spPr/>
        <p:txBody>
          <a:bodyPr/>
          <a:lstStyle/>
          <a:p>
            <a:r>
              <a:rPr lang="cs-CZ" dirty="0">
                <a:hlinkClick r:id="rId2"/>
              </a:rPr>
              <a:t>http://pyrocko.org</a:t>
            </a:r>
            <a:r>
              <a:rPr lang="cs-CZ" dirty="0" smtClean="0">
                <a:hlinkClick r:id="rId2"/>
              </a:rPr>
              <a:t>/</a:t>
            </a:r>
            <a:endParaRPr lang="cs-CZ" dirty="0" smtClean="0"/>
          </a:p>
          <a:p>
            <a:endParaRPr lang="cs-CZ" dirty="0"/>
          </a:p>
          <a:p>
            <a:endParaRPr lang="cs-CZ" dirty="0"/>
          </a:p>
        </p:txBody>
      </p:sp>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069012" y="2401887"/>
            <a:ext cx="5092700" cy="3819525"/>
          </a:xfrm>
          <a:prstGeom prst="rect">
            <a:avLst/>
          </a:prstGeom>
        </p:spPr>
      </p:pic>
    </p:spTree>
    <p:extLst>
      <p:ext uri="{BB962C8B-B14F-4D97-AF65-F5344CB8AC3E}">
        <p14:creationId xmlns:p14="http://schemas.microsoft.com/office/powerpoint/2010/main" val="16832286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Nepovinný program: </a:t>
            </a:r>
            <a:r>
              <a:rPr lang="cs-CZ" dirty="0" err="1" smtClean="0"/>
              <a:t>Pyrocko</a:t>
            </a:r>
            <a:endParaRPr lang="cs-CZ" dirty="0"/>
          </a:p>
        </p:txBody>
      </p:sp>
      <p:sp>
        <p:nvSpPr>
          <p:cNvPr id="3" name="Zástupný symbol pro obsah 2"/>
          <p:cNvSpPr>
            <a:spLocks noGrp="1"/>
          </p:cNvSpPr>
          <p:nvPr>
            <p:ph idx="1"/>
          </p:nvPr>
        </p:nvSpPr>
        <p:spPr/>
        <p:txBody>
          <a:bodyPr/>
          <a:lstStyle/>
          <a:p>
            <a:r>
              <a:rPr lang="cs-CZ" dirty="0">
                <a:hlinkClick r:id="rId2"/>
              </a:rPr>
              <a:t>http://pyrocko.org</a:t>
            </a:r>
            <a:r>
              <a:rPr lang="cs-CZ" dirty="0" smtClean="0">
                <a:hlinkClick r:id="rId2"/>
              </a:rPr>
              <a:t>/</a:t>
            </a:r>
            <a:r>
              <a:rPr lang="cs-CZ" dirty="0" smtClean="0"/>
              <a:t> </a:t>
            </a:r>
            <a:br>
              <a:rPr lang="cs-CZ" dirty="0" smtClean="0"/>
            </a:br>
            <a:r>
              <a:rPr lang="cs-CZ" dirty="0" smtClean="0"/>
              <a:t/>
            </a:r>
            <a:br>
              <a:rPr lang="cs-CZ" dirty="0" smtClean="0"/>
            </a:br>
            <a:r>
              <a:rPr lang="cs-CZ" dirty="0" smtClean="0"/>
              <a:t>Ještě se mi ho nepodařilo nainstalovat, ale budu o něm mít příští seminář. </a:t>
            </a:r>
          </a:p>
          <a:p>
            <a:endParaRPr lang="cs-CZ" dirty="0"/>
          </a:p>
          <a:p>
            <a:endParaRPr lang="cs-CZ" dirty="0"/>
          </a:p>
        </p:txBody>
      </p:sp>
    </p:spTree>
    <p:extLst>
      <p:ext uri="{BB962C8B-B14F-4D97-AF65-F5344CB8AC3E}">
        <p14:creationId xmlns:p14="http://schemas.microsoft.com/office/powerpoint/2010/main" val="1819618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Poster session</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539105"/>
            <a:ext cx="6046721" cy="4535041"/>
          </a:xfrm>
        </p:spPr>
      </p:pic>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3800" y="0"/>
            <a:ext cx="3385474" cy="2539105"/>
          </a:xfrm>
          <a:prstGeom prst="rect">
            <a:avLst/>
          </a:prstGeom>
        </p:spPr>
      </p:pic>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2201" y="2553840"/>
            <a:ext cx="6027074" cy="4520306"/>
          </a:xfrm>
          <a:prstGeom prst="rect">
            <a:avLst/>
          </a:prstGeom>
        </p:spPr>
      </p:pic>
    </p:spTree>
    <p:extLst>
      <p:ext uri="{BB962C8B-B14F-4D97-AF65-F5344CB8AC3E}">
        <p14:creationId xmlns:p14="http://schemas.microsoft.com/office/powerpoint/2010/main" val="16223487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Michel </a:t>
            </a:r>
            <a:r>
              <a:rPr lang="cs-CZ" dirty="0" err="1" smtClean="0"/>
              <a:t>Bouchon</a:t>
            </a:r>
            <a:endParaRPr lang="cs-CZ" dirty="0"/>
          </a:p>
        </p:txBody>
      </p:sp>
      <p:pic>
        <p:nvPicPr>
          <p:cNvPr id="7" name="Obrázek 6"/>
          <p:cNvPicPr>
            <a:picLocks noChangeAspect="1"/>
          </p:cNvPicPr>
          <p:nvPr/>
        </p:nvPicPr>
        <p:blipFill>
          <a:blip r:embed="rId2"/>
          <a:stretch>
            <a:fillRect/>
          </a:stretch>
        </p:blipFill>
        <p:spPr>
          <a:xfrm>
            <a:off x="903000" y="1883756"/>
            <a:ext cx="3402300" cy="4878994"/>
          </a:xfrm>
          <a:prstGeom prst="rect">
            <a:avLst/>
          </a:prstGeom>
        </p:spPr>
      </p:pic>
      <p:pic>
        <p:nvPicPr>
          <p:cNvPr id="10" name="Obrázek 9"/>
          <p:cNvPicPr>
            <a:picLocks noChangeAspect="1"/>
          </p:cNvPicPr>
          <p:nvPr/>
        </p:nvPicPr>
        <p:blipFill>
          <a:blip r:embed="rId3"/>
          <a:stretch>
            <a:fillRect/>
          </a:stretch>
        </p:blipFill>
        <p:spPr>
          <a:xfrm>
            <a:off x="6718760" y="82772"/>
            <a:ext cx="5244640" cy="6870478"/>
          </a:xfrm>
          <a:prstGeom prst="rect">
            <a:avLst/>
          </a:prstGeom>
        </p:spPr>
      </p:pic>
      <p:sp>
        <p:nvSpPr>
          <p:cNvPr id="11" name="Obdélník 10"/>
          <p:cNvSpPr/>
          <p:nvPr/>
        </p:nvSpPr>
        <p:spPr>
          <a:xfrm>
            <a:off x="1024128" y="1514424"/>
            <a:ext cx="5498044"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Some observations of broad scale deformation of the slab</a:t>
            </a:r>
            <a:endParaRPr lang="cs-CZ" dirty="0"/>
          </a:p>
        </p:txBody>
      </p:sp>
    </p:spTree>
    <p:extLst>
      <p:ext uri="{BB962C8B-B14F-4D97-AF65-F5344CB8AC3E}">
        <p14:creationId xmlns:p14="http://schemas.microsoft.com/office/powerpoint/2010/main" val="51258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Michel </a:t>
            </a:r>
            <a:r>
              <a:rPr lang="cs-CZ" dirty="0" err="1" smtClean="0"/>
              <a:t>Bouchon</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6967536" y="2424112"/>
            <a:ext cx="5067301" cy="3800475"/>
          </a:xfrm>
        </p:spPr>
      </p:pic>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33413" y="2424113"/>
            <a:ext cx="5067299" cy="3800475"/>
          </a:xfrm>
          <a:prstGeom prst="rect">
            <a:avLst/>
          </a:prstGeom>
        </p:spPr>
      </p:pic>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167062" y="2424114"/>
            <a:ext cx="5067300" cy="3800475"/>
          </a:xfrm>
          <a:prstGeom prst="rect">
            <a:avLst/>
          </a:prstGeom>
        </p:spPr>
      </p:pic>
      <p:sp>
        <p:nvSpPr>
          <p:cNvPr id="3" name="Obdélník 2"/>
          <p:cNvSpPr/>
          <p:nvPr/>
        </p:nvSpPr>
        <p:spPr>
          <a:xfrm>
            <a:off x="4642378" y="1236700"/>
            <a:ext cx="5498044"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Some observations of broad scale deformation of the slab</a:t>
            </a:r>
            <a:endParaRPr lang="cs-CZ" dirty="0"/>
          </a:p>
        </p:txBody>
      </p:sp>
    </p:spTree>
    <p:extLst>
      <p:ext uri="{BB962C8B-B14F-4D97-AF65-F5344CB8AC3E}">
        <p14:creationId xmlns:p14="http://schemas.microsoft.com/office/powerpoint/2010/main" val="3130394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Nadia </a:t>
            </a:r>
            <a:r>
              <a:rPr lang="cs-CZ" dirty="0" err="1" smtClean="0"/>
              <a:t>Lapusta</a:t>
            </a:r>
            <a:endParaRPr lang="cs-CZ" dirty="0"/>
          </a:p>
        </p:txBody>
      </p:sp>
      <p:pic>
        <p:nvPicPr>
          <p:cNvPr id="5" name="Zástupný symbol pro obsah 4"/>
          <p:cNvPicPr>
            <a:picLocks noGrp="1" noChangeAspect="1"/>
          </p:cNvPicPr>
          <p:nvPr>
            <p:ph idx="1"/>
          </p:nvPr>
        </p:nvPicPr>
        <p:blipFill>
          <a:blip r:embed="rId2"/>
          <a:stretch>
            <a:fillRect/>
          </a:stretch>
        </p:blipFill>
        <p:spPr>
          <a:xfrm>
            <a:off x="474345" y="2284886"/>
            <a:ext cx="4726305" cy="4472949"/>
          </a:xfrm>
          <a:prstGeom prst="rect">
            <a:avLst/>
          </a:prstGeom>
        </p:spPr>
      </p:pic>
      <p:pic>
        <p:nvPicPr>
          <p:cNvPr id="6" name="Obrázek 5"/>
          <p:cNvPicPr>
            <a:picLocks noChangeAspect="1"/>
          </p:cNvPicPr>
          <p:nvPr/>
        </p:nvPicPr>
        <p:blipFill>
          <a:blip r:embed="rId3"/>
          <a:stretch>
            <a:fillRect/>
          </a:stretch>
        </p:blipFill>
        <p:spPr>
          <a:xfrm>
            <a:off x="5340786" y="485775"/>
            <a:ext cx="6758509" cy="6048375"/>
          </a:xfrm>
          <a:prstGeom prst="rect">
            <a:avLst/>
          </a:prstGeom>
        </p:spPr>
      </p:pic>
      <p:sp>
        <p:nvSpPr>
          <p:cNvPr id="7" name="TextovéPole 6"/>
          <p:cNvSpPr txBox="1"/>
          <p:nvPr/>
        </p:nvSpPr>
        <p:spPr>
          <a:xfrm>
            <a:off x="5200649" y="6488668"/>
            <a:ext cx="6898645" cy="307777"/>
          </a:xfrm>
          <a:prstGeom prst="rect">
            <a:avLst/>
          </a:prstGeom>
          <a:noFill/>
        </p:spPr>
        <p:txBody>
          <a:bodyPr wrap="square" rtlCol="0">
            <a:spAutoFit/>
          </a:bodyPr>
          <a:lstStyle/>
          <a:p>
            <a:r>
              <a:rPr lang="cs-CZ" sz="1400" dirty="0" smtClean="0"/>
              <a:t>DW= </a:t>
            </a:r>
            <a:r>
              <a:rPr lang="cs-CZ" sz="1400" dirty="0" err="1" smtClean="0"/>
              <a:t>Dynamic</a:t>
            </a:r>
            <a:r>
              <a:rPr lang="cs-CZ" sz="1400" dirty="0" smtClean="0"/>
              <a:t> </a:t>
            </a:r>
            <a:r>
              <a:rPr lang="cs-CZ" sz="1400" dirty="0" err="1" smtClean="0"/>
              <a:t>weakening</a:t>
            </a:r>
            <a:r>
              <a:rPr lang="cs-CZ" sz="1400" dirty="0" smtClean="0"/>
              <a:t> (</a:t>
            </a:r>
            <a:r>
              <a:rPr lang="cs-CZ" sz="1400" dirty="0" err="1" smtClean="0"/>
              <a:t>flash</a:t>
            </a:r>
            <a:r>
              <a:rPr lang="cs-CZ" sz="1400" dirty="0" smtClean="0"/>
              <a:t> </a:t>
            </a:r>
            <a:r>
              <a:rPr lang="cs-CZ" sz="1400" dirty="0" err="1" smtClean="0"/>
              <a:t>heating</a:t>
            </a:r>
            <a:r>
              <a:rPr lang="cs-CZ" sz="1400" dirty="0" smtClean="0"/>
              <a:t>, teplotní efekt - řeší se </a:t>
            </a:r>
            <a:r>
              <a:rPr lang="cs-CZ" sz="1400" dirty="0" err="1" smtClean="0"/>
              <a:t>RVT+difuzní</a:t>
            </a:r>
            <a:r>
              <a:rPr lang="cs-CZ" sz="1400" dirty="0" smtClean="0"/>
              <a:t> rovnice pro tlak</a:t>
            </a:r>
            <a:endParaRPr lang="cs-CZ" sz="1400" dirty="0"/>
          </a:p>
        </p:txBody>
      </p:sp>
      <p:sp>
        <p:nvSpPr>
          <p:cNvPr id="9" name="Obdélník 8"/>
          <p:cNvSpPr/>
          <p:nvPr/>
        </p:nvSpPr>
        <p:spPr>
          <a:xfrm>
            <a:off x="0" y="1761666"/>
            <a:ext cx="5429250" cy="523220"/>
          </a:xfrm>
          <a:prstGeom prst="rect">
            <a:avLst/>
          </a:prstGeom>
        </p:spPr>
        <p:txBody>
          <a:bodyPr wrap="square">
            <a:spAutoFit/>
          </a:bodyPr>
          <a:lstStyle/>
          <a:p>
            <a:r>
              <a:rPr lang="en-US" sz="1400" i="1" dirty="0" smtClean="0">
                <a:effectLst/>
                <a:latin typeface="Times New Roman" panose="02020603050405020304" pitchFamily="18" charset="0"/>
                <a:ea typeface="Droid Sans Fallback"/>
                <a:cs typeface="Arial" panose="020B0604020202020204" pitchFamily="34" charset="0"/>
              </a:rPr>
              <a:t>Modeling stable and unstable fault slip using combinations of rate-and-state friction and enhanced dynamic weakening</a:t>
            </a:r>
            <a:endParaRPr lang="cs-CZ" sz="1400" dirty="0"/>
          </a:p>
        </p:txBody>
      </p:sp>
    </p:spTree>
    <p:extLst>
      <p:ext uri="{BB962C8B-B14F-4D97-AF65-F5344CB8AC3E}">
        <p14:creationId xmlns:p14="http://schemas.microsoft.com/office/powerpoint/2010/main" val="23876634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57478" y="480441"/>
            <a:ext cx="9720072" cy="1499616"/>
          </a:xfrm>
        </p:spPr>
        <p:txBody>
          <a:bodyPr/>
          <a:lstStyle/>
          <a:p>
            <a:r>
              <a:rPr lang="cs-CZ" dirty="0" smtClean="0"/>
              <a:t>Nadia </a:t>
            </a:r>
            <a:r>
              <a:rPr lang="cs-CZ" dirty="0" err="1" smtClean="0"/>
              <a:t>Lapusta</a:t>
            </a:r>
            <a:endParaRPr lang="cs-CZ" dirty="0"/>
          </a:p>
        </p:txBody>
      </p:sp>
      <p:pic>
        <p:nvPicPr>
          <p:cNvPr id="5" name="Dynamic simulation of the Parkfield earthquake cycle (fault vie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159500" y="310463"/>
            <a:ext cx="5842000" cy="5420412"/>
          </a:xfrm>
          <a:prstGeom prst="rect">
            <a:avLst/>
          </a:prstGeom>
        </p:spPr>
      </p:pic>
      <p:sp>
        <p:nvSpPr>
          <p:cNvPr id="7" name="Obdélník 6"/>
          <p:cNvSpPr/>
          <p:nvPr/>
        </p:nvSpPr>
        <p:spPr>
          <a:xfrm>
            <a:off x="514350" y="3164681"/>
            <a:ext cx="6096000" cy="3693319"/>
          </a:xfrm>
          <a:prstGeom prst="rect">
            <a:avLst/>
          </a:prstGeom>
        </p:spPr>
        <p:txBody>
          <a:bodyPr>
            <a:spAutoFit/>
          </a:bodyPr>
          <a:lstStyle/>
          <a:p>
            <a:r>
              <a:rPr lang="cs-CZ" b="0" i="0" dirty="0" smtClean="0">
                <a:solidFill>
                  <a:srgbClr val="111111"/>
                </a:solidFill>
                <a:effectLst/>
                <a:latin typeface="Roboto"/>
              </a:rPr>
              <a:t>Popis z </a:t>
            </a:r>
            <a:r>
              <a:rPr lang="cs-CZ" dirty="0" err="1" smtClean="0">
                <a:solidFill>
                  <a:srgbClr val="111111"/>
                </a:solidFill>
                <a:latin typeface="Roboto"/>
              </a:rPr>
              <a:t>Youtube</a:t>
            </a:r>
            <a:r>
              <a:rPr lang="cs-CZ" dirty="0" smtClean="0">
                <a:solidFill>
                  <a:srgbClr val="111111"/>
                </a:solidFill>
                <a:latin typeface="Roboto"/>
              </a:rPr>
              <a:t>:</a:t>
            </a:r>
            <a:r>
              <a:rPr lang="cs-CZ" b="0" i="0" dirty="0" smtClean="0">
                <a:solidFill>
                  <a:srgbClr val="111111"/>
                </a:solidFill>
                <a:effectLst/>
                <a:latin typeface="Roboto"/>
              </a:rPr>
              <a:t> </a:t>
            </a:r>
            <a:r>
              <a:rPr lang="en-US" b="0" i="0" dirty="0" smtClean="0">
                <a:solidFill>
                  <a:srgbClr val="111111"/>
                </a:solidFill>
                <a:effectLst/>
                <a:latin typeface="Roboto"/>
              </a:rPr>
              <a:t>A fully dynamic simulation of the earthquake cycle on the </a:t>
            </a:r>
            <a:r>
              <a:rPr lang="en-US" b="0" i="0" dirty="0" err="1" smtClean="0">
                <a:solidFill>
                  <a:srgbClr val="111111"/>
                </a:solidFill>
                <a:effectLst/>
                <a:latin typeface="Roboto"/>
              </a:rPr>
              <a:t>Parkfield</a:t>
            </a:r>
            <a:r>
              <a:rPr lang="en-US" b="0" i="0" dirty="0" smtClean="0">
                <a:solidFill>
                  <a:srgbClr val="111111"/>
                </a:solidFill>
                <a:effectLst/>
                <a:latin typeface="Roboto"/>
              </a:rPr>
              <a:t> segment of the San Andreas Fault. The fault is loaded by the relative motion between the Pacific and the North American plates. The moment is released by moment-magnitude 6 earthquakes that repeat every 20 years on average. The model shows two earthquakes starting at different ends of the </a:t>
            </a:r>
            <a:r>
              <a:rPr lang="en-US" b="0" i="0" dirty="0" err="1" smtClean="0">
                <a:solidFill>
                  <a:srgbClr val="111111"/>
                </a:solidFill>
                <a:effectLst/>
                <a:latin typeface="Roboto"/>
              </a:rPr>
              <a:t>seismogenic</a:t>
            </a:r>
            <a:r>
              <a:rPr lang="en-US" b="0" i="0" dirty="0" smtClean="0">
                <a:solidFill>
                  <a:srgbClr val="111111"/>
                </a:solidFill>
                <a:effectLst/>
                <a:latin typeface="Roboto"/>
              </a:rPr>
              <a:t> zone, as observed at </a:t>
            </a:r>
            <a:r>
              <a:rPr lang="en-US" b="0" i="0" dirty="0" err="1" smtClean="0">
                <a:solidFill>
                  <a:srgbClr val="111111"/>
                </a:solidFill>
                <a:effectLst/>
                <a:latin typeface="Roboto"/>
              </a:rPr>
              <a:t>Parkfield</a:t>
            </a:r>
            <a:r>
              <a:rPr lang="en-US" b="0" i="0" dirty="0" smtClean="0">
                <a:solidFill>
                  <a:srgbClr val="111111"/>
                </a:solidFill>
                <a:effectLst/>
                <a:latin typeface="Roboto"/>
              </a:rPr>
              <a:t> for the 1966 and the 2004 earthquakes. The animation show the slippage velocity as a function of time. The recorded seismicity at </a:t>
            </a:r>
            <a:r>
              <a:rPr lang="en-US" b="0" i="0" dirty="0" err="1" smtClean="0">
                <a:solidFill>
                  <a:srgbClr val="111111"/>
                </a:solidFill>
                <a:effectLst/>
                <a:latin typeface="Roboto"/>
              </a:rPr>
              <a:t>Parkfield</a:t>
            </a:r>
            <a:r>
              <a:rPr lang="en-US" b="0" i="0" dirty="0" smtClean="0">
                <a:solidFill>
                  <a:srgbClr val="111111"/>
                </a:solidFill>
                <a:effectLst/>
                <a:latin typeface="Roboto"/>
              </a:rPr>
              <a:t> is added to the video for reference, but is not an output of the modeling.</a:t>
            </a:r>
            <a:r>
              <a:rPr lang="cs-CZ" b="0" i="0" dirty="0" smtClean="0">
                <a:solidFill>
                  <a:srgbClr val="111111"/>
                </a:solidFill>
                <a:effectLst/>
                <a:latin typeface="Roboto"/>
              </a:rPr>
              <a:t> (zdroj: Caltech- </a:t>
            </a:r>
            <a:r>
              <a:rPr lang="cs-CZ" b="0" i="0" dirty="0" err="1" smtClean="0">
                <a:solidFill>
                  <a:srgbClr val="111111"/>
                </a:solidFill>
                <a:effectLst/>
                <a:latin typeface="Roboto"/>
              </a:rPr>
              <a:t>Lapusta</a:t>
            </a:r>
            <a:r>
              <a:rPr lang="cs-CZ" b="0" i="0" dirty="0" smtClean="0">
                <a:solidFill>
                  <a:srgbClr val="111111"/>
                </a:solidFill>
                <a:effectLst/>
                <a:latin typeface="Roboto"/>
              </a:rPr>
              <a:t>, </a:t>
            </a:r>
            <a:r>
              <a:rPr lang="cs-CZ" b="0" i="0" dirty="0" err="1" smtClean="0">
                <a:solidFill>
                  <a:srgbClr val="111111"/>
                </a:solidFill>
                <a:effectLst/>
                <a:latin typeface="Roboto"/>
              </a:rPr>
              <a:t>Barbot</a:t>
            </a:r>
            <a:r>
              <a:rPr lang="cs-CZ" dirty="0" smtClean="0">
                <a:solidFill>
                  <a:srgbClr val="111111"/>
                </a:solidFill>
                <a:latin typeface="Roboto"/>
              </a:rPr>
              <a:t> a </a:t>
            </a:r>
            <a:r>
              <a:rPr lang="cs-CZ" dirty="0" err="1" smtClean="0">
                <a:solidFill>
                  <a:srgbClr val="111111"/>
                </a:solidFill>
                <a:latin typeface="Roboto"/>
              </a:rPr>
              <a:t>spol</a:t>
            </a:r>
            <a:r>
              <a:rPr lang="cs-CZ" dirty="0" smtClean="0">
                <a:solidFill>
                  <a:srgbClr val="111111"/>
                </a:solidFill>
                <a:latin typeface="Roboto"/>
              </a:rPr>
              <a:t>)</a:t>
            </a:r>
            <a:endParaRPr lang="cs-CZ" dirty="0"/>
          </a:p>
        </p:txBody>
      </p:sp>
      <p:sp>
        <p:nvSpPr>
          <p:cNvPr id="9" name="Obdélník 8"/>
          <p:cNvSpPr/>
          <p:nvPr/>
        </p:nvSpPr>
        <p:spPr>
          <a:xfrm>
            <a:off x="284163" y="1897288"/>
            <a:ext cx="6096000" cy="646331"/>
          </a:xfrm>
          <a:prstGeom prst="rect">
            <a:avLst/>
          </a:prstGeom>
        </p:spPr>
        <p:txBody>
          <a:bodyPr>
            <a:spAutoFit/>
          </a:bodyPr>
          <a:lstStyle/>
          <a:p>
            <a:r>
              <a:rPr lang="en-US" i="1" dirty="0" smtClean="0">
                <a:effectLst/>
                <a:latin typeface="Times New Roman" panose="02020603050405020304" pitchFamily="18" charset="0"/>
                <a:ea typeface="Droid Sans Fallback"/>
                <a:cs typeface="Arial" panose="020B0604020202020204" pitchFamily="34" charset="0"/>
              </a:rPr>
              <a:t>Modeling stable and unstable fault slip using combinations of rate-and-state friction and enhanced dynamic weakening</a:t>
            </a:r>
            <a:endParaRPr lang="cs-CZ" dirty="0"/>
          </a:p>
        </p:txBody>
      </p:sp>
      <p:cxnSp>
        <p:nvCxnSpPr>
          <p:cNvPr id="11" name="Přímá spojnice se šipkou 10"/>
          <p:cNvCxnSpPr/>
          <p:nvPr/>
        </p:nvCxnSpPr>
        <p:spPr>
          <a:xfrm flipH="1" flipV="1">
            <a:off x="6380164" y="5730876"/>
            <a:ext cx="2690811" cy="831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9419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6953" y="604266"/>
            <a:ext cx="9720072" cy="1499616"/>
          </a:xfrm>
        </p:spPr>
        <p:txBody>
          <a:bodyPr/>
          <a:lstStyle/>
          <a:p>
            <a:r>
              <a:rPr lang="cs-CZ" dirty="0" smtClean="0"/>
              <a:t>Camilla </a:t>
            </a:r>
            <a:r>
              <a:rPr lang="cs-CZ" dirty="0" err="1" smtClean="0"/>
              <a:t>Cattania</a:t>
            </a:r>
            <a:endParaRPr lang="cs-CZ" dirty="0"/>
          </a:p>
        </p:txBody>
      </p:sp>
      <p:pic>
        <p:nvPicPr>
          <p:cNvPr id="6" name="Obrázek 5"/>
          <p:cNvPicPr>
            <a:picLocks noChangeAspect="1"/>
          </p:cNvPicPr>
          <p:nvPr/>
        </p:nvPicPr>
        <p:blipFill>
          <a:blip r:embed="rId2"/>
          <a:stretch>
            <a:fillRect/>
          </a:stretch>
        </p:blipFill>
        <p:spPr>
          <a:xfrm>
            <a:off x="4822739" y="152400"/>
            <a:ext cx="7274011" cy="6705600"/>
          </a:xfrm>
          <a:prstGeom prst="rect">
            <a:avLst/>
          </a:prstGeom>
        </p:spPr>
      </p:pic>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18040" y="2555272"/>
            <a:ext cx="4754118" cy="3565588"/>
          </a:xfrm>
          <a:prstGeom prst="rect">
            <a:avLst/>
          </a:prstGeom>
        </p:spPr>
      </p:pic>
      <p:cxnSp>
        <p:nvCxnSpPr>
          <p:cNvPr id="9" name="Přímá spojnice se šipkou 8"/>
          <p:cNvCxnSpPr/>
          <p:nvPr/>
        </p:nvCxnSpPr>
        <p:spPr>
          <a:xfrm flipH="1" flipV="1">
            <a:off x="6477000" y="2571750"/>
            <a:ext cx="457200" cy="200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p:nvPr/>
        </p:nvCxnSpPr>
        <p:spPr>
          <a:xfrm flipV="1">
            <a:off x="4536989" y="5534026"/>
            <a:ext cx="285750" cy="361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297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Raul </a:t>
            </a:r>
            <a:r>
              <a:rPr lang="cs-CZ" dirty="0" err="1" smtClean="0"/>
              <a:t>Madariaga</a:t>
            </a:r>
            <a:endParaRPr lang="cs-CZ" dirty="0"/>
          </a:p>
        </p:txBody>
      </p:sp>
      <p:sp>
        <p:nvSpPr>
          <p:cNvPr id="3" name="Zástupný symbol pro obsah 2"/>
          <p:cNvSpPr>
            <a:spLocks noGrp="1"/>
          </p:cNvSpPr>
          <p:nvPr>
            <p:ph idx="1"/>
          </p:nvPr>
        </p:nvSpPr>
        <p:spPr/>
        <p:txBody>
          <a:bodyPr/>
          <a:lstStyle/>
          <a:p>
            <a:r>
              <a:rPr lang="cs-CZ" i="1" dirty="0" smtClean="0"/>
              <a:t> Článek? </a:t>
            </a:r>
            <a:r>
              <a:rPr lang="cs-CZ" dirty="0" err="1" smtClean="0">
                <a:hlinkClick r:id="rId2"/>
              </a:rPr>
              <a:t>Ríos</a:t>
            </a:r>
            <a:r>
              <a:rPr lang="cs-CZ" dirty="0" smtClean="0">
                <a:hlinkClick r:id="rId2"/>
              </a:rPr>
              <a:t> et al., 2016</a:t>
            </a:r>
            <a:endParaRPr lang="en-US" dirty="0" smtClean="0"/>
          </a:p>
          <a:p>
            <a:r>
              <a:rPr lang="cs-CZ" dirty="0" err="1" smtClean="0"/>
              <a:t>Earthquake</a:t>
            </a:r>
            <a:r>
              <a:rPr lang="en-US" dirty="0" smtClean="0"/>
              <a:t> </a:t>
            </a:r>
            <a:r>
              <a:rPr lang="cs-CZ" dirty="0" smtClean="0"/>
              <a:t>?</a:t>
            </a:r>
            <a:r>
              <a:rPr lang="cs-CZ" i="1" dirty="0" smtClean="0"/>
              <a:t/>
            </a:r>
            <a:br>
              <a:rPr lang="cs-CZ" i="1" dirty="0" smtClean="0"/>
            </a:br>
            <a:r>
              <a:rPr lang="cs-CZ" i="1" dirty="0" smtClean="0"/>
              <a:t/>
            </a:r>
            <a:br>
              <a:rPr lang="cs-CZ" i="1" dirty="0" smtClean="0"/>
            </a:br>
            <a:r>
              <a:rPr lang="cs-CZ" dirty="0" smtClean="0"/>
              <a:t> Porovnání </a:t>
            </a:r>
            <a:r>
              <a:rPr lang="cs-CZ" dirty="0" err="1" smtClean="0"/>
              <a:t>akcelerogramů</a:t>
            </a:r>
            <a:r>
              <a:rPr lang="cs-CZ" dirty="0" smtClean="0"/>
              <a:t> a GPS záznamů, byly kompatibilní </a:t>
            </a:r>
          </a:p>
          <a:p>
            <a:pPr marL="0" indent="0">
              <a:buNone/>
            </a:pPr>
            <a:r>
              <a:rPr lang="cs-CZ" dirty="0" smtClean="0"/>
              <a:t> Dynamická inverze – při zvyšování frekvence záznamů se mu od určité frekvence       výrazně změnil výsledek</a:t>
            </a:r>
            <a:endParaRPr lang="cs-CZ" dirty="0"/>
          </a:p>
          <a:p>
            <a:r>
              <a:rPr lang="cs-CZ" dirty="0" err="1" smtClean="0"/>
              <a:t>Near</a:t>
            </a:r>
            <a:r>
              <a:rPr lang="cs-CZ" dirty="0" smtClean="0"/>
              <a:t> </a:t>
            </a:r>
            <a:r>
              <a:rPr lang="cs-CZ" dirty="0" err="1" smtClean="0"/>
              <a:t>field</a:t>
            </a:r>
            <a:r>
              <a:rPr lang="cs-CZ" dirty="0" smtClean="0"/>
              <a:t> a far </a:t>
            </a:r>
            <a:r>
              <a:rPr lang="cs-CZ" dirty="0" err="1" smtClean="0"/>
              <a:t>field</a:t>
            </a:r>
            <a:r>
              <a:rPr lang="cs-CZ" dirty="0" smtClean="0"/>
              <a:t> poskytují jiné informace</a:t>
            </a:r>
          </a:p>
          <a:p>
            <a:r>
              <a:rPr lang="cs-CZ" dirty="0" smtClean="0"/>
              <a:t>Zkoumal, jestli dostane f</a:t>
            </a:r>
            <a:r>
              <a:rPr lang="en-US" dirty="0" smtClean="0"/>
              <a:t>^</a:t>
            </a:r>
            <a:r>
              <a:rPr lang="cs-CZ" dirty="0" smtClean="0"/>
              <a:t>(-1) útlum, </a:t>
            </a:r>
            <a:r>
              <a:rPr lang="cs-CZ" dirty="0" err="1" smtClean="0"/>
              <a:t>near</a:t>
            </a:r>
            <a:r>
              <a:rPr lang="cs-CZ" dirty="0" smtClean="0"/>
              <a:t> </a:t>
            </a:r>
            <a:r>
              <a:rPr lang="cs-CZ" dirty="0" err="1" smtClean="0"/>
              <a:t>field</a:t>
            </a:r>
            <a:r>
              <a:rPr lang="cs-CZ" dirty="0" smtClean="0"/>
              <a:t> a far </a:t>
            </a:r>
            <a:r>
              <a:rPr lang="cs-CZ" dirty="0" err="1" smtClean="0"/>
              <a:t>field</a:t>
            </a:r>
            <a:r>
              <a:rPr lang="cs-CZ" dirty="0" smtClean="0"/>
              <a:t> mají jiný, dostane se to v součtu</a:t>
            </a:r>
          </a:p>
          <a:p>
            <a:endParaRPr lang="cs-CZ" dirty="0"/>
          </a:p>
        </p:txBody>
      </p:sp>
      <p:sp>
        <p:nvSpPr>
          <p:cNvPr id="4" name="Obdélník 3"/>
          <p:cNvSpPr/>
          <p:nvPr/>
        </p:nvSpPr>
        <p:spPr>
          <a:xfrm>
            <a:off x="4391025" y="1539085"/>
            <a:ext cx="6096000" cy="646331"/>
          </a:xfrm>
          <a:prstGeom prst="rect">
            <a:avLst/>
          </a:prstGeom>
        </p:spPr>
        <p:txBody>
          <a:bodyPr>
            <a:spAutoFit/>
          </a:bodyPr>
          <a:lstStyle/>
          <a:p>
            <a:r>
              <a:rPr lang="en-US" i="1" dirty="0" smtClean="0">
                <a:effectLst/>
                <a:latin typeface="Times New Roman" panose="02020603050405020304" pitchFamily="18" charset="0"/>
                <a:ea typeface="Droid Sans Fallback"/>
                <a:cs typeface="Arial" panose="020B0604020202020204" pitchFamily="34" charset="0"/>
              </a:rPr>
              <a:t>Slow and fast dynamic ruptures in the Chilean subduction zone: the 2014 Iquique and 2017 Valparaiso earthquakes</a:t>
            </a:r>
            <a:endParaRPr lang="cs-CZ" dirty="0"/>
          </a:p>
        </p:txBody>
      </p:sp>
    </p:spTree>
    <p:extLst>
      <p:ext uri="{BB962C8B-B14F-4D97-AF65-F5344CB8AC3E}">
        <p14:creationId xmlns:p14="http://schemas.microsoft.com/office/powerpoint/2010/main" val="23999562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Odpoledne Nepovinný program: </a:t>
            </a:r>
            <a:r>
              <a:rPr lang="cs-CZ" dirty="0" smtClean="0"/>
              <a:t>Debata o předvídatelnosti</a:t>
            </a:r>
            <a:endParaRPr lang="cs-CZ" dirty="0"/>
          </a:p>
        </p:txBody>
      </p:sp>
    </p:spTree>
    <p:extLst>
      <p:ext uri="{BB962C8B-B14F-4D97-AF65-F5344CB8AC3E}">
        <p14:creationId xmlns:p14="http://schemas.microsoft.com/office/powerpoint/2010/main" val="27885672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Jean </a:t>
            </a:r>
            <a:r>
              <a:rPr lang="cs-CZ" dirty="0" err="1" smtClean="0"/>
              <a:t>schmitbull</a:t>
            </a:r>
            <a:endParaRPr lang="cs-CZ" dirty="0"/>
          </a:p>
        </p:txBody>
      </p:sp>
      <p:pic>
        <p:nvPicPr>
          <p:cNvPr id="4" name="Zástupný symbol pro obsah 3"/>
          <p:cNvPicPr>
            <a:picLocks noGrp="1" noChangeAspect="1"/>
          </p:cNvPicPr>
          <p:nvPr>
            <p:ph idx="1"/>
          </p:nvPr>
        </p:nvPicPr>
        <p:blipFill>
          <a:blip r:embed="rId2"/>
          <a:stretch>
            <a:fillRect/>
          </a:stretch>
        </p:blipFill>
        <p:spPr>
          <a:xfrm>
            <a:off x="816283" y="1876425"/>
            <a:ext cx="5067881" cy="4022725"/>
          </a:xfrm>
          <a:prstGeom prst="rect">
            <a:avLst/>
          </a:prstGeom>
        </p:spPr>
      </p:pic>
      <p:sp>
        <p:nvSpPr>
          <p:cNvPr id="5" name="TextovéPole 4"/>
          <p:cNvSpPr txBox="1"/>
          <p:nvPr/>
        </p:nvSpPr>
        <p:spPr>
          <a:xfrm>
            <a:off x="6677025" y="285750"/>
            <a:ext cx="4991100" cy="2308324"/>
          </a:xfrm>
          <a:prstGeom prst="rect">
            <a:avLst/>
          </a:prstGeom>
          <a:noFill/>
        </p:spPr>
        <p:txBody>
          <a:bodyPr wrap="square" rtlCol="0">
            <a:spAutoFit/>
          </a:bodyPr>
          <a:lstStyle/>
          <a:p>
            <a:r>
              <a:rPr lang="cs-CZ" dirty="0" smtClean="0"/>
              <a:t>Ze zápisků:</a:t>
            </a:r>
          </a:p>
          <a:p>
            <a:r>
              <a:rPr lang="cs-CZ" dirty="0" smtClean="0"/>
              <a:t> </a:t>
            </a:r>
            <a:r>
              <a:rPr lang="cs-CZ" dirty="0" err="1" smtClean="0"/>
              <a:t>Aseismic</a:t>
            </a:r>
            <a:r>
              <a:rPr lang="cs-CZ" dirty="0" smtClean="0"/>
              <a:t> slip =&gt; stress transfer, </a:t>
            </a:r>
            <a:r>
              <a:rPr lang="cs-CZ" dirty="0" err="1" smtClean="0"/>
              <a:t>induced</a:t>
            </a:r>
            <a:r>
              <a:rPr lang="cs-CZ" dirty="0" smtClean="0"/>
              <a:t> seismicity</a:t>
            </a:r>
          </a:p>
          <a:p>
            <a:r>
              <a:rPr lang="cs-CZ" dirty="0"/>
              <a:t> </a:t>
            </a:r>
            <a:r>
              <a:rPr lang="cs-CZ" dirty="0" err="1" smtClean="0"/>
              <a:t>Stimulation</a:t>
            </a:r>
            <a:r>
              <a:rPr lang="cs-CZ" dirty="0" smtClean="0"/>
              <a:t> experiment, 1993, </a:t>
            </a:r>
            <a:r>
              <a:rPr lang="cs-CZ" b="1" dirty="0" err="1" smtClean="0">
                <a:hlinkClick r:id="rId3"/>
              </a:rPr>
              <a:t>Soultz-sous-Forêts</a:t>
            </a:r>
            <a:r>
              <a:rPr lang="cs-CZ" b="1" dirty="0" smtClean="0">
                <a:hlinkClick r:id="rId3"/>
              </a:rPr>
              <a:t> </a:t>
            </a:r>
            <a:endParaRPr lang="cs-CZ" dirty="0" smtClean="0"/>
          </a:p>
          <a:p>
            <a:r>
              <a:rPr lang="cs-CZ" dirty="0" smtClean="0"/>
              <a:t> Kaiser </a:t>
            </a:r>
            <a:r>
              <a:rPr lang="cs-CZ" dirty="0" err="1" smtClean="0"/>
              <a:t>effect</a:t>
            </a:r>
            <a:endParaRPr lang="cs-CZ" dirty="0" smtClean="0"/>
          </a:p>
          <a:p>
            <a:r>
              <a:rPr lang="cs-CZ" dirty="0" smtClean="0"/>
              <a:t>Evidence </a:t>
            </a:r>
            <a:r>
              <a:rPr lang="cs-CZ" dirty="0" err="1" smtClean="0"/>
              <a:t>of</a:t>
            </a:r>
            <a:r>
              <a:rPr lang="cs-CZ" dirty="0" smtClean="0"/>
              <a:t> </a:t>
            </a:r>
            <a:r>
              <a:rPr lang="cs-CZ" dirty="0" err="1" smtClean="0"/>
              <a:t>aseismic</a:t>
            </a:r>
            <a:r>
              <a:rPr lang="cs-CZ" dirty="0" smtClean="0"/>
              <a:t> </a:t>
            </a:r>
            <a:r>
              <a:rPr lang="cs-CZ" dirty="0" err="1" smtClean="0"/>
              <a:t>repeaters</a:t>
            </a:r>
            <a:endParaRPr lang="cs-CZ" dirty="0" smtClean="0"/>
          </a:p>
          <a:p>
            <a:r>
              <a:rPr lang="cs-CZ" dirty="0" smtClean="0"/>
              <a:t> </a:t>
            </a:r>
            <a:r>
              <a:rPr lang="cs-CZ" dirty="0" err="1" smtClean="0"/>
              <a:t>Fiber</a:t>
            </a:r>
            <a:r>
              <a:rPr lang="cs-CZ" dirty="0" smtClean="0"/>
              <a:t> </a:t>
            </a:r>
            <a:r>
              <a:rPr lang="cs-CZ" dirty="0" err="1" smtClean="0"/>
              <a:t>bundle</a:t>
            </a:r>
            <a:r>
              <a:rPr lang="cs-CZ" dirty="0" smtClean="0"/>
              <a:t> modelling</a:t>
            </a:r>
          </a:p>
          <a:p>
            <a:r>
              <a:rPr lang="cs-CZ" dirty="0" smtClean="0"/>
              <a:t> </a:t>
            </a:r>
            <a:r>
              <a:rPr lang="cs-CZ" dirty="0" err="1" smtClean="0"/>
              <a:t>Small</a:t>
            </a:r>
            <a:r>
              <a:rPr lang="cs-CZ" dirty="0" smtClean="0"/>
              <a:t> seismicity </a:t>
            </a:r>
            <a:r>
              <a:rPr lang="cs-CZ" dirty="0" err="1" smtClean="0"/>
              <a:t>directly</a:t>
            </a:r>
            <a:r>
              <a:rPr lang="cs-CZ" dirty="0" smtClean="0"/>
              <a:t> </a:t>
            </a:r>
            <a:r>
              <a:rPr lang="cs-CZ" dirty="0" err="1" smtClean="0"/>
              <a:t>proportional</a:t>
            </a:r>
            <a:r>
              <a:rPr lang="cs-CZ" dirty="0" smtClean="0"/>
              <a:t> to </a:t>
            </a:r>
            <a:r>
              <a:rPr lang="cs-CZ" dirty="0" err="1" smtClean="0"/>
              <a:t>the</a:t>
            </a:r>
            <a:r>
              <a:rPr lang="cs-CZ" dirty="0" smtClean="0"/>
              <a:t>   </a:t>
            </a:r>
            <a:r>
              <a:rPr lang="cs-CZ" dirty="0" err="1" smtClean="0"/>
              <a:t>average</a:t>
            </a:r>
            <a:r>
              <a:rPr lang="cs-CZ" dirty="0" smtClean="0"/>
              <a:t> </a:t>
            </a:r>
            <a:r>
              <a:rPr lang="cs-CZ" dirty="0" err="1" smtClean="0"/>
              <a:t>displacement</a:t>
            </a:r>
            <a:endParaRPr lang="cs-CZ" dirty="0"/>
          </a:p>
        </p:txBody>
      </p:sp>
      <p:pic>
        <p:nvPicPr>
          <p:cNvPr id="6" name="Obráze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34364" y="3127426"/>
            <a:ext cx="4266812" cy="3200109"/>
          </a:xfrm>
          <a:prstGeom prst="rect">
            <a:avLst/>
          </a:prstGeom>
        </p:spPr>
      </p:pic>
    </p:spTree>
    <p:extLst>
      <p:ext uri="{BB962C8B-B14F-4D97-AF65-F5344CB8AC3E}">
        <p14:creationId xmlns:p14="http://schemas.microsoft.com/office/powerpoint/2010/main" val="3031622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Gregory </a:t>
            </a:r>
            <a:r>
              <a:rPr lang="cs-CZ" dirty="0" err="1" smtClean="0"/>
              <a:t>Beroza</a:t>
            </a:r>
            <a:r>
              <a:rPr lang="cs-CZ" dirty="0" smtClean="0"/>
              <a:t> </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335489" y="2865421"/>
            <a:ext cx="4492096" cy="3369071"/>
          </a:xfr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704561" y="2865420"/>
            <a:ext cx="4492096" cy="3369072"/>
          </a:xfrm>
          <a:prstGeom prst="rect">
            <a:avLst/>
          </a:prstGeom>
        </p:spPr>
      </p:pic>
      <p:sp>
        <p:nvSpPr>
          <p:cNvPr id="7" name="Obdélník 6"/>
          <p:cNvSpPr/>
          <p:nvPr/>
        </p:nvSpPr>
        <p:spPr>
          <a:xfrm>
            <a:off x="5153025" y="1380577"/>
            <a:ext cx="6096000" cy="923330"/>
          </a:xfrm>
          <a:prstGeom prst="rect">
            <a:avLst/>
          </a:prstGeom>
        </p:spPr>
        <p:txBody>
          <a:bodyPr>
            <a:spAutoFit/>
          </a:bodyPr>
          <a:lstStyle/>
          <a:p>
            <a:r>
              <a:rPr lang="en-US" i="1" dirty="0" smtClean="0"/>
              <a:t>The FAST Method for Earthquake Detection:  Application to Seismicity During the Initial Stages of the Guy-Greenbrier, Arkansas, Earthquake Sequence</a:t>
            </a:r>
            <a:endParaRPr lang="cs-CZ" dirty="0"/>
          </a:p>
        </p:txBody>
      </p:sp>
    </p:spTree>
    <p:extLst>
      <p:ext uri="{BB962C8B-B14F-4D97-AF65-F5344CB8AC3E}">
        <p14:creationId xmlns:p14="http://schemas.microsoft.com/office/powerpoint/2010/main" val="14505564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William </a:t>
            </a:r>
            <a:r>
              <a:rPr lang="cs-CZ" dirty="0" err="1" smtClean="0"/>
              <a:t>Ellsworth</a:t>
            </a:r>
            <a:endParaRPr lang="cs-CZ" dirty="0"/>
          </a:p>
        </p:txBody>
      </p:sp>
      <p:sp>
        <p:nvSpPr>
          <p:cNvPr id="3" name="Zástupný symbol pro obsah 2"/>
          <p:cNvSpPr>
            <a:spLocks noGrp="1"/>
          </p:cNvSpPr>
          <p:nvPr>
            <p:ph idx="1"/>
          </p:nvPr>
        </p:nvSpPr>
        <p:spPr/>
        <p:txBody>
          <a:bodyPr/>
          <a:lstStyle/>
          <a:p>
            <a:r>
              <a:rPr lang="cs-CZ" dirty="0" smtClean="0"/>
              <a:t>Zápisky: </a:t>
            </a:r>
          </a:p>
          <a:p>
            <a:r>
              <a:rPr lang="cs-CZ" dirty="0"/>
              <a:t> </a:t>
            </a:r>
            <a:r>
              <a:rPr lang="cs-CZ" dirty="0" err="1" smtClean="0"/>
              <a:t>How</a:t>
            </a:r>
            <a:r>
              <a:rPr lang="cs-CZ" dirty="0" smtClean="0"/>
              <a:t> do </a:t>
            </a:r>
            <a:r>
              <a:rPr lang="cs-CZ" dirty="0" err="1" smtClean="0"/>
              <a:t>EQs</a:t>
            </a:r>
            <a:r>
              <a:rPr lang="cs-CZ" dirty="0" smtClean="0"/>
              <a:t> </a:t>
            </a:r>
            <a:r>
              <a:rPr lang="cs-CZ" dirty="0" err="1" smtClean="0"/>
              <a:t>begin</a:t>
            </a:r>
            <a:r>
              <a:rPr lang="cs-CZ" dirty="0" smtClean="0"/>
              <a:t>?</a:t>
            </a:r>
          </a:p>
          <a:p>
            <a:r>
              <a:rPr lang="cs-CZ" dirty="0" err="1" smtClean="0"/>
              <a:t>Why</a:t>
            </a:r>
            <a:r>
              <a:rPr lang="cs-CZ" dirty="0" smtClean="0"/>
              <a:t> care </a:t>
            </a:r>
            <a:r>
              <a:rPr lang="cs-CZ" dirty="0" err="1" smtClean="0"/>
              <a:t>about</a:t>
            </a:r>
            <a:r>
              <a:rPr lang="cs-CZ" dirty="0" smtClean="0"/>
              <a:t> stress drop?</a:t>
            </a:r>
          </a:p>
          <a:p>
            <a:r>
              <a:rPr lang="cs-CZ" dirty="0" err="1" smtClean="0"/>
              <a:t>Repeating</a:t>
            </a:r>
            <a:r>
              <a:rPr lang="cs-CZ" dirty="0" smtClean="0"/>
              <a:t> </a:t>
            </a:r>
            <a:r>
              <a:rPr lang="cs-CZ" dirty="0" err="1" smtClean="0"/>
              <a:t>EQs</a:t>
            </a:r>
            <a:r>
              <a:rPr lang="cs-CZ" dirty="0" smtClean="0"/>
              <a:t> – </a:t>
            </a:r>
            <a:r>
              <a:rPr lang="cs-CZ" dirty="0" err="1" smtClean="0"/>
              <a:t>seismograms</a:t>
            </a:r>
            <a:r>
              <a:rPr lang="cs-CZ" dirty="0" smtClean="0"/>
              <a:t> </a:t>
            </a:r>
            <a:r>
              <a:rPr lang="cs-CZ" dirty="0" err="1" smtClean="0"/>
              <a:t>can</a:t>
            </a:r>
            <a:r>
              <a:rPr lang="cs-CZ" dirty="0" smtClean="0"/>
              <a:t> </a:t>
            </a:r>
            <a:r>
              <a:rPr lang="cs-CZ" dirty="0" err="1" smtClean="0"/>
              <a:t>be</a:t>
            </a:r>
            <a:r>
              <a:rPr lang="cs-CZ" dirty="0" smtClean="0"/>
              <a:t> </a:t>
            </a:r>
            <a:r>
              <a:rPr lang="cs-CZ" dirty="0" err="1" smtClean="0"/>
              <a:t>similar</a:t>
            </a:r>
            <a:r>
              <a:rPr lang="cs-CZ" dirty="0" smtClean="0"/>
              <a:t> </a:t>
            </a:r>
            <a:r>
              <a:rPr lang="cs-CZ" dirty="0" err="1" smtClean="0"/>
              <a:t>for</a:t>
            </a:r>
            <a:r>
              <a:rPr lang="cs-CZ" dirty="0" smtClean="0"/>
              <a:t> many </a:t>
            </a:r>
            <a:r>
              <a:rPr lang="cs-CZ" dirty="0" err="1" smtClean="0"/>
              <a:t>different</a:t>
            </a:r>
            <a:r>
              <a:rPr lang="cs-CZ" dirty="0" smtClean="0"/>
              <a:t> </a:t>
            </a:r>
            <a:r>
              <a:rPr lang="cs-CZ" dirty="0" err="1" smtClean="0"/>
              <a:t>reasons</a:t>
            </a:r>
            <a:endParaRPr lang="cs-CZ" dirty="0" smtClean="0"/>
          </a:p>
          <a:p>
            <a:r>
              <a:rPr lang="cs-CZ" dirty="0" smtClean="0"/>
              <a:t>Oklahoma </a:t>
            </a:r>
            <a:r>
              <a:rPr lang="cs-CZ" dirty="0" err="1" smtClean="0"/>
              <a:t>drilling</a:t>
            </a:r>
            <a:r>
              <a:rPr lang="cs-CZ" dirty="0" smtClean="0"/>
              <a:t>: graf N </a:t>
            </a:r>
            <a:r>
              <a:rPr lang="cs-CZ" dirty="0" err="1" smtClean="0"/>
              <a:t>vs</a:t>
            </a:r>
            <a:r>
              <a:rPr lang="cs-CZ" dirty="0" smtClean="0"/>
              <a:t> čas</a:t>
            </a:r>
            <a:br>
              <a:rPr lang="cs-CZ" dirty="0" smtClean="0"/>
            </a:br>
            <a:r>
              <a:rPr lang="cs-CZ" dirty="0" smtClean="0"/>
              <a:t/>
            </a:r>
            <a:br>
              <a:rPr lang="cs-CZ" dirty="0" smtClean="0"/>
            </a:br>
            <a:r>
              <a:rPr lang="cs-CZ" dirty="0" err="1" smtClean="0"/>
              <a:t>Immediate</a:t>
            </a:r>
            <a:r>
              <a:rPr lang="cs-CZ" dirty="0" smtClean="0"/>
              <a:t> </a:t>
            </a:r>
            <a:r>
              <a:rPr lang="cs-CZ" dirty="0" err="1" smtClean="0"/>
              <a:t>foreshocks</a:t>
            </a:r>
            <a:r>
              <a:rPr lang="cs-CZ" dirty="0" smtClean="0"/>
              <a:t> </a:t>
            </a:r>
            <a:r>
              <a:rPr lang="cs-CZ" dirty="0" err="1" smtClean="0"/>
              <a:t>after</a:t>
            </a:r>
            <a:r>
              <a:rPr lang="cs-CZ" dirty="0" smtClean="0"/>
              <a:t> </a:t>
            </a:r>
            <a:r>
              <a:rPr lang="cs-CZ" dirty="0" err="1" smtClean="0"/>
              <a:t>nucleation</a:t>
            </a:r>
            <a:r>
              <a:rPr lang="cs-CZ" dirty="0" smtClean="0"/>
              <a:t> – </a:t>
            </a:r>
            <a:r>
              <a:rPr lang="cs-CZ" dirty="0" err="1" smtClean="0"/>
              <a:t>rare</a:t>
            </a:r>
            <a:r>
              <a:rPr lang="cs-CZ" dirty="0" smtClean="0"/>
              <a:t> </a:t>
            </a:r>
            <a:r>
              <a:rPr lang="cs-CZ" dirty="0" err="1" smtClean="0"/>
              <a:t>window</a:t>
            </a:r>
            <a:r>
              <a:rPr lang="cs-CZ" dirty="0" smtClean="0"/>
              <a:t> </a:t>
            </a:r>
            <a:r>
              <a:rPr lang="cs-CZ" dirty="0" err="1" smtClean="0"/>
              <a:t>into</a:t>
            </a:r>
            <a:r>
              <a:rPr lang="cs-CZ" dirty="0" smtClean="0"/>
              <a:t> </a:t>
            </a:r>
            <a:r>
              <a:rPr lang="cs-CZ" dirty="0" err="1" smtClean="0"/>
              <a:t>the</a:t>
            </a:r>
            <a:r>
              <a:rPr lang="cs-CZ" dirty="0" smtClean="0"/>
              <a:t> </a:t>
            </a:r>
            <a:r>
              <a:rPr lang="cs-CZ" dirty="0" err="1" smtClean="0"/>
              <a:t>nucleation</a:t>
            </a:r>
            <a:r>
              <a:rPr lang="cs-CZ" dirty="0" smtClean="0"/>
              <a:t> proces</a:t>
            </a:r>
          </a:p>
          <a:p>
            <a:r>
              <a:rPr lang="cs-CZ" dirty="0" smtClean="0"/>
              <a:t>Workshop v </a:t>
            </a:r>
            <a:r>
              <a:rPr lang="cs-CZ" dirty="0" err="1" smtClean="0"/>
              <a:t>Californii</a:t>
            </a:r>
            <a:r>
              <a:rPr lang="cs-CZ" dirty="0" smtClean="0"/>
              <a:t>, 2018</a:t>
            </a:r>
            <a:endParaRPr lang="cs-CZ" dirty="0"/>
          </a:p>
        </p:txBody>
      </p:sp>
      <p:sp>
        <p:nvSpPr>
          <p:cNvPr id="4" name="Obdélník 3"/>
          <p:cNvSpPr/>
          <p:nvPr/>
        </p:nvSpPr>
        <p:spPr>
          <a:xfrm>
            <a:off x="4800600" y="1539085"/>
            <a:ext cx="6096000" cy="646331"/>
          </a:xfrm>
          <a:prstGeom prst="rect">
            <a:avLst/>
          </a:prstGeom>
        </p:spPr>
        <p:txBody>
          <a:bodyPr>
            <a:spAutoFit/>
          </a:bodyPr>
          <a:lstStyle/>
          <a:p>
            <a:r>
              <a:rPr lang="en-US" dirty="0" smtClean="0">
                <a:effectLst/>
                <a:latin typeface="Times New Roman" panose="02020603050405020304" pitchFamily="18" charset="0"/>
                <a:ea typeface="Droid Sans Fallback"/>
                <a:cs typeface="Arial" panose="020B0604020202020204" pitchFamily="34" charset="0"/>
              </a:rPr>
              <a:t>“</a:t>
            </a:r>
            <a:r>
              <a:rPr lang="en-US" i="1" dirty="0" smtClean="0">
                <a:effectLst/>
                <a:latin typeface="Times New Roman" panose="02020603050405020304" pitchFamily="18" charset="0"/>
                <a:ea typeface="Droid Sans Fallback"/>
                <a:cs typeface="Arial" panose="020B0604020202020204" pitchFamily="34" charset="0"/>
              </a:rPr>
              <a:t>From Foreshocks to </a:t>
            </a:r>
            <a:r>
              <a:rPr lang="en-US" i="1" dirty="0" err="1" smtClean="0">
                <a:effectLst/>
                <a:latin typeface="Times New Roman" panose="02020603050405020304" pitchFamily="18" charset="0"/>
                <a:ea typeface="Droid Sans Fallback"/>
                <a:cs typeface="Arial" panose="020B0604020202020204" pitchFamily="34" charset="0"/>
              </a:rPr>
              <a:t>Mainshocks</a:t>
            </a:r>
            <a:r>
              <a:rPr lang="en-US" i="1" dirty="0" smtClean="0">
                <a:effectLst/>
                <a:latin typeface="Times New Roman" panose="02020603050405020304" pitchFamily="18" charset="0"/>
                <a:ea typeface="Droid Sans Fallback"/>
                <a:cs typeface="Arial" panose="020B0604020202020204" pitchFamily="34" charset="0"/>
              </a:rPr>
              <a:t>: Mechanisms and Implications for Nucleation and Rupture Propagation</a:t>
            </a:r>
            <a:r>
              <a:rPr lang="en-US" dirty="0" smtClean="0">
                <a:effectLst/>
                <a:latin typeface="Times New Roman" panose="02020603050405020304" pitchFamily="18" charset="0"/>
                <a:ea typeface="Droid Sans Fallback"/>
                <a:cs typeface="Arial" panose="020B0604020202020204" pitchFamily="34" charset="0"/>
              </a:rPr>
              <a:t>”</a:t>
            </a:r>
            <a:endParaRPr lang="cs-CZ" dirty="0"/>
          </a:p>
        </p:txBody>
      </p:sp>
    </p:spTree>
    <p:extLst>
      <p:ext uri="{BB962C8B-B14F-4D97-AF65-F5344CB8AC3E}">
        <p14:creationId xmlns:p14="http://schemas.microsoft.com/office/powerpoint/2010/main" val="20289724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Olivier </a:t>
            </a:r>
            <a:r>
              <a:rPr lang="cs-CZ" dirty="0" err="1" smtClean="0"/>
              <a:t>Lengliné</a:t>
            </a:r>
            <a:endParaRPr lang="cs-CZ" dirty="0"/>
          </a:p>
        </p:txBody>
      </p:sp>
      <p:pic>
        <p:nvPicPr>
          <p:cNvPr id="4" name="Zástupný symbol pro obsah 3"/>
          <p:cNvPicPr>
            <a:picLocks noGrp="1" noChangeAspect="1"/>
          </p:cNvPicPr>
          <p:nvPr>
            <p:ph idx="1"/>
          </p:nvPr>
        </p:nvPicPr>
        <p:blipFill>
          <a:blip r:embed="rId2"/>
          <a:stretch>
            <a:fillRect/>
          </a:stretch>
        </p:blipFill>
        <p:spPr>
          <a:xfrm>
            <a:off x="5333460" y="0"/>
            <a:ext cx="4667790" cy="6806878"/>
          </a:xfrm>
          <a:prstGeom prst="rect">
            <a:avLst/>
          </a:prstGeom>
        </p:spPr>
      </p:pic>
    </p:spTree>
    <p:extLst>
      <p:ext uri="{BB962C8B-B14F-4D97-AF65-F5344CB8AC3E}">
        <p14:creationId xmlns:p14="http://schemas.microsoft.com/office/powerpoint/2010/main" val="8368163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Lucile</a:t>
            </a:r>
            <a:r>
              <a:rPr lang="cs-CZ" dirty="0" smtClean="0"/>
              <a:t> </a:t>
            </a:r>
            <a:r>
              <a:rPr lang="cs-CZ" dirty="0" err="1" smtClean="0"/>
              <a:t>Bruhat</a:t>
            </a:r>
            <a:endParaRPr lang="cs-CZ" dirty="0"/>
          </a:p>
        </p:txBody>
      </p:sp>
      <p:pic>
        <p:nvPicPr>
          <p:cNvPr id="4" name="Obrázek 3"/>
          <p:cNvPicPr>
            <a:picLocks noChangeAspect="1"/>
          </p:cNvPicPr>
          <p:nvPr/>
        </p:nvPicPr>
        <p:blipFill>
          <a:blip r:embed="rId3"/>
          <a:stretch>
            <a:fillRect/>
          </a:stretch>
        </p:blipFill>
        <p:spPr>
          <a:xfrm>
            <a:off x="305145" y="1714500"/>
            <a:ext cx="3519316" cy="5088907"/>
          </a:xfrm>
          <a:prstGeom prst="rect">
            <a:avLst/>
          </a:prstGeom>
        </p:spPr>
      </p:pic>
      <p:pic>
        <p:nvPicPr>
          <p:cNvPr id="5" name="Obrázek 4"/>
          <p:cNvPicPr>
            <a:picLocks noChangeAspect="1"/>
          </p:cNvPicPr>
          <p:nvPr/>
        </p:nvPicPr>
        <p:blipFill>
          <a:blip r:embed="rId4"/>
          <a:stretch>
            <a:fillRect/>
          </a:stretch>
        </p:blipFill>
        <p:spPr>
          <a:xfrm>
            <a:off x="3824461" y="2352675"/>
            <a:ext cx="3083579" cy="4450732"/>
          </a:xfrm>
          <a:prstGeom prst="rect">
            <a:avLst/>
          </a:prstGeom>
        </p:spPr>
      </p:pic>
      <p:pic>
        <p:nvPicPr>
          <p:cNvPr id="6" name="Obrázek 5"/>
          <p:cNvPicPr>
            <a:picLocks noChangeAspect="1"/>
          </p:cNvPicPr>
          <p:nvPr/>
        </p:nvPicPr>
        <p:blipFill>
          <a:blip r:embed="rId5"/>
          <a:stretch>
            <a:fillRect/>
          </a:stretch>
        </p:blipFill>
        <p:spPr>
          <a:xfrm>
            <a:off x="7646397" y="2352675"/>
            <a:ext cx="4617040" cy="4450732"/>
          </a:xfrm>
          <a:prstGeom prst="rect">
            <a:avLst/>
          </a:prstGeom>
        </p:spPr>
      </p:pic>
      <p:sp>
        <p:nvSpPr>
          <p:cNvPr id="8" name="Obdélník 7"/>
          <p:cNvSpPr/>
          <p:nvPr/>
        </p:nvSpPr>
        <p:spPr>
          <a:xfrm>
            <a:off x="5224462" y="495300"/>
            <a:ext cx="7038975" cy="1323439"/>
          </a:xfrm>
          <a:prstGeom prst="rect">
            <a:avLst/>
          </a:prstGeom>
        </p:spPr>
        <p:txBody>
          <a:bodyPr wrap="square">
            <a:spAutoFit/>
          </a:bodyPr>
          <a:lstStyle/>
          <a:p>
            <a:r>
              <a:rPr lang="cs-CZ" sz="1000" b="0" i="0" dirty="0" err="1" smtClean="0">
                <a:solidFill>
                  <a:srgbClr val="2A2A2A"/>
                </a:solidFill>
                <a:effectLst/>
                <a:latin typeface="Merriweather"/>
              </a:rPr>
              <a:t>An</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upper</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bound</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for</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locking</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depth</a:t>
            </a:r>
            <a:r>
              <a:rPr lang="cs-CZ" sz="1000" b="0" i="0" dirty="0" smtClean="0">
                <a:solidFill>
                  <a:srgbClr val="2A2A2A"/>
                </a:solidFill>
                <a:effectLst/>
                <a:latin typeface="Merriweather"/>
              </a:rPr>
              <a:t> in </a:t>
            </a:r>
            <a:r>
              <a:rPr lang="cs-CZ" sz="1000" b="0" i="0" dirty="0" err="1" smtClean="0">
                <a:solidFill>
                  <a:srgbClr val="2A2A2A"/>
                </a:solidFill>
                <a:effectLst/>
                <a:latin typeface="Merriweather"/>
              </a:rPr>
              <a:t>Cascadia</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is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often</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suggested</a:t>
            </a:r>
            <a:r>
              <a:rPr lang="cs-CZ" sz="1000" b="0" i="0" dirty="0" smtClean="0">
                <a:solidFill>
                  <a:srgbClr val="2A2A2A"/>
                </a:solidFill>
                <a:effectLst/>
                <a:latin typeface="Merriweather"/>
              </a:rPr>
              <a:t> by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presence </a:t>
            </a:r>
            <a:r>
              <a:rPr lang="cs-CZ" sz="1000" b="0" i="0" dirty="0" err="1" smtClean="0">
                <a:solidFill>
                  <a:srgbClr val="2A2A2A"/>
                </a:solidFill>
                <a:effectLst/>
                <a:latin typeface="Merriweather"/>
              </a:rPr>
              <a:t>of</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SSEs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accompanied</a:t>
            </a:r>
            <a:r>
              <a:rPr lang="cs-CZ" sz="1000" b="0" i="0" dirty="0" smtClean="0">
                <a:solidFill>
                  <a:srgbClr val="2A2A2A"/>
                </a:solidFill>
                <a:effectLst/>
                <a:latin typeface="Merriweather"/>
              </a:rPr>
              <a:t> by </a:t>
            </a:r>
            <a:r>
              <a:rPr lang="cs-CZ" sz="1000" b="0" i="0" dirty="0" err="1" smtClean="0">
                <a:solidFill>
                  <a:srgbClr val="2A2A2A"/>
                </a:solidFill>
                <a:effectLst/>
                <a:latin typeface="Merriweather"/>
              </a:rPr>
              <a:t>tremors</a:t>
            </a:r>
            <a:r>
              <a:rPr lang="cs-CZ" sz="1000" b="0" i="0" dirty="0" smtClean="0">
                <a:solidFill>
                  <a:srgbClr val="2A2A2A"/>
                </a:solidFill>
                <a:effectLst/>
                <a:latin typeface="Merriweather"/>
              </a:rPr>
              <a:t> and </a:t>
            </a:r>
            <a:r>
              <a:rPr lang="cs-CZ" sz="1000" b="0" i="0" dirty="0" err="1" smtClean="0">
                <a:solidFill>
                  <a:srgbClr val="2A2A2A"/>
                </a:solidFill>
                <a:effectLst/>
                <a:latin typeface="Merriweather"/>
              </a:rPr>
              <a:t>low-frequency</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earthquakes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known</a:t>
            </a:r>
            <a:r>
              <a:rPr lang="cs-CZ" sz="1000" b="0" i="0" dirty="0" smtClean="0">
                <a:solidFill>
                  <a:srgbClr val="2A2A2A"/>
                </a:solidFill>
                <a:effectLst/>
                <a:latin typeface="Merriweather"/>
              </a:rPr>
              <a:t> as </a:t>
            </a:r>
            <a:r>
              <a:rPr lang="cs-CZ" sz="1000" b="0" i="0" dirty="0" err="1" smtClean="0">
                <a:solidFill>
                  <a:srgbClr val="2A2A2A"/>
                </a:solidFill>
                <a:effectLst/>
                <a:latin typeface="Merriweather"/>
              </a:rPr>
              <a:t>episodic</a:t>
            </a:r>
            <a:r>
              <a:rPr lang="cs-CZ" sz="1000" b="0" i="0" dirty="0" smtClean="0">
                <a:solidFill>
                  <a:srgbClr val="2A2A2A"/>
                </a:solidFill>
                <a:effectLst/>
                <a:latin typeface="Merriweather"/>
              </a:rPr>
              <a:t> tremor and slip (ETS), </a:t>
            </a:r>
            <a:r>
              <a:rPr lang="cs-CZ" sz="1000" b="0" i="0" dirty="0" err="1" smtClean="0">
                <a:solidFill>
                  <a:srgbClr val="2A2A2A"/>
                </a:solidFill>
                <a:effectLst/>
                <a:latin typeface="Merriweather"/>
              </a:rPr>
              <a:t>at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depths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between</a:t>
            </a:r>
            <a:r>
              <a:rPr lang="cs-CZ" sz="1000" b="0" i="0" dirty="0" smtClean="0">
                <a:solidFill>
                  <a:srgbClr val="2A2A2A"/>
                </a:solidFill>
                <a:effectLst/>
                <a:latin typeface="Merriweather"/>
              </a:rPr>
              <a:t> ∼30 and 40 km (</a:t>
            </a:r>
            <a:r>
              <a:rPr lang="cs-CZ" sz="1000" b="0" i="0" dirty="0" err="1" smtClean="0">
                <a:solidFill>
                  <a:srgbClr val="2A2A2A"/>
                </a:solidFill>
                <a:effectLst/>
                <a:latin typeface="Merriweather"/>
              </a:rPr>
              <a:t>Wech</a:t>
            </a:r>
            <a:r>
              <a:rPr lang="cs-CZ" sz="1000" b="0" i="0" dirty="0" smtClean="0">
                <a:solidFill>
                  <a:srgbClr val="2A2A2A"/>
                </a:solidFill>
                <a:effectLst/>
                <a:latin typeface="Merriweather"/>
              </a:rPr>
              <a:t> et al. 2009; </a:t>
            </a:r>
            <a:r>
              <a:rPr lang="cs-CZ" sz="1000" b="0" i="0" dirty="0" err="1" smtClean="0">
                <a:solidFill>
                  <a:srgbClr val="2A2A2A"/>
                </a:solidFill>
                <a:effectLst/>
                <a:latin typeface="Merriweather"/>
              </a:rPr>
              <a:t>Holtkamp</a:t>
            </a:r>
            <a:r>
              <a:rPr lang="cs-CZ" sz="1000" b="0" i="0" dirty="0" smtClean="0">
                <a:solidFill>
                  <a:srgbClr val="2A2A2A"/>
                </a:solidFill>
                <a:effectLst/>
                <a:latin typeface="Merriweather"/>
              </a:rPr>
              <a:t> &amp; </a:t>
            </a:r>
            <a:r>
              <a:rPr lang="cs-CZ" sz="1000" b="0" i="0" dirty="0" err="1" smtClean="0">
                <a:solidFill>
                  <a:srgbClr val="2A2A2A"/>
                </a:solidFill>
                <a:effectLst/>
                <a:latin typeface="Merriweather"/>
              </a:rPr>
              <a:t>Brudzinski</a:t>
            </a:r>
            <a:r>
              <a:rPr lang="cs-CZ" sz="1000" b="0" i="0" dirty="0" smtClean="0">
                <a:solidFill>
                  <a:srgbClr val="2A2A2A"/>
                </a:solidFill>
                <a:effectLst/>
                <a:latin typeface="Merriweather"/>
              </a:rPr>
              <a:t> 2010; </a:t>
            </a:r>
            <a:r>
              <a:rPr lang="cs-CZ" sz="1000" b="0" i="0" dirty="0" err="1" smtClean="0">
                <a:solidFill>
                  <a:srgbClr val="2A2A2A"/>
                </a:solidFill>
                <a:effectLst/>
                <a:latin typeface="Merriweather"/>
              </a:rPr>
              <a:t>Bartlow</a:t>
            </a:r>
            <a:r>
              <a:rPr lang="cs-CZ" sz="1000" b="0" i="0" dirty="0" smtClean="0">
                <a:solidFill>
                  <a:srgbClr val="2A2A2A"/>
                </a:solidFill>
                <a:effectLst/>
                <a:latin typeface="Merriweather"/>
              </a:rPr>
              <a:t> et al. 2011; </a:t>
            </a:r>
            <a:r>
              <a:rPr lang="cs-CZ" sz="1000" b="0" i="0" dirty="0" err="1" smtClean="0">
                <a:solidFill>
                  <a:srgbClr val="2A2A2A"/>
                </a:solidFill>
                <a:effectLst/>
                <a:latin typeface="Merriweather"/>
              </a:rPr>
              <a:t>Wech</a:t>
            </a:r>
            <a:r>
              <a:rPr lang="cs-CZ" sz="1000" b="0" i="0" dirty="0" smtClean="0">
                <a:solidFill>
                  <a:srgbClr val="2A2A2A"/>
                </a:solidFill>
                <a:effectLst/>
                <a:latin typeface="Merriweather"/>
              </a:rPr>
              <a:t> &amp; </a:t>
            </a:r>
            <a:r>
              <a:rPr lang="cs-CZ" sz="1000" b="0" i="0" dirty="0" err="1" smtClean="0">
                <a:solidFill>
                  <a:srgbClr val="2A2A2A"/>
                </a:solidFill>
                <a:effectLst/>
                <a:latin typeface="Merriweather"/>
              </a:rPr>
              <a:t>Bartlow</a:t>
            </a:r>
            <a:r>
              <a:rPr lang="cs-CZ" sz="1000" b="0" i="0" dirty="0" smtClean="0">
                <a:solidFill>
                  <a:srgbClr val="2A2A2A"/>
                </a:solidFill>
                <a:effectLst/>
                <a:latin typeface="Merriweather"/>
              </a:rPr>
              <a:t> 2014). In </a:t>
            </a:r>
            <a:r>
              <a:rPr lang="cs-CZ" sz="1000" b="0" i="0" dirty="0" err="1" smtClean="0">
                <a:solidFill>
                  <a:srgbClr val="2A2A2A"/>
                </a:solidFill>
                <a:effectLst/>
                <a:latin typeface="Merriweather"/>
              </a:rPr>
              <a:t>fact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observations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from</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Nankai</a:t>
            </a:r>
            <a:r>
              <a:rPr lang="cs-CZ" sz="1000" b="0" i="0" dirty="0" smtClean="0">
                <a:solidFill>
                  <a:srgbClr val="2A2A2A"/>
                </a:solidFill>
                <a:effectLst/>
                <a:latin typeface="Merriweather"/>
              </a:rPr>
              <a:t> region in Japan (</a:t>
            </a:r>
            <a:r>
              <a:rPr lang="cs-CZ" sz="1000" b="0" i="0" dirty="0" err="1" smtClean="0">
                <a:solidFill>
                  <a:srgbClr val="2A2A2A"/>
                </a:solidFill>
                <a:effectLst/>
                <a:latin typeface="Merriweather"/>
              </a:rPr>
              <a:t>Obara</a:t>
            </a:r>
            <a:r>
              <a:rPr lang="cs-CZ" sz="1000" b="0" i="0" dirty="0" smtClean="0">
                <a:solidFill>
                  <a:srgbClr val="2A2A2A"/>
                </a:solidFill>
                <a:effectLst/>
                <a:latin typeface="Merriweather"/>
              </a:rPr>
              <a:t> 2011) </a:t>
            </a:r>
            <a:r>
              <a:rPr lang="cs-CZ" sz="1000" b="0" i="0" dirty="0" err="1" smtClean="0">
                <a:solidFill>
                  <a:srgbClr val="2A2A2A"/>
                </a:solidFill>
                <a:effectLst/>
                <a:latin typeface="Merriweather"/>
              </a:rPr>
              <a:t>have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noted</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that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ETS </a:t>
            </a:r>
            <a:r>
              <a:rPr lang="cs-CZ" sz="1000" b="0" i="0" dirty="0" err="1" smtClean="0">
                <a:solidFill>
                  <a:srgbClr val="2A2A2A"/>
                </a:solidFill>
                <a:effectLst/>
                <a:latin typeface="Merriweather"/>
              </a:rPr>
              <a:t>zone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seems</a:t>
            </a:r>
            <a:r>
              <a:rPr lang="cs-CZ" sz="1000" b="0" i="0" dirty="0" smtClean="0">
                <a:solidFill>
                  <a:srgbClr val="2A2A2A"/>
                </a:solidFill>
                <a:effectLst/>
                <a:latin typeface="Merriweather"/>
              </a:rPr>
              <a:t> to </a:t>
            </a:r>
            <a:r>
              <a:rPr lang="cs-CZ" sz="1000" b="0" i="0" dirty="0" err="1" smtClean="0">
                <a:solidFill>
                  <a:srgbClr val="2A2A2A"/>
                </a:solidFill>
                <a:effectLst/>
                <a:latin typeface="Merriweather"/>
              </a:rPr>
              <a:t>delimit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downdip</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extent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of</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previous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megathrust</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earthquakes</a:t>
            </a:r>
            <a:r>
              <a:rPr lang="cs-CZ" sz="1000" b="0" i="0" dirty="0" smtClean="0">
                <a:solidFill>
                  <a:srgbClr val="2A2A2A"/>
                </a:solidFill>
                <a:effectLst/>
                <a:latin typeface="Merriweather"/>
              </a:rPr>
              <a:t>. In </a:t>
            </a:r>
            <a:r>
              <a:rPr lang="cs-CZ" sz="1000" b="0" i="0" dirty="0" err="1" smtClean="0">
                <a:solidFill>
                  <a:srgbClr val="2A2A2A"/>
                </a:solidFill>
                <a:effectLst/>
                <a:latin typeface="Merriweather"/>
              </a:rPr>
              <a:t>Cascadia</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kinematic</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inversions</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of</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geodetic</a:t>
            </a:r>
            <a:r>
              <a:rPr lang="cs-CZ" sz="1000" b="0" i="0" dirty="0" smtClean="0">
                <a:solidFill>
                  <a:srgbClr val="2A2A2A"/>
                </a:solidFill>
                <a:effectLst/>
                <a:latin typeface="Merriweather"/>
              </a:rPr>
              <a:t> data </a:t>
            </a:r>
            <a:r>
              <a:rPr lang="cs-CZ" sz="1000" b="0" i="0" dirty="0" err="1" smtClean="0">
                <a:solidFill>
                  <a:srgbClr val="2A2A2A"/>
                </a:solidFill>
                <a:effectLst/>
                <a:latin typeface="Merriweather"/>
              </a:rPr>
              <a:t>have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estimated</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locking</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depth</a:t>
            </a:r>
            <a:r>
              <a:rPr lang="cs-CZ" sz="1000" b="0" i="0" dirty="0" smtClean="0">
                <a:solidFill>
                  <a:srgbClr val="2A2A2A"/>
                </a:solidFill>
                <a:effectLst/>
                <a:latin typeface="Merriweather"/>
              </a:rPr>
              <a:t> to </a:t>
            </a:r>
            <a:r>
              <a:rPr lang="cs-CZ" sz="1000" b="0" i="0" dirty="0" err="1" smtClean="0">
                <a:solidFill>
                  <a:srgbClr val="2A2A2A"/>
                </a:solidFill>
                <a:effectLst/>
                <a:latin typeface="Merriweather"/>
              </a:rPr>
              <a:t>be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between</a:t>
            </a:r>
            <a:r>
              <a:rPr lang="cs-CZ" sz="1000" b="0" i="0" dirty="0" smtClean="0">
                <a:solidFill>
                  <a:srgbClr val="2A2A2A"/>
                </a:solidFill>
                <a:effectLst/>
                <a:latin typeface="Merriweather"/>
              </a:rPr>
              <a:t> 12 and 20 km (</a:t>
            </a:r>
            <a:r>
              <a:rPr lang="cs-CZ" sz="1000" b="0" i="0" dirty="0" err="1" smtClean="0">
                <a:solidFill>
                  <a:srgbClr val="2A2A2A"/>
                </a:solidFill>
                <a:effectLst/>
                <a:latin typeface="Merriweather"/>
              </a:rPr>
              <a:t>Hyndman</a:t>
            </a:r>
            <a:r>
              <a:rPr lang="cs-CZ" sz="1000" b="0" i="0" dirty="0" smtClean="0">
                <a:solidFill>
                  <a:srgbClr val="2A2A2A"/>
                </a:solidFill>
                <a:effectLst/>
                <a:latin typeface="Merriweather"/>
              </a:rPr>
              <a:t> &amp; </a:t>
            </a:r>
            <a:r>
              <a:rPr lang="cs-CZ" sz="1000" b="0" i="0" dirty="0" err="1" smtClean="0">
                <a:solidFill>
                  <a:srgbClr val="2A2A2A"/>
                </a:solidFill>
                <a:effectLst/>
                <a:latin typeface="Merriweather"/>
              </a:rPr>
              <a:t>Wang</a:t>
            </a:r>
            <a:r>
              <a:rPr lang="cs-CZ" sz="1000" b="0" i="0" dirty="0" smtClean="0">
                <a:solidFill>
                  <a:srgbClr val="2A2A2A"/>
                </a:solidFill>
                <a:effectLst/>
                <a:latin typeface="Merriweather"/>
              </a:rPr>
              <a:t> 1995; </a:t>
            </a:r>
            <a:r>
              <a:rPr lang="cs-CZ" sz="1000" b="0" i="0" dirty="0" err="1" smtClean="0">
                <a:solidFill>
                  <a:srgbClr val="2A2A2A"/>
                </a:solidFill>
                <a:effectLst/>
                <a:latin typeface="Merriweather"/>
              </a:rPr>
              <a:t>Flück</a:t>
            </a:r>
            <a:r>
              <a:rPr lang="cs-CZ" sz="1000" b="0" i="0" dirty="0" smtClean="0">
                <a:solidFill>
                  <a:srgbClr val="2A2A2A"/>
                </a:solidFill>
                <a:effectLst/>
                <a:latin typeface="Merriweather"/>
              </a:rPr>
              <a:t> et al. 1997; </a:t>
            </a:r>
            <a:r>
              <a:rPr lang="cs-CZ" sz="1000" b="0" i="0" dirty="0" err="1" smtClean="0">
                <a:solidFill>
                  <a:srgbClr val="2A2A2A"/>
                </a:solidFill>
                <a:effectLst/>
                <a:latin typeface="Merriweather"/>
              </a:rPr>
              <a:t>McCaffrey</a:t>
            </a:r>
            <a:r>
              <a:rPr lang="cs-CZ" sz="1000" b="0" i="0" dirty="0" smtClean="0">
                <a:solidFill>
                  <a:srgbClr val="2A2A2A"/>
                </a:solidFill>
                <a:effectLst/>
                <a:latin typeface="Merriweather"/>
              </a:rPr>
              <a:t> et al. 2007; </a:t>
            </a:r>
            <a:r>
              <a:rPr lang="cs-CZ" sz="1000" b="0" i="0" dirty="0" err="1" smtClean="0">
                <a:solidFill>
                  <a:srgbClr val="2A2A2A"/>
                </a:solidFill>
                <a:effectLst/>
                <a:latin typeface="Merriweather"/>
              </a:rPr>
              <a:t>Burgette</a:t>
            </a:r>
            <a:r>
              <a:rPr lang="cs-CZ" sz="1000" b="0" i="0" dirty="0" smtClean="0">
                <a:solidFill>
                  <a:srgbClr val="2A2A2A"/>
                </a:solidFill>
                <a:effectLst/>
                <a:latin typeface="Merriweather"/>
              </a:rPr>
              <a:t> et al. 2009), </a:t>
            </a:r>
            <a:r>
              <a:rPr lang="cs-CZ" sz="1000" b="0" i="0" dirty="0" err="1" smtClean="0">
                <a:solidFill>
                  <a:srgbClr val="2A2A2A"/>
                </a:solidFill>
                <a:effectLst/>
                <a:latin typeface="Merriweather"/>
              </a:rPr>
              <a:t>leading</a:t>
            </a:r>
            <a:r>
              <a:rPr lang="cs-CZ" sz="1000" b="0" i="0" dirty="0" smtClean="0">
                <a:solidFill>
                  <a:srgbClr val="2A2A2A"/>
                </a:solidFill>
                <a:effectLst/>
                <a:latin typeface="Merriweather"/>
              </a:rPr>
              <a:t> to </a:t>
            </a:r>
            <a:r>
              <a:rPr lang="cs-CZ" sz="1000" b="0" i="0" dirty="0" err="1" smtClean="0">
                <a:solidFill>
                  <a:srgbClr val="2A2A2A"/>
                </a:solidFill>
                <a:effectLst/>
                <a:latin typeface="Merriweather"/>
              </a:rPr>
              <a:t>an</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enigmatic</a:t>
            </a:r>
            <a:r>
              <a:rPr lang="cs-CZ" sz="1000" b="0" i="0" dirty="0" smtClean="0">
                <a:solidFill>
                  <a:srgbClr val="2A2A2A"/>
                </a:solidFill>
                <a:effectLst/>
                <a:latin typeface="Merriweather"/>
              </a:rPr>
              <a:t> ‘gap’ </a:t>
            </a:r>
            <a:r>
              <a:rPr lang="cs-CZ" sz="1000" b="0" i="0" dirty="0" err="1" smtClean="0">
                <a:solidFill>
                  <a:srgbClr val="2A2A2A"/>
                </a:solidFill>
                <a:effectLst/>
                <a:latin typeface="Merriweather"/>
              </a:rPr>
              <a:t>between</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bottom</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of</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locked</a:t>
            </a:r>
            <a:r>
              <a:rPr lang="cs-CZ" sz="1000" b="0" i="0" dirty="0" smtClean="0">
                <a:solidFill>
                  <a:srgbClr val="2A2A2A"/>
                </a:solidFill>
                <a:effectLst/>
                <a:latin typeface="Merriweather"/>
              </a:rPr>
              <a:t> region and top </a:t>
            </a:r>
            <a:r>
              <a:rPr lang="cs-CZ" sz="1000" b="0" i="0" dirty="0" err="1" smtClean="0">
                <a:solidFill>
                  <a:srgbClr val="2A2A2A"/>
                </a:solidFill>
                <a:effectLst/>
                <a:latin typeface="Merriweather"/>
              </a:rPr>
              <a:t>of</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the</a:t>
            </a:r>
            <a:r>
              <a:rPr lang="cs-CZ" sz="1000" b="0" i="0" dirty="0" smtClean="0">
                <a:solidFill>
                  <a:srgbClr val="2A2A2A"/>
                </a:solidFill>
                <a:effectLst/>
                <a:latin typeface="Merriweather"/>
              </a:rPr>
              <a:t> ETS </a:t>
            </a:r>
            <a:r>
              <a:rPr lang="cs-CZ" sz="1000" b="0" i="0" dirty="0" err="1" smtClean="0">
                <a:solidFill>
                  <a:srgbClr val="2A2A2A"/>
                </a:solidFill>
                <a:effectLst/>
                <a:latin typeface="Merriweather"/>
              </a:rPr>
              <a:t>zone</a:t>
            </a:r>
            <a:r>
              <a:rPr lang="cs-CZ" sz="1000" b="0" i="0" dirty="0" smtClean="0">
                <a:solidFill>
                  <a:srgbClr val="2A2A2A"/>
                </a:solidFill>
                <a:effectLst/>
                <a:latin typeface="Merriweather"/>
              </a:rPr>
              <a:t> (</a:t>
            </a:r>
            <a:r>
              <a:rPr lang="cs-CZ" sz="1000" b="0" i="0" dirty="0" err="1" smtClean="0">
                <a:solidFill>
                  <a:srgbClr val="2A2A2A"/>
                </a:solidFill>
                <a:effectLst/>
                <a:latin typeface="Merriweather"/>
              </a:rPr>
              <a:t>Dragert</a:t>
            </a:r>
            <a:r>
              <a:rPr lang="cs-CZ" sz="1000" b="0" i="0" dirty="0" smtClean="0">
                <a:solidFill>
                  <a:srgbClr val="2A2A2A"/>
                </a:solidFill>
                <a:effectLst/>
                <a:latin typeface="Merriweather"/>
              </a:rPr>
              <a:t> et al. 2004; </a:t>
            </a:r>
            <a:r>
              <a:rPr lang="cs-CZ" sz="1000" b="0" i="0" dirty="0" err="1" smtClean="0">
                <a:solidFill>
                  <a:srgbClr val="2A2A2A"/>
                </a:solidFill>
                <a:effectLst/>
                <a:latin typeface="Merriweather"/>
              </a:rPr>
              <a:t>McCaffrey</a:t>
            </a:r>
            <a:r>
              <a:rPr lang="cs-CZ" sz="1000" b="0" i="0" dirty="0" smtClean="0">
                <a:solidFill>
                  <a:srgbClr val="2A2A2A"/>
                </a:solidFill>
                <a:effectLst/>
                <a:latin typeface="Merriweather"/>
              </a:rPr>
              <a:t> et al. 2007; </a:t>
            </a:r>
            <a:r>
              <a:rPr lang="cs-CZ" sz="1000" b="0" i="0" dirty="0" err="1" smtClean="0">
                <a:solidFill>
                  <a:srgbClr val="2A2A2A"/>
                </a:solidFill>
                <a:effectLst/>
                <a:latin typeface="Merriweather"/>
              </a:rPr>
              <a:t>Wech</a:t>
            </a:r>
            <a:r>
              <a:rPr lang="cs-CZ" sz="1000" b="0" i="0" dirty="0" smtClean="0">
                <a:solidFill>
                  <a:srgbClr val="2A2A2A"/>
                </a:solidFill>
                <a:effectLst/>
                <a:latin typeface="Merriweather"/>
              </a:rPr>
              <a:t> &amp; </a:t>
            </a:r>
            <a:r>
              <a:rPr lang="cs-CZ" sz="1000" b="0" i="0" dirty="0" err="1" smtClean="0">
                <a:solidFill>
                  <a:srgbClr val="2A2A2A"/>
                </a:solidFill>
                <a:effectLst/>
                <a:latin typeface="Merriweather"/>
              </a:rPr>
              <a:t>Creager</a:t>
            </a:r>
            <a:r>
              <a:rPr lang="cs-CZ" sz="1000" b="0" i="0" dirty="0" smtClean="0">
                <a:solidFill>
                  <a:srgbClr val="2A2A2A"/>
                </a:solidFill>
                <a:effectLst/>
                <a:latin typeface="Merriweather"/>
              </a:rPr>
              <a:t> 2011; </a:t>
            </a:r>
            <a:r>
              <a:rPr lang="cs-CZ" sz="1000" b="0" i="0" dirty="0" err="1" smtClean="0">
                <a:solidFill>
                  <a:srgbClr val="2A2A2A"/>
                </a:solidFill>
                <a:effectLst/>
                <a:latin typeface="Merriweather"/>
              </a:rPr>
              <a:t>Hyndman</a:t>
            </a:r>
            <a:r>
              <a:rPr lang="cs-CZ" sz="1000" b="0" i="0" dirty="0" smtClean="0">
                <a:solidFill>
                  <a:srgbClr val="2A2A2A"/>
                </a:solidFill>
                <a:effectLst/>
                <a:latin typeface="Merriweather"/>
              </a:rPr>
              <a:t> 2013; </a:t>
            </a:r>
            <a:r>
              <a:rPr lang="cs-CZ" sz="1000" b="0" i="0" dirty="0" err="1" smtClean="0">
                <a:solidFill>
                  <a:srgbClr val="2A2A2A"/>
                </a:solidFill>
                <a:effectLst/>
                <a:latin typeface="Merriweather"/>
              </a:rPr>
              <a:t>McCaffrey</a:t>
            </a:r>
            <a:r>
              <a:rPr lang="cs-CZ" sz="1000" b="0" i="0" dirty="0" smtClean="0">
                <a:solidFill>
                  <a:srgbClr val="2A2A2A"/>
                </a:solidFill>
                <a:effectLst/>
                <a:latin typeface="Merriweather"/>
              </a:rPr>
              <a:t> et al. 2013).</a:t>
            </a:r>
            <a:endParaRPr lang="cs-CZ" sz="1000" dirty="0"/>
          </a:p>
        </p:txBody>
      </p:sp>
    </p:spTree>
    <p:extLst>
      <p:ext uri="{BB962C8B-B14F-4D97-AF65-F5344CB8AC3E}">
        <p14:creationId xmlns:p14="http://schemas.microsoft.com/office/powerpoint/2010/main" val="33752635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Olaf </a:t>
            </a:r>
            <a:r>
              <a:rPr lang="cs-CZ" dirty="0" err="1" smtClean="0"/>
              <a:t>Zielke</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0531" y="2171700"/>
            <a:ext cx="5363633" cy="4022725"/>
          </a:xfrm>
        </p:spPr>
      </p:pic>
      <p:sp>
        <p:nvSpPr>
          <p:cNvPr id="5" name="Obdélník 4"/>
          <p:cNvSpPr/>
          <p:nvPr/>
        </p:nvSpPr>
        <p:spPr>
          <a:xfrm>
            <a:off x="3476625" y="1438501"/>
            <a:ext cx="6096000" cy="646331"/>
          </a:xfrm>
          <a:prstGeom prst="rect">
            <a:avLst/>
          </a:prstGeom>
        </p:spPr>
        <p:txBody>
          <a:bodyPr>
            <a:spAutoFit/>
          </a:bodyPr>
          <a:lstStyle/>
          <a:p>
            <a:r>
              <a:rPr lang="en-US" i="1" dirty="0" smtClean="0">
                <a:effectLst/>
                <a:latin typeface="Times New Roman" panose="02020603050405020304" pitchFamily="18" charset="0"/>
                <a:ea typeface="Droid Sans Fallback"/>
                <a:cs typeface="Arial" panose="020B0604020202020204" pitchFamily="34" charset="0"/>
              </a:rPr>
              <a:t>Fault roughness and strength heterogeneity control earthquake size and average stress drop</a:t>
            </a:r>
            <a:endParaRPr lang="cs-CZ" dirty="0"/>
          </a:p>
        </p:txBody>
      </p:sp>
    </p:spTree>
    <p:extLst>
      <p:ext uri="{BB962C8B-B14F-4D97-AF65-F5344CB8AC3E}">
        <p14:creationId xmlns:p14="http://schemas.microsoft.com/office/powerpoint/2010/main" val="1947984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Shamita</a:t>
            </a:r>
            <a:r>
              <a:rPr lang="cs-CZ" dirty="0" smtClean="0"/>
              <a:t> </a:t>
            </a:r>
            <a:r>
              <a:rPr lang="cs-CZ" dirty="0" err="1" smtClean="0"/>
              <a:t>Das</a:t>
            </a:r>
            <a:r>
              <a:rPr lang="cs-CZ" dirty="0" smtClean="0"/>
              <a:t>	</a:t>
            </a:r>
            <a:endParaRPr lang="cs-CZ" dirty="0"/>
          </a:p>
        </p:txBody>
      </p:sp>
      <p:pic>
        <p:nvPicPr>
          <p:cNvPr id="5" name="Zástupný symbol pro obsah 4"/>
          <p:cNvPicPr>
            <a:picLocks noGrp="1" noChangeAspect="1"/>
          </p:cNvPicPr>
          <p:nvPr>
            <p:ph idx="1"/>
          </p:nvPr>
        </p:nvPicPr>
        <p:blipFill>
          <a:blip r:embed="rId2"/>
          <a:stretch>
            <a:fillRect/>
          </a:stretch>
        </p:blipFill>
        <p:spPr>
          <a:xfrm>
            <a:off x="1024128" y="2419350"/>
            <a:ext cx="3866502" cy="4022725"/>
          </a:xfrm>
          <a:prstGeom prst="rect">
            <a:avLst/>
          </a:prstGeom>
        </p:spPr>
      </p:pic>
      <p:sp>
        <p:nvSpPr>
          <p:cNvPr id="4" name="Obdélník 3"/>
          <p:cNvSpPr/>
          <p:nvPr/>
        </p:nvSpPr>
        <p:spPr>
          <a:xfrm>
            <a:off x="1024128" y="1631418"/>
            <a:ext cx="5970417" cy="369332"/>
          </a:xfrm>
          <a:prstGeom prst="rect">
            <a:avLst/>
          </a:prstGeom>
        </p:spPr>
        <p:txBody>
          <a:bodyPr wrap="none">
            <a:spAutoFit/>
          </a:bodyPr>
          <a:lstStyle/>
          <a:p>
            <a:r>
              <a:rPr lang="en-US" i="1" dirty="0" smtClean="0"/>
              <a:t>The inverse problem of the dynamic earthquake rupturing process</a:t>
            </a:r>
            <a:endParaRPr lang="cs-CZ" dirty="0"/>
          </a:p>
        </p:txBody>
      </p:sp>
      <p:pic>
        <p:nvPicPr>
          <p:cNvPr id="6" name="Obrázek 5"/>
          <p:cNvPicPr>
            <a:picLocks noChangeAspect="1"/>
          </p:cNvPicPr>
          <p:nvPr/>
        </p:nvPicPr>
        <p:blipFill>
          <a:blip r:embed="rId3"/>
          <a:stretch>
            <a:fillRect/>
          </a:stretch>
        </p:blipFill>
        <p:spPr>
          <a:xfrm>
            <a:off x="4890629" y="2419349"/>
            <a:ext cx="2970757" cy="4022725"/>
          </a:xfrm>
          <a:prstGeom prst="rect">
            <a:avLst/>
          </a:prstGeom>
        </p:spPr>
      </p:pic>
      <p:pic>
        <p:nvPicPr>
          <p:cNvPr id="7" name="Obrázek 6"/>
          <p:cNvPicPr>
            <a:picLocks noChangeAspect="1"/>
          </p:cNvPicPr>
          <p:nvPr/>
        </p:nvPicPr>
        <p:blipFill>
          <a:blip r:embed="rId4"/>
          <a:stretch>
            <a:fillRect/>
          </a:stretch>
        </p:blipFill>
        <p:spPr>
          <a:xfrm>
            <a:off x="7861387" y="5192193"/>
            <a:ext cx="968288" cy="1274064"/>
          </a:xfrm>
          <a:prstGeom prst="rect">
            <a:avLst/>
          </a:prstGeom>
        </p:spPr>
      </p:pic>
      <p:pic>
        <p:nvPicPr>
          <p:cNvPr id="8" name="Obrázek 7"/>
          <p:cNvPicPr>
            <a:picLocks noChangeAspect="1"/>
          </p:cNvPicPr>
          <p:nvPr/>
        </p:nvPicPr>
        <p:blipFill>
          <a:blip r:embed="rId5"/>
          <a:stretch>
            <a:fillRect/>
          </a:stretch>
        </p:blipFill>
        <p:spPr>
          <a:xfrm>
            <a:off x="7752002" y="65536"/>
            <a:ext cx="4420416" cy="3849239"/>
          </a:xfrm>
          <a:prstGeom prst="rect">
            <a:avLst/>
          </a:prstGeom>
        </p:spPr>
      </p:pic>
      <p:sp>
        <p:nvSpPr>
          <p:cNvPr id="9" name="TextovéPole 8"/>
          <p:cNvSpPr txBox="1"/>
          <p:nvPr/>
        </p:nvSpPr>
        <p:spPr>
          <a:xfrm>
            <a:off x="9267825" y="4314825"/>
            <a:ext cx="2152650" cy="1477328"/>
          </a:xfrm>
          <a:prstGeom prst="rect">
            <a:avLst/>
          </a:prstGeom>
          <a:noFill/>
        </p:spPr>
        <p:txBody>
          <a:bodyPr wrap="square" rtlCol="0">
            <a:spAutoFit/>
          </a:bodyPr>
          <a:lstStyle/>
          <a:p>
            <a:r>
              <a:rPr lang="cs-CZ" dirty="0" smtClean="0"/>
              <a:t>Ernst Mach – nejen nadzvukové vlny (</a:t>
            </a:r>
            <a:r>
              <a:rPr lang="cs-CZ" dirty="0" err="1"/>
              <a:t>The</a:t>
            </a:r>
            <a:r>
              <a:rPr lang="cs-CZ" dirty="0"/>
              <a:t> </a:t>
            </a:r>
            <a:r>
              <a:rPr lang="cs-CZ" dirty="0" err="1"/>
              <a:t>Development</a:t>
            </a:r>
            <a:r>
              <a:rPr lang="cs-CZ" dirty="0"/>
              <a:t> </a:t>
            </a:r>
            <a:r>
              <a:rPr lang="cs-CZ" dirty="0" err="1"/>
              <a:t>of</a:t>
            </a:r>
            <a:r>
              <a:rPr lang="cs-CZ" dirty="0"/>
              <a:t> </a:t>
            </a:r>
            <a:r>
              <a:rPr lang="cs-CZ" dirty="0" err="1"/>
              <a:t>Mechanics</a:t>
            </a:r>
            <a:r>
              <a:rPr lang="cs-CZ" dirty="0" smtClean="0"/>
              <a:t>, 1883), Praha</a:t>
            </a:r>
            <a:endParaRPr lang="cs-CZ" dirty="0"/>
          </a:p>
        </p:txBody>
      </p:sp>
    </p:spTree>
    <p:extLst>
      <p:ext uri="{BB962C8B-B14F-4D97-AF65-F5344CB8AC3E}">
        <p14:creationId xmlns:p14="http://schemas.microsoft.com/office/powerpoint/2010/main" val="12085804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Satoshi</a:t>
            </a:r>
            <a:r>
              <a:rPr lang="cs-CZ" dirty="0"/>
              <a:t> Ide	</a:t>
            </a:r>
          </a:p>
        </p:txBody>
      </p:sp>
      <p:pic>
        <p:nvPicPr>
          <p:cNvPr id="8" name="Zástupný symbol pro obsah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39317" y="0"/>
            <a:ext cx="4508500" cy="3381375"/>
          </a:xfrm>
        </p:spPr>
      </p:pic>
      <p:pic>
        <p:nvPicPr>
          <p:cNvPr id="10" name="Obráze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3" y="2533650"/>
            <a:ext cx="5638800" cy="4229100"/>
          </a:xfrm>
          <a:prstGeom prst="rect">
            <a:avLst/>
          </a:prstGeom>
        </p:spPr>
      </p:pic>
      <p:pic>
        <p:nvPicPr>
          <p:cNvPr id="14" name="Obráze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9317" y="3381375"/>
            <a:ext cx="4508500" cy="3381375"/>
          </a:xfrm>
          <a:prstGeom prst="rect">
            <a:avLst/>
          </a:prstGeom>
        </p:spPr>
      </p:pic>
      <p:pic>
        <p:nvPicPr>
          <p:cNvPr id="17" name="Obráze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29700" y="4486275"/>
            <a:ext cx="3162300" cy="2371725"/>
          </a:xfrm>
          <a:prstGeom prst="rect">
            <a:avLst/>
          </a:prstGeom>
        </p:spPr>
      </p:pic>
      <p:sp>
        <p:nvSpPr>
          <p:cNvPr id="18" name="Obdélník 17"/>
          <p:cNvSpPr/>
          <p:nvPr/>
        </p:nvSpPr>
        <p:spPr>
          <a:xfrm>
            <a:off x="699662" y="1711809"/>
            <a:ext cx="4487126"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Diversity and universality of slow earthquakes</a:t>
            </a:r>
            <a:endParaRPr lang="cs-CZ" dirty="0"/>
          </a:p>
        </p:txBody>
      </p:sp>
    </p:spTree>
    <p:extLst>
      <p:ext uri="{BB962C8B-B14F-4D97-AF65-F5344CB8AC3E}">
        <p14:creationId xmlns:p14="http://schemas.microsoft.com/office/powerpoint/2010/main" val="27971484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Zástupný symbol pro obsah 1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7605" y="0"/>
            <a:ext cx="5363633" cy="4022725"/>
          </a:xfrm>
        </p:spPr>
      </p:pic>
      <p:pic>
        <p:nvPicPr>
          <p:cNvPr id="14" name="Obráze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17934" y="617933"/>
            <a:ext cx="4943476" cy="3707607"/>
          </a:xfrm>
          <a:prstGeom prst="rect">
            <a:avLst/>
          </a:prstGeom>
        </p:spPr>
      </p:pic>
      <p:pic>
        <p:nvPicPr>
          <p:cNvPr id="15" name="Obráze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642214" y="429024"/>
            <a:ext cx="4022727" cy="3164680"/>
          </a:xfrm>
          <a:prstGeom prst="rect">
            <a:avLst/>
          </a:prstGeom>
        </p:spPr>
      </p:pic>
      <p:pic>
        <p:nvPicPr>
          <p:cNvPr id="19" name="Obráze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822301" y="3908027"/>
            <a:ext cx="2835275" cy="3064671"/>
          </a:xfrm>
          <a:prstGeom prst="rect">
            <a:avLst/>
          </a:prstGeom>
        </p:spPr>
      </p:pic>
      <p:pic>
        <p:nvPicPr>
          <p:cNvPr id="21" name="Zástupný symbol pro obsah 3"/>
          <p:cNvPicPr>
            <a:picLocks noChangeAspect="1"/>
          </p:cNvPicPr>
          <p:nvPr/>
        </p:nvPicPr>
        <p:blipFill>
          <a:blip r:embed="rId6"/>
          <a:stretch>
            <a:fillRect/>
          </a:stretch>
        </p:blipFill>
        <p:spPr>
          <a:xfrm>
            <a:off x="7415211" y="4610100"/>
            <a:ext cx="4521528" cy="1825624"/>
          </a:xfrm>
          <a:prstGeom prst="rect">
            <a:avLst/>
          </a:prstGeom>
        </p:spPr>
      </p:pic>
    </p:spTree>
    <p:extLst>
      <p:ext uri="{BB962C8B-B14F-4D97-AF65-F5344CB8AC3E}">
        <p14:creationId xmlns:p14="http://schemas.microsoft.com/office/powerpoint/2010/main" val="25250219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Satoshi</a:t>
            </a:r>
            <a:r>
              <a:rPr lang="cs-CZ" dirty="0" smtClean="0"/>
              <a:t> </a:t>
            </a:r>
            <a:r>
              <a:rPr lang="cs-CZ" dirty="0"/>
              <a:t>Ide </a:t>
            </a:r>
          </a:p>
        </p:txBody>
      </p:sp>
      <p:pic>
        <p:nvPicPr>
          <p:cNvPr id="6" name="Zástupný symbol pro obsah 5"/>
          <p:cNvPicPr>
            <a:picLocks noGrp="1" noChangeAspect="1"/>
          </p:cNvPicPr>
          <p:nvPr>
            <p:ph idx="1"/>
          </p:nvPr>
        </p:nvPicPr>
        <p:blipFill>
          <a:blip r:embed="rId2"/>
          <a:stretch>
            <a:fillRect/>
          </a:stretch>
        </p:blipFill>
        <p:spPr>
          <a:xfrm>
            <a:off x="6238874" y="15287"/>
            <a:ext cx="5953125" cy="3212937"/>
          </a:xfrm>
          <a:prstGeom prst="rect">
            <a:avLst/>
          </a:prstGeom>
        </p:spPr>
      </p:pic>
      <p:sp>
        <p:nvSpPr>
          <p:cNvPr id="7" name="Obdélník 6"/>
          <p:cNvSpPr/>
          <p:nvPr/>
        </p:nvSpPr>
        <p:spPr>
          <a:xfrm>
            <a:off x="1024128" y="1578459"/>
            <a:ext cx="4487126"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Diversity and universality of slow earthquakes</a:t>
            </a:r>
            <a:endParaRPr lang="cs-CZ" dirty="0"/>
          </a:p>
        </p:txBody>
      </p:sp>
      <p:pic>
        <p:nvPicPr>
          <p:cNvPr id="9" name="Obráze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79" y="2857500"/>
            <a:ext cx="5361400" cy="4021050"/>
          </a:xfrm>
          <a:prstGeom prst="rect">
            <a:avLst/>
          </a:prstGeom>
        </p:spPr>
      </p:pic>
      <p:pic>
        <p:nvPicPr>
          <p:cNvPr id="10" name="Obrázek 9"/>
          <p:cNvPicPr>
            <a:picLocks noChangeAspect="1"/>
          </p:cNvPicPr>
          <p:nvPr/>
        </p:nvPicPr>
        <p:blipFill>
          <a:blip r:embed="rId4"/>
          <a:stretch>
            <a:fillRect/>
          </a:stretch>
        </p:blipFill>
        <p:spPr>
          <a:xfrm>
            <a:off x="5446979" y="3375527"/>
            <a:ext cx="4962525" cy="3482473"/>
          </a:xfrm>
          <a:prstGeom prst="rect">
            <a:avLst/>
          </a:prstGeom>
        </p:spPr>
      </p:pic>
    </p:spTree>
    <p:extLst>
      <p:ext uri="{BB962C8B-B14F-4D97-AF65-F5344CB8AC3E}">
        <p14:creationId xmlns:p14="http://schemas.microsoft.com/office/powerpoint/2010/main" val="4689921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Nicholas van der </a:t>
            </a:r>
            <a:r>
              <a:rPr lang="en-US" dirty="0" err="1"/>
              <a:t>Elst</a:t>
            </a:r>
            <a:r>
              <a:rPr lang="en-US" dirty="0"/>
              <a:t> </a:t>
            </a:r>
            <a:endParaRPr lang="cs-CZ" dirty="0"/>
          </a:p>
        </p:txBody>
      </p:sp>
      <p:sp>
        <p:nvSpPr>
          <p:cNvPr id="6" name="Obdélník 5"/>
          <p:cNvSpPr/>
          <p:nvPr/>
        </p:nvSpPr>
        <p:spPr>
          <a:xfrm>
            <a:off x="1024128" y="1601772"/>
            <a:ext cx="3057247"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The uses of dynamic triggering</a:t>
            </a:r>
            <a:endParaRPr lang="cs-CZ" dirty="0"/>
          </a:p>
        </p:txBody>
      </p:sp>
      <p:pic>
        <p:nvPicPr>
          <p:cNvPr id="7" name="Obrázek 6"/>
          <p:cNvPicPr>
            <a:picLocks noChangeAspect="1"/>
          </p:cNvPicPr>
          <p:nvPr/>
        </p:nvPicPr>
        <p:blipFill>
          <a:blip r:embed="rId2"/>
          <a:stretch>
            <a:fillRect/>
          </a:stretch>
        </p:blipFill>
        <p:spPr>
          <a:xfrm>
            <a:off x="169164" y="2198560"/>
            <a:ext cx="4590581" cy="4659440"/>
          </a:xfrm>
          <a:prstGeom prst="rect">
            <a:avLst/>
          </a:prstGeom>
        </p:spPr>
      </p:pic>
      <p:sp>
        <p:nvSpPr>
          <p:cNvPr id="3" name="TextovéPole 2"/>
          <p:cNvSpPr txBox="1"/>
          <p:nvPr/>
        </p:nvSpPr>
        <p:spPr>
          <a:xfrm>
            <a:off x="4797887" y="2159431"/>
            <a:ext cx="5860588" cy="3416320"/>
          </a:xfrm>
          <a:prstGeom prst="rect">
            <a:avLst/>
          </a:prstGeom>
          <a:noFill/>
        </p:spPr>
        <p:txBody>
          <a:bodyPr wrap="square" rtlCol="0">
            <a:spAutoFit/>
          </a:bodyPr>
          <a:lstStyle/>
          <a:p>
            <a:r>
              <a:rPr lang="cs-CZ" dirty="0" smtClean="0"/>
              <a:t>Různé mechanismy: </a:t>
            </a:r>
          </a:p>
          <a:p>
            <a:endParaRPr lang="cs-CZ" dirty="0"/>
          </a:p>
          <a:p>
            <a:r>
              <a:rPr lang="cs-CZ" dirty="0" smtClean="0"/>
              <a:t>	</a:t>
            </a:r>
            <a:r>
              <a:rPr lang="cs-CZ" dirty="0" err="1" smtClean="0"/>
              <a:t>Coloumb</a:t>
            </a:r>
            <a:r>
              <a:rPr lang="cs-CZ" dirty="0" smtClean="0"/>
              <a:t> stress, potažmo RSF </a:t>
            </a:r>
            <a:br>
              <a:rPr lang="cs-CZ" dirty="0" smtClean="0"/>
            </a:br>
            <a:r>
              <a:rPr lang="cs-CZ" dirty="0" smtClean="0"/>
              <a:t>	Zvýšená permeabilita (</a:t>
            </a:r>
            <a:r>
              <a:rPr lang="cs-CZ" dirty="0" err="1" smtClean="0"/>
              <a:t>vlif</a:t>
            </a:r>
            <a:r>
              <a:rPr lang="cs-CZ" dirty="0" smtClean="0"/>
              <a:t> fluid)</a:t>
            </a:r>
          </a:p>
          <a:p>
            <a:r>
              <a:rPr lang="cs-CZ" dirty="0" smtClean="0"/>
              <a:t>	Viskózní </a:t>
            </a:r>
            <a:r>
              <a:rPr lang="cs-CZ" dirty="0" err="1" smtClean="0"/>
              <a:t>creep</a:t>
            </a:r>
            <a:r>
              <a:rPr lang="cs-CZ" dirty="0" smtClean="0"/>
              <a:t/>
            </a:r>
            <a:br>
              <a:rPr lang="cs-CZ" dirty="0" smtClean="0"/>
            </a:br>
            <a:r>
              <a:rPr lang="cs-CZ" dirty="0" smtClean="0"/>
              <a:t>	</a:t>
            </a:r>
            <a:r>
              <a:rPr lang="cs-CZ" dirty="0" err="1" smtClean="0"/>
              <a:t>Granular</a:t>
            </a:r>
            <a:r>
              <a:rPr lang="cs-CZ" dirty="0" smtClean="0"/>
              <a:t> </a:t>
            </a:r>
            <a:r>
              <a:rPr lang="cs-CZ" dirty="0" err="1" smtClean="0"/>
              <a:t>flow</a:t>
            </a:r>
            <a:r>
              <a:rPr lang="cs-CZ" dirty="0" smtClean="0"/>
              <a:t> (tok zrn ?)</a:t>
            </a:r>
          </a:p>
          <a:p>
            <a:r>
              <a:rPr lang="cs-CZ" dirty="0" smtClean="0"/>
              <a:t>	</a:t>
            </a:r>
            <a:r>
              <a:rPr lang="cs-CZ" dirty="0" err="1" smtClean="0"/>
              <a:t>Subkritický</a:t>
            </a:r>
            <a:r>
              <a:rPr lang="cs-CZ" dirty="0" smtClean="0"/>
              <a:t> růst trhliny</a:t>
            </a:r>
          </a:p>
          <a:p>
            <a:endParaRPr lang="cs-CZ" dirty="0"/>
          </a:p>
          <a:p>
            <a:endParaRPr lang="cs-CZ" dirty="0" smtClean="0"/>
          </a:p>
          <a:p>
            <a:r>
              <a:rPr lang="cs-CZ" dirty="0" smtClean="0"/>
              <a:t>Slapové namáhání + RSF: dva volné parametry pro </a:t>
            </a:r>
            <a:r>
              <a:rPr lang="cs-CZ" dirty="0" err="1" smtClean="0"/>
              <a:t>triggering</a:t>
            </a:r>
            <a:r>
              <a:rPr lang="cs-CZ" dirty="0" smtClean="0"/>
              <a:t>, používají slapy o dvou různých periodách, aby</a:t>
            </a:r>
            <a:r>
              <a:rPr lang="en-US" dirty="0" smtClean="0"/>
              <a:t> je </a:t>
            </a:r>
            <a:r>
              <a:rPr lang="en-US" dirty="0" err="1" smtClean="0"/>
              <a:t>ur</a:t>
            </a:r>
            <a:r>
              <a:rPr lang="cs-CZ" dirty="0" smtClean="0"/>
              <a:t>čili</a:t>
            </a:r>
            <a:endParaRPr lang="cs-CZ" dirty="0"/>
          </a:p>
        </p:txBody>
      </p:sp>
    </p:spTree>
    <p:extLst>
      <p:ext uri="{BB962C8B-B14F-4D97-AF65-F5344CB8AC3E}">
        <p14:creationId xmlns:p14="http://schemas.microsoft.com/office/powerpoint/2010/main" val="34507026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a:t>Nicholas van der </a:t>
            </a:r>
            <a:r>
              <a:rPr lang="en-US" dirty="0" err="1"/>
              <a:t>Elst</a:t>
            </a:r>
            <a:r>
              <a:rPr lang="en-US" dirty="0"/>
              <a:t> </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6879" y="2084832"/>
            <a:ext cx="6364224" cy="4773168"/>
          </a:xfrm>
        </p:spPr>
      </p:pic>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129363" y="2681478"/>
            <a:ext cx="4773168" cy="3579876"/>
          </a:xfrm>
          <a:prstGeom prst="rect">
            <a:avLst/>
          </a:prstGeom>
        </p:spPr>
      </p:pic>
      <p:sp>
        <p:nvSpPr>
          <p:cNvPr id="6" name="Obdélník 5"/>
          <p:cNvSpPr/>
          <p:nvPr/>
        </p:nvSpPr>
        <p:spPr>
          <a:xfrm>
            <a:off x="1024128" y="1601772"/>
            <a:ext cx="3057247"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The uses of dynamic triggering</a:t>
            </a:r>
            <a:endParaRPr lang="cs-CZ" dirty="0"/>
          </a:p>
        </p:txBody>
      </p:sp>
    </p:spTree>
    <p:extLst>
      <p:ext uri="{BB962C8B-B14F-4D97-AF65-F5344CB8AC3E}">
        <p14:creationId xmlns:p14="http://schemas.microsoft.com/office/powerpoint/2010/main" val="28968380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David </a:t>
            </a:r>
            <a:r>
              <a:rPr lang="cs-CZ" dirty="0" err="1" smtClean="0"/>
              <a:t>Marsan</a:t>
            </a:r>
            <a:endParaRPr lang="cs-CZ" dirty="0"/>
          </a:p>
        </p:txBody>
      </p:sp>
      <p:sp>
        <p:nvSpPr>
          <p:cNvPr id="3" name="Zástupný symbol pro obsah 2"/>
          <p:cNvSpPr>
            <a:spLocks noGrp="1"/>
          </p:cNvSpPr>
          <p:nvPr>
            <p:ph idx="1"/>
          </p:nvPr>
        </p:nvSpPr>
        <p:spPr/>
        <p:txBody>
          <a:bodyPr/>
          <a:lstStyle/>
          <a:p>
            <a:r>
              <a:rPr lang="cs-CZ" dirty="0" smtClean="0"/>
              <a:t>Zápisky nemám </a:t>
            </a:r>
            <a:r>
              <a:rPr lang="cs-CZ" dirty="0" smtClean="0">
                <a:sym typeface="Wingdings" panose="05000000000000000000" pitchFamily="2" charset="2"/>
              </a:rPr>
              <a:t> </a:t>
            </a:r>
            <a:br>
              <a:rPr lang="cs-CZ" dirty="0" smtClean="0">
                <a:sym typeface="Wingdings" panose="05000000000000000000" pitchFamily="2" charset="2"/>
              </a:rPr>
            </a:br>
            <a:r>
              <a:rPr lang="cs-CZ" dirty="0" smtClean="0">
                <a:sym typeface="Wingdings" panose="05000000000000000000" pitchFamily="2" charset="2"/>
              </a:rPr>
              <a:t/>
            </a:r>
            <a:br>
              <a:rPr lang="cs-CZ" dirty="0" smtClean="0">
                <a:sym typeface="Wingdings" panose="05000000000000000000" pitchFamily="2" charset="2"/>
              </a:rPr>
            </a:br>
            <a:r>
              <a:rPr lang="cs-CZ" dirty="0" smtClean="0">
                <a:sym typeface="Wingdings" panose="05000000000000000000" pitchFamily="2" charset="2"/>
              </a:rPr>
              <a:t/>
            </a:r>
            <a:br>
              <a:rPr lang="cs-CZ" dirty="0" smtClean="0">
                <a:sym typeface="Wingdings" panose="05000000000000000000" pitchFamily="2" charset="2"/>
              </a:rPr>
            </a:br>
            <a:r>
              <a:rPr lang="cs-CZ" dirty="0" smtClean="0">
                <a:sym typeface="Wingdings" panose="05000000000000000000" pitchFamily="2" charset="2"/>
              </a:rPr>
              <a:t/>
            </a:r>
            <a:br>
              <a:rPr lang="cs-CZ" dirty="0" smtClean="0">
                <a:sym typeface="Wingdings" panose="05000000000000000000" pitchFamily="2" charset="2"/>
              </a:rPr>
            </a:br>
            <a:endParaRPr lang="cs-CZ" dirty="0"/>
          </a:p>
        </p:txBody>
      </p:sp>
      <p:sp>
        <p:nvSpPr>
          <p:cNvPr id="4" name="Obdélník 3"/>
          <p:cNvSpPr/>
          <p:nvPr/>
        </p:nvSpPr>
        <p:spPr>
          <a:xfrm>
            <a:off x="885113" y="1631418"/>
            <a:ext cx="5754524"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Seismicity changes to identify slow slip and precursory slip</a:t>
            </a:r>
            <a:endParaRPr lang="cs-CZ" dirty="0"/>
          </a:p>
        </p:txBody>
      </p:sp>
    </p:spTree>
    <p:extLst>
      <p:ext uri="{BB962C8B-B14F-4D97-AF65-F5344CB8AC3E}">
        <p14:creationId xmlns:p14="http://schemas.microsoft.com/office/powerpoint/2010/main" val="24036534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24128" y="501134"/>
            <a:ext cx="9720072" cy="1499616"/>
          </a:xfrm>
        </p:spPr>
        <p:txBody>
          <a:bodyPr/>
          <a:lstStyle/>
          <a:p>
            <a:r>
              <a:rPr lang="cs-CZ" dirty="0" smtClean="0"/>
              <a:t>David </a:t>
            </a:r>
            <a:r>
              <a:rPr lang="cs-CZ" dirty="0" err="1" smtClean="0"/>
              <a:t>Marsan</a:t>
            </a:r>
            <a:endParaRPr lang="cs-CZ" dirty="0"/>
          </a:p>
        </p:txBody>
      </p:sp>
      <p:sp>
        <p:nvSpPr>
          <p:cNvPr id="3" name="Zástupný symbol pro obsah 2"/>
          <p:cNvSpPr>
            <a:spLocks noGrp="1"/>
          </p:cNvSpPr>
          <p:nvPr>
            <p:ph idx="1"/>
          </p:nvPr>
        </p:nvSpPr>
        <p:spPr/>
        <p:txBody>
          <a:bodyPr/>
          <a:lstStyle/>
          <a:p>
            <a:r>
              <a:rPr lang="cs-CZ" dirty="0"/>
              <a:t>Zápisky nemám </a:t>
            </a:r>
            <a:r>
              <a:rPr lang="cs-CZ" dirty="0">
                <a:sym typeface="Wingdings" panose="05000000000000000000" pitchFamily="2" charset="2"/>
              </a:rPr>
              <a:t> </a:t>
            </a:r>
            <a:br>
              <a:rPr lang="cs-CZ" dirty="0">
                <a:sym typeface="Wingdings" panose="05000000000000000000" pitchFamily="2" charset="2"/>
              </a:rPr>
            </a:br>
            <a:r>
              <a:rPr lang="cs-CZ" dirty="0">
                <a:sym typeface="Wingdings" panose="05000000000000000000" pitchFamily="2" charset="2"/>
              </a:rPr>
              <a:t/>
            </a:r>
            <a:br>
              <a:rPr lang="cs-CZ" dirty="0">
                <a:sym typeface="Wingdings" panose="05000000000000000000" pitchFamily="2" charset="2"/>
              </a:rPr>
            </a:br>
            <a:r>
              <a:rPr lang="cs-CZ" dirty="0" smtClean="0">
                <a:sym typeface="Wingdings" panose="05000000000000000000" pitchFamily="2" charset="2"/>
              </a:rPr>
              <a:t>Tak alespoň odkaz na pěknou stránku  </a:t>
            </a:r>
            <a:r>
              <a:rPr lang="cs-CZ" dirty="0" smtClean="0">
                <a:hlinkClick r:id="rId2"/>
              </a:rPr>
              <a:t/>
            </a:r>
            <a:br>
              <a:rPr lang="cs-CZ" dirty="0" smtClean="0">
                <a:hlinkClick r:id="rId2"/>
              </a:rPr>
            </a:br>
            <a:r>
              <a:rPr lang="cs-CZ" dirty="0" smtClean="0">
                <a:hlinkClick r:id="rId2"/>
              </a:rPr>
              <a:t>http</a:t>
            </a:r>
            <a:r>
              <a:rPr lang="cs-CZ" dirty="0">
                <a:hlinkClick r:id="rId2"/>
              </a:rPr>
              <a:t>://www.corssa.org/en/home/</a:t>
            </a:r>
            <a:endParaRPr lang="cs-CZ" dirty="0"/>
          </a:p>
        </p:txBody>
      </p:sp>
      <p:sp>
        <p:nvSpPr>
          <p:cNvPr id="4" name="Obdélník 3"/>
          <p:cNvSpPr/>
          <p:nvPr/>
        </p:nvSpPr>
        <p:spPr>
          <a:xfrm>
            <a:off x="885113" y="1631418"/>
            <a:ext cx="5754524" cy="369332"/>
          </a:xfrm>
          <a:prstGeom prst="rect">
            <a:avLst/>
          </a:prstGeom>
        </p:spPr>
        <p:txBody>
          <a:bodyPr wrap="none">
            <a:spAutoFit/>
          </a:bodyPr>
          <a:lstStyle/>
          <a:p>
            <a:r>
              <a:rPr lang="en-US" i="1" dirty="0" smtClean="0">
                <a:effectLst/>
                <a:latin typeface="Times New Roman" panose="02020603050405020304" pitchFamily="18" charset="0"/>
                <a:ea typeface="Droid Sans Fallback"/>
                <a:cs typeface="Arial" panose="020B0604020202020204" pitchFamily="34" charset="0"/>
              </a:rPr>
              <a:t>Seismicity changes to identify slow slip and precursory slip</a:t>
            </a:r>
            <a:endParaRPr lang="cs-CZ" dirty="0"/>
          </a:p>
        </p:txBody>
      </p:sp>
    </p:spTree>
    <p:extLst>
      <p:ext uri="{BB962C8B-B14F-4D97-AF65-F5344CB8AC3E}">
        <p14:creationId xmlns:p14="http://schemas.microsoft.com/office/powerpoint/2010/main" val="6959054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HUGO </a:t>
            </a:r>
            <a:r>
              <a:rPr lang="cs-CZ" dirty="0" err="1" smtClean="0"/>
              <a:t>Perfettini</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Všechny lidi ve Francii přesvědčovával o RSF, ale nyní se z toho stalo „</a:t>
            </a:r>
            <a:r>
              <a:rPr lang="cs-CZ" dirty="0" err="1" smtClean="0"/>
              <a:t>almost</a:t>
            </a:r>
            <a:r>
              <a:rPr lang="cs-CZ" dirty="0" smtClean="0"/>
              <a:t> a religion“</a:t>
            </a:r>
          </a:p>
          <a:p>
            <a:r>
              <a:rPr lang="cs-CZ" dirty="0" smtClean="0"/>
              <a:t/>
            </a:r>
            <a:br>
              <a:rPr lang="cs-CZ" dirty="0" smtClean="0"/>
            </a:br>
            <a:r>
              <a:rPr lang="cs-CZ" dirty="0" smtClean="0"/>
              <a:t>Důležitost správného evolučního zákona (logaritmická závislost tření na rychlosti se dá formálně napsat vždy)</a:t>
            </a:r>
            <a:br>
              <a:rPr lang="cs-CZ" dirty="0" smtClean="0"/>
            </a:br>
            <a:r>
              <a:rPr lang="cs-CZ" dirty="0" smtClean="0"/>
              <a:t/>
            </a:r>
            <a:br>
              <a:rPr lang="cs-CZ" dirty="0" smtClean="0"/>
            </a:br>
            <a:r>
              <a:rPr lang="cs-CZ" dirty="0" smtClean="0"/>
              <a:t>Zdůraznil </a:t>
            </a:r>
            <a:r>
              <a:rPr lang="cs-CZ" dirty="0"/>
              <a:t>důležitost </a:t>
            </a:r>
            <a:r>
              <a:rPr lang="cs-CZ" b="1" dirty="0"/>
              <a:t>referenčních stavů</a:t>
            </a:r>
            <a:r>
              <a:rPr lang="cs-CZ" dirty="0"/>
              <a:t> pro RSF </a:t>
            </a:r>
            <a:endParaRPr lang="cs-CZ" dirty="0" smtClean="0"/>
          </a:p>
          <a:p>
            <a:pPr fontAlgn="base"/>
            <a:r>
              <a:rPr lang="cs-CZ" dirty="0" smtClean="0"/>
              <a:t>Náznak </a:t>
            </a:r>
            <a:r>
              <a:rPr lang="cs-CZ" dirty="0"/>
              <a:t>odvození RSF z mikrofyzikálního modelu (pomocí </a:t>
            </a:r>
            <a:r>
              <a:rPr lang="cs-CZ" dirty="0" err="1"/>
              <a:t>transition</a:t>
            </a:r>
            <a:r>
              <a:rPr lang="cs-CZ" dirty="0"/>
              <a:t> </a:t>
            </a:r>
            <a:r>
              <a:rPr lang="cs-CZ" dirty="0" err="1"/>
              <a:t>state</a:t>
            </a:r>
            <a:r>
              <a:rPr lang="cs-CZ" dirty="0"/>
              <a:t> </a:t>
            </a:r>
            <a:r>
              <a:rPr lang="cs-CZ" dirty="0" err="1"/>
              <a:t>theory</a:t>
            </a:r>
            <a:r>
              <a:rPr lang="cs-CZ" dirty="0"/>
              <a:t>, </a:t>
            </a:r>
            <a:r>
              <a:rPr lang="cs-CZ" dirty="0" err="1"/>
              <a:t>Eyringova</a:t>
            </a:r>
            <a:r>
              <a:rPr lang="cs-CZ" dirty="0"/>
              <a:t> rovnice…) </a:t>
            </a:r>
            <a:r>
              <a:rPr lang="cs-CZ" dirty="0" smtClean="0"/>
              <a:t/>
            </a:r>
            <a:br>
              <a:rPr lang="cs-CZ" dirty="0" smtClean="0"/>
            </a:br>
            <a:r>
              <a:rPr lang="cs-CZ" dirty="0"/>
              <a:t/>
            </a:r>
            <a:br>
              <a:rPr lang="cs-CZ" dirty="0"/>
            </a:br>
            <a:r>
              <a:rPr lang="cs-CZ" dirty="0"/>
              <a:t>P</a:t>
            </a:r>
            <a:r>
              <a:rPr lang="cs-CZ" dirty="0" smtClean="0"/>
              <a:t>odrobnější odvození v článku </a:t>
            </a:r>
            <a:r>
              <a:rPr lang="en-US" b="1" dirty="0" smtClean="0"/>
              <a:t>A </a:t>
            </a:r>
            <a:r>
              <a:rPr lang="en-US" b="1" dirty="0"/>
              <a:t>micromechanical model of rate and state friction: 1. Static and dynamic sliding</a:t>
            </a:r>
          </a:p>
          <a:p>
            <a:r>
              <a:rPr lang="en-US" dirty="0"/>
              <a:t/>
            </a:r>
            <a:br>
              <a:rPr lang="en-US" dirty="0"/>
            </a:br>
            <a:endParaRPr lang="cs-CZ" dirty="0" smtClean="0"/>
          </a:p>
          <a:p>
            <a:endParaRPr lang="cs-CZ" dirty="0"/>
          </a:p>
        </p:txBody>
      </p:sp>
      <p:sp>
        <p:nvSpPr>
          <p:cNvPr id="4" name="Obdélník 3"/>
          <p:cNvSpPr/>
          <p:nvPr/>
        </p:nvSpPr>
        <p:spPr>
          <a:xfrm>
            <a:off x="1024128" y="1631418"/>
            <a:ext cx="5448928" cy="369332"/>
          </a:xfrm>
          <a:prstGeom prst="rect">
            <a:avLst/>
          </a:prstGeom>
        </p:spPr>
        <p:txBody>
          <a:bodyPr wrap="none">
            <a:spAutoFit/>
          </a:bodyPr>
          <a:lstStyle/>
          <a:p>
            <a:r>
              <a:rPr lang="en-US" i="1" dirty="0" smtClean="0">
                <a:effectLst/>
                <a:latin typeface="Times New Roman" panose="02020603050405020304" pitchFamily="18" charset="0"/>
                <a:ea typeface="Droid Sans Fallback"/>
              </a:rPr>
              <a:t>Rate and state friction and the modelling of aseismic slip</a:t>
            </a:r>
            <a:endParaRPr lang="cs-CZ" dirty="0"/>
          </a:p>
        </p:txBody>
      </p:sp>
    </p:spTree>
    <p:extLst>
      <p:ext uri="{BB962C8B-B14F-4D97-AF65-F5344CB8AC3E}">
        <p14:creationId xmlns:p14="http://schemas.microsoft.com/office/powerpoint/2010/main" val="11884095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stretch>
            <a:fillRect/>
          </a:stretch>
        </p:blipFill>
        <p:spPr>
          <a:xfrm>
            <a:off x="0" y="0"/>
            <a:ext cx="4066592" cy="6858000"/>
          </a:xfrm>
          <a:prstGeom prst="rect">
            <a:avLst/>
          </a:prstGeom>
        </p:spPr>
      </p:pic>
      <p:pic>
        <p:nvPicPr>
          <p:cNvPr id="5" name="Obrázek 4"/>
          <p:cNvPicPr>
            <a:picLocks noChangeAspect="1"/>
          </p:cNvPicPr>
          <p:nvPr/>
        </p:nvPicPr>
        <p:blipFill>
          <a:blip r:embed="rId3"/>
          <a:stretch>
            <a:fillRect/>
          </a:stretch>
        </p:blipFill>
        <p:spPr>
          <a:xfrm>
            <a:off x="4000283" y="0"/>
            <a:ext cx="4191434" cy="6858000"/>
          </a:xfrm>
          <a:prstGeom prst="rect">
            <a:avLst/>
          </a:prstGeom>
        </p:spPr>
      </p:pic>
      <p:pic>
        <p:nvPicPr>
          <p:cNvPr id="6" name="Obrázek 5"/>
          <p:cNvPicPr>
            <a:picLocks noChangeAspect="1"/>
          </p:cNvPicPr>
          <p:nvPr/>
        </p:nvPicPr>
        <p:blipFill>
          <a:blip r:embed="rId4"/>
          <a:stretch>
            <a:fillRect/>
          </a:stretch>
        </p:blipFill>
        <p:spPr>
          <a:xfrm>
            <a:off x="8066875" y="0"/>
            <a:ext cx="4196562" cy="5486400"/>
          </a:xfrm>
          <a:prstGeom prst="rect">
            <a:avLst/>
          </a:prstGeom>
        </p:spPr>
      </p:pic>
    </p:spTree>
    <p:extLst>
      <p:ext uri="{BB962C8B-B14F-4D97-AF65-F5344CB8AC3E}">
        <p14:creationId xmlns:p14="http://schemas.microsoft.com/office/powerpoint/2010/main" val="12133411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Konec, závěrečné otázky</a:t>
            </a:r>
            <a:endParaRPr lang="cs-CZ"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757237" y="1801018"/>
            <a:ext cx="4862512" cy="4862512"/>
          </a:xfrm>
        </p:spPr>
      </p:pic>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474969" y="1755298"/>
            <a:ext cx="4867276" cy="4867276"/>
          </a:xfrm>
          <a:prstGeom prst="rect">
            <a:avLst/>
          </a:prstGeom>
        </p:spPr>
      </p:pic>
    </p:spTree>
    <p:extLst>
      <p:ext uri="{BB962C8B-B14F-4D97-AF65-F5344CB8AC3E}">
        <p14:creationId xmlns:p14="http://schemas.microsoft.com/office/powerpoint/2010/main" val="18736190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Konec, závěrečné otázky</a:t>
            </a:r>
            <a:endParaRPr lang="cs-CZ" dirty="0"/>
          </a:p>
        </p:txBody>
      </p:sp>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71575" y="1789907"/>
            <a:ext cx="4867276" cy="4867276"/>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038851" y="1798639"/>
            <a:ext cx="4858544" cy="4858544"/>
          </a:xfrm>
          <a:prstGeom prst="rect">
            <a:avLst/>
          </a:prstGeom>
        </p:spPr>
      </p:pic>
    </p:spTree>
    <p:extLst>
      <p:ext uri="{BB962C8B-B14F-4D97-AF65-F5344CB8AC3E}">
        <p14:creationId xmlns:p14="http://schemas.microsoft.com/office/powerpoint/2010/main" val="38380713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Prezentace z přednášek by se měly objevit zde</a:t>
            </a:r>
            <a:r>
              <a:rPr lang="cs-CZ" dirty="0" smtClean="0"/>
              <a:t>:</a:t>
            </a:r>
            <a:endParaRPr lang="cs-CZ" dirty="0"/>
          </a:p>
        </p:txBody>
      </p:sp>
      <p:sp>
        <p:nvSpPr>
          <p:cNvPr id="3" name="Zástupný symbol pro obsah 2"/>
          <p:cNvSpPr>
            <a:spLocks noGrp="1"/>
          </p:cNvSpPr>
          <p:nvPr>
            <p:ph idx="1"/>
          </p:nvPr>
        </p:nvSpPr>
        <p:spPr/>
        <p:txBody>
          <a:bodyPr/>
          <a:lstStyle/>
          <a:p>
            <a:r>
              <a:rPr lang="cs-CZ" dirty="0">
                <a:hlinkClick r:id="rId2"/>
              </a:rPr>
              <a:t>https://</a:t>
            </a:r>
            <a:r>
              <a:rPr lang="cs-CZ" dirty="0" smtClean="0">
                <a:hlinkClick r:id="rId2"/>
              </a:rPr>
              <a:t>earthquakes2.sciencesconf.org</a:t>
            </a:r>
            <a:r>
              <a:rPr lang="cs-CZ" dirty="0">
                <a:hlinkClick r:id="rId2"/>
              </a:rPr>
              <a:t>/</a:t>
            </a:r>
            <a:endParaRPr lang="cs-CZ" dirty="0"/>
          </a:p>
        </p:txBody>
      </p:sp>
    </p:spTree>
    <p:extLst>
      <p:ext uri="{BB962C8B-B14F-4D97-AF65-F5344CB8AC3E}">
        <p14:creationId xmlns:p14="http://schemas.microsoft.com/office/powerpoint/2010/main" val="28589469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44524" y="644523"/>
            <a:ext cx="5156199" cy="3867150"/>
          </a:xfrm>
          <a:prstGeom prst="rect">
            <a:avLst/>
          </a:prstGeom>
        </p:spPr>
      </p:pic>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7151" y="0"/>
            <a:ext cx="6874930" cy="5156198"/>
          </a:xfrm>
          <a:prstGeom prst="rect">
            <a:avLst/>
          </a:prstGeom>
        </p:spPr>
      </p:pic>
    </p:spTree>
    <p:extLst>
      <p:ext uri="{BB962C8B-B14F-4D97-AF65-F5344CB8AC3E}">
        <p14:creationId xmlns:p14="http://schemas.microsoft.com/office/powerpoint/2010/main" val="1660829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44524" y="644523"/>
            <a:ext cx="5156199" cy="3867150"/>
          </a:xfrm>
          <a:prstGeom prst="rect">
            <a:avLst/>
          </a:prstGeom>
        </p:spPr>
      </p:pic>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7151" y="0"/>
            <a:ext cx="6874930" cy="5156198"/>
          </a:xfrm>
          <a:prstGeom prst="rect">
            <a:avLst/>
          </a:prstGeom>
        </p:spPr>
      </p:pic>
      <p:pic>
        <p:nvPicPr>
          <p:cNvPr id="10" name="Obráze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1625" y="314323"/>
            <a:ext cx="8096250" cy="6072188"/>
          </a:xfrm>
          <a:prstGeom prst="rect">
            <a:avLst/>
          </a:prstGeom>
        </p:spPr>
      </p:pic>
    </p:spTree>
    <p:extLst>
      <p:ext uri="{BB962C8B-B14F-4D97-AF65-F5344CB8AC3E}">
        <p14:creationId xmlns:p14="http://schemas.microsoft.com/office/powerpoint/2010/main" val="2024015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ál">
  <a:themeElements>
    <a:clrScheme name="Integrá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á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á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2813</TotalTime>
  <Words>1509</Words>
  <Application>Microsoft Office PowerPoint</Application>
  <PresentationFormat>Širokoúhlá obrazovka</PresentationFormat>
  <Paragraphs>168</Paragraphs>
  <Slides>53</Slides>
  <Notes>1</Notes>
  <HiddenSlides>0</HiddenSlides>
  <MMClips>1</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53</vt:i4>
      </vt:variant>
    </vt:vector>
  </HeadingPairs>
  <TitlesOfParts>
    <vt:vector size="64" baseType="lpstr">
      <vt:lpstr>Droid Sans Fallback</vt:lpstr>
      <vt:lpstr>Merriweather</vt:lpstr>
      <vt:lpstr>Roboto</vt:lpstr>
      <vt:lpstr>Arial</vt:lpstr>
      <vt:lpstr>Calibri</vt:lpstr>
      <vt:lpstr>Times New Roman</vt:lpstr>
      <vt:lpstr>Tw Cen MT</vt:lpstr>
      <vt:lpstr>Tw Cen MT Condensed</vt:lpstr>
      <vt:lpstr>Wingdings</vt:lpstr>
      <vt:lpstr>Wingdings 3</vt:lpstr>
      <vt:lpstr>Integrál</vt:lpstr>
      <vt:lpstr>Letní škola v Cargése, report</vt:lpstr>
      <vt:lpstr>Korsika</vt:lpstr>
      <vt:lpstr>Korsika</vt:lpstr>
      <vt:lpstr>Korsika (WIKI)</vt:lpstr>
      <vt:lpstr>Stručná politická Historie (Wiki)</vt:lpstr>
      <vt:lpstr>Institut d'Etudes Scientifiques</vt:lpstr>
      <vt:lpstr>Institut d'Etudes Scientifiques</vt:lpstr>
      <vt:lpstr>Institut d'Etudes Scientifiques</vt:lpstr>
      <vt:lpstr>Institut d'Etudes Scientifiques</vt:lpstr>
      <vt:lpstr>Institut d'Etudes Scientifiques</vt:lpstr>
      <vt:lpstr>Institut d'Etudes Scientifiques</vt:lpstr>
      <vt:lpstr>Institut d'Etudes Scientifiques</vt:lpstr>
      <vt:lpstr>Prezentace aplikace PowerPoint</vt:lpstr>
      <vt:lpstr>Účastníci</vt:lpstr>
      <vt:lpstr>List of speakers  </vt:lpstr>
      <vt:lpstr>Témata</vt:lpstr>
      <vt:lpstr>Program </vt:lpstr>
      <vt:lpstr>Aitaró Kato </vt:lpstr>
      <vt:lpstr>Men-Andrin Meier</vt:lpstr>
      <vt:lpstr>Men-Andrin Meier</vt:lpstr>
      <vt:lpstr>Alexandre Schubnel</vt:lpstr>
      <vt:lpstr>Alexandre Schubnel</vt:lpstr>
      <vt:lpstr>Odpoledne Nepovinný program: Pyrocko</vt:lpstr>
      <vt:lpstr>Nepovinný program: Pyrocko</vt:lpstr>
      <vt:lpstr>Poster session</vt:lpstr>
      <vt:lpstr>Michel Bouchon</vt:lpstr>
      <vt:lpstr>Michel Bouchon</vt:lpstr>
      <vt:lpstr>Nadia Lapusta</vt:lpstr>
      <vt:lpstr>Nadia Lapusta</vt:lpstr>
      <vt:lpstr>Camilla Cattania</vt:lpstr>
      <vt:lpstr>Raul Madariaga</vt:lpstr>
      <vt:lpstr>Odpoledne Nepovinný program: Debata o předvídatelnosti</vt:lpstr>
      <vt:lpstr>Jean schmitbull</vt:lpstr>
      <vt:lpstr>Gregory Beroza </vt:lpstr>
      <vt:lpstr>William Ellsworth</vt:lpstr>
      <vt:lpstr>Olivier Lengliné</vt:lpstr>
      <vt:lpstr>Lucile Bruhat</vt:lpstr>
      <vt:lpstr>Olaf Zielke</vt:lpstr>
      <vt:lpstr>Shamita Das </vt:lpstr>
      <vt:lpstr>Satoshi Ide </vt:lpstr>
      <vt:lpstr>Prezentace aplikace PowerPoint</vt:lpstr>
      <vt:lpstr>Satoshi Ide </vt:lpstr>
      <vt:lpstr>Nicholas van der Elst </vt:lpstr>
      <vt:lpstr>Nicholas van der Elst </vt:lpstr>
      <vt:lpstr>David Marsan</vt:lpstr>
      <vt:lpstr>David Marsan</vt:lpstr>
      <vt:lpstr>HUGO Perfettini</vt:lpstr>
      <vt:lpstr>Prezentace aplikace PowerPoint</vt:lpstr>
      <vt:lpstr>Konec, závěrečné otázky</vt:lpstr>
      <vt:lpstr>Konec, závěrečné otázky</vt:lpstr>
      <vt:lpstr>Prezentace z přednášek by se měly objevit zde:</vt:lpstr>
      <vt:lpstr>Prezentace aplikace PowerPoint</vt:lpstr>
      <vt:lpstr>Prezentace aplikace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Letní škola v Cargése, report</dc:title>
  <dc:creator>nobody</dc:creator>
  <cp:lastModifiedBy>nobody</cp:lastModifiedBy>
  <cp:revision>64</cp:revision>
  <dcterms:created xsi:type="dcterms:W3CDTF">2017-10-11T09:31:09Z</dcterms:created>
  <dcterms:modified xsi:type="dcterms:W3CDTF">2017-10-13T11:19:56Z</dcterms:modified>
</cp:coreProperties>
</file>